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Lst>
  <p:notesMasterIdLst>
    <p:notesMasterId r:id="rId11"/>
  </p:notesMasterIdLst>
  <p:sldIdLst>
    <p:sldId id="260" r:id="rId2"/>
    <p:sldId id="545" r:id="rId3"/>
    <p:sldId id="546" r:id="rId4"/>
    <p:sldId id="536" r:id="rId5"/>
    <p:sldId id="547" r:id="rId6"/>
    <p:sldId id="550" r:id="rId7"/>
    <p:sldId id="549" r:id="rId8"/>
    <p:sldId id="548" r:id="rId9"/>
    <p:sldId id="53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504"/>
    <a:srgbClr val="539E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49"/>
  </p:normalViewPr>
  <p:slideViewPr>
    <p:cSldViewPr snapToGrid="0">
      <p:cViewPr varScale="1">
        <p:scale>
          <a:sx n="102" d="100"/>
          <a:sy n="102" d="100"/>
        </p:scale>
        <p:origin x="9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B1EA2F-73AE-420B-9268-932F4C0D1774}" type="datetimeFigureOut">
              <a:rPr lang="en-GB" smtClean="0"/>
              <a:t>08/11/2023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EED91-AE90-4727-971E-240FBF9A597E}" type="slidenum">
              <a:rPr lang="en-GB" smtClean="0"/>
              <a:t>‹#›</a:t>
            </a:fld>
            <a:endParaRPr lang="en-GB"/>
          </a:p>
        </p:txBody>
      </p:sp>
    </p:spTree>
    <p:extLst>
      <p:ext uri="{BB962C8B-B14F-4D97-AF65-F5344CB8AC3E}">
        <p14:creationId xmlns:p14="http://schemas.microsoft.com/office/powerpoint/2010/main" val="2502708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107DEEA-95A1-EF42-9909-E85320C9B6BE}" type="slidenum">
              <a:rPr lang="en-US" smtClean="0"/>
              <a:t>1</a:t>
            </a:fld>
            <a:endParaRPr lang="en-US"/>
          </a:p>
        </p:txBody>
      </p:sp>
    </p:spTree>
    <p:extLst>
      <p:ext uri="{BB962C8B-B14F-4D97-AF65-F5344CB8AC3E}">
        <p14:creationId xmlns:p14="http://schemas.microsoft.com/office/powerpoint/2010/main" val="71097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107DEEA-95A1-EF42-9909-E85320C9B6BE}" type="slidenum">
              <a:rPr lang="en-US" smtClean="0"/>
              <a:t>2</a:t>
            </a:fld>
            <a:endParaRPr lang="en-US"/>
          </a:p>
        </p:txBody>
      </p:sp>
    </p:spTree>
    <p:extLst>
      <p:ext uri="{BB962C8B-B14F-4D97-AF65-F5344CB8AC3E}">
        <p14:creationId xmlns:p14="http://schemas.microsoft.com/office/powerpoint/2010/main" val="3888171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107DEEA-95A1-EF42-9909-E85320C9B6BE}" type="slidenum">
              <a:rPr lang="en-US" smtClean="0"/>
              <a:t>3</a:t>
            </a:fld>
            <a:endParaRPr lang="en-US"/>
          </a:p>
        </p:txBody>
      </p:sp>
    </p:spTree>
    <p:extLst>
      <p:ext uri="{BB962C8B-B14F-4D97-AF65-F5344CB8AC3E}">
        <p14:creationId xmlns:p14="http://schemas.microsoft.com/office/powerpoint/2010/main" val="1435102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107DEEA-95A1-EF42-9909-E85320C9B6BE}" type="slidenum">
              <a:rPr lang="en-US" smtClean="0"/>
              <a:t>4</a:t>
            </a:fld>
            <a:endParaRPr lang="en-US"/>
          </a:p>
        </p:txBody>
      </p:sp>
    </p:spTree>
    <p:extLst>
      <p:ext uri="{BB962C8B-B14F-4D97-AF65-F5344CB8AC3E}">
        <p14:creationId xmlns:p14="http://schemas.microsoft.com/office/powerpoint/2010/main" val="1250047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107DEEA-95A1-EF42-9909-E85320C9B6BE}" type="slidenum">
              <a:rPr lang="en-US" smtClean="0"/>
              <a:t>9</a:t>
            </a:fld>
            <a:endParaRPr lang="en-US"/>
          </a:p>
        </p:txBody>
      </p:sp>
    </p:spTree>
    <p:extLst>
      <p:ext uri="{BB962C8B-B14F-4D97-AF65-F5344CB8AC3E}">
        <p14:creationId xmlns:p14="http://schemas.microsoft.com/office/powerpoint/2010/main" val="1610023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12F3A03-C815-4652-AA3E-F46A7CC462CB}"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E92FBF-813D-4268-9E3F-C8E457155539}" type="slidenum">
              <a:rPr lang="en-GB" smtClean="0"/>
              <a:t>‹#›</a:t>
            </a:fld>
            <a:endParaRPr lang="en-GB"/>
          </a:p>
        </p:txBody>
      </p:sp>
    </p:spTree>
    <p:extLst>
      <p:ext uri="{BB962C8B-B14F-4D97-AF65-F5344CB8AC3E}">
        <p14:creationId xmlns:p14="http://schemas.microsoft.com/office/powerpoint/2010/main" val="109879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12F3A03-C815-4652-AA3E-F46A7CC462CB}"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E92FBF-813D-4268-9E3F-C8E457155539}" type="slidenum">
              <a:rPr lang="en-GB" smtClean="0"/>
              <a:t>‹#›</a:t>
            </a:fld>
            <a:endParaRPr lang="en-GB"/>
          </a:p>
        </p:txBody>
      </p:sp>
    </p:spTree>
    <p:extLst>
      <p:ext uri="{BB962C8B-B14F-4D97-AF65-F5344CB8AC3E}">
        <p14:creationId xmlns:p14="http://schemas.microsoft.com/office/powerpoint/2010/main" val="189047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12F3A03-C815-4652-AA3E-F46A7CC462CB}"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E92FBF-813D-4268-9E3F-C8E457155539}" type="slidenum">
              <a:rPr lang="en-GB" smtClean="0"/>
              <a:t>‹#›</a:t>
            </a:fld>
            <a:endParaRPr lang="en-GB"/>
          </a:p>
        </p:txBody>
      </p:sp>
    </p:spTree>
    <p:extLst>
      <p:ext uri="{BB962C8B-B14F-4D97-AF65-F5344CB8AC3E}">
        <p14:creationId xmlns:p14="http://schemas.microsoft.com/office/powerpoint/2010/main" val="3367533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12F3A03-C815-4652-AA3E-F46A7CC462CB}"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E92FBF-813D-4268-9E3F-C8E457155539}" type="slidenum">
              <a:rPr lang="en-GB" smtClean="0"/>
              <a:t>‹#›</a:t>
            </a:fld>
            <a:endParaRPr lang="en-GB"/>
          </a:p>
        </p:txBody>
      </p:sp>
    </p:spTree>
    <p:extLst>
      <p:ext uri="{BB962C8B-B14F-4D97-AF65-F5344CB8AC3E}">
        <p14:creationId xmlns:p14="http://schemas.microsoft.com/office/powerpoint/2010/main" val="1925125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2F3A03-C815-4652-AA3E-F46A7CC462CB}"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E92FBF-813D-4268-9E3F-C8E457155539}" type="slidenum">
              <a:rPr lang="en-GB" smtClean="0"/>
              <a:t>‹#›</a:t>
            </a:fld>
            <a:endParaRPr lang="en-GB"/>
          </a:p>
        </p:txBody>
      </p:sp>
    </p:spTree>
    <p:extLst>
      <p:ext uri="{BB962C8B-B14F-4D97-AF65-F5344CB8AC3E}">
        <p14:creationId xmlns:p14="http://schemas.microsoft.com/office/powerpoint/2010/main" val="200879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12F3A03-C815-4652-AA3E-F46A7CC462CB}" type="datetimeFigureOut">
              <a:rPr lang="en-GB" smtClean="0"/>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E92FBF-813D-4268-9E3F-C8E457155539}" type="slidenum">
              <a:rPr lang="en-GB" smtClean="0"/>
              <a:t>‹#›</a:t>
            </a:fld>
            <a:endParaRPr lang="en-GB"/>
          </a:p>
        </p:txBody>
      </p:sp>
    </p:spTree>
    <p:extLst>
      <p:ext uri="{BB962C8B-B14F-4D97-AF65-F5344CB8AC3E}">
        <p14:creationId xmlns:p14="http://schemas.microsoft.com/office/powerpoint/2010/main" val="361813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12F3A03-C815-4652-AA3E-F46A7CC462CB}" type="datetimeFigureOut">
              <a:rPr lang="en-GB" smtClean="0"/>
              <a:t>08/11/2023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E92FBF-813D-4268-9E3F-C8E457155539}" type="slidenum">
              <a:rPr lang="en-GB" smtClean="0"/>
              <a:t>‹#›</a:t>
            </a:fld>
            <a:endParaRPr lang="en-GB"/>
          </a:p>
        </p:txBody>
      </p:sp>
    </p:spTree>
    <p:extLst>
      <p:ext uri="{BB962C8B-B14F-4D97-AF65-F5344CB8AC3E}">
        <p14:creationId xmlns:p14="http://schemas.microsoft.com/office/powerpoint/2010/main" val="21809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12F3A03-C815-4652-AA3E-F46A7CC462CB}" type="datetimeFigureOut">
              <a:rPr lang="en-GB" smtClean="0"/>
              <a:t>08/11/2023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E92FBF-813D-4268-9E3F-C8E457155539}" type="slidenum">
              <a:rPr lang="en-GB" smtClean="0"/>
              <a:t>‹#›</a:t>
            </a:fld>
            <a:endParaRPr lang="en-GB"/>
          </a:p>
        </p:txBody>
      </p:sp>
    </p:spTree>
    <p:extLst>
      <p:ext uri="{BB962C8B-B14F-4D97-AF65-F5344CB8AC3E}">
        <p14:creationId xmlns:p14="http://schemas.microsoft.com/office/powerpoint/2010/main" val="2601905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F3A03-C815-4652-AA3E-F46A7CC462CB}" type="datetimeFigureOut">
              <a:rPr lang="en-GB" smtClean="0"/>
              <a:t>08/11/2023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E92FBF-813D-4268-9E3F-C8E457155539}" type="slidenum">
              <a:rPr lang="en-GB" smtClean="0"/>
              <a:t>‹#›</a:t>
            </a:fld>
            <a:endParaRPr lang="en-GB"/>
          </a:p>
        </p:txBody>
      </p:sp>
    </p:spTree>
    <p:extLst>
      <p:ext uri="{BB962C8B-B14F-4D97-AF65-F5344CB8AC3E}">
        <p14:creationId xmlns:p14="http://schemas.microsoft.com/office/powerpoint/2010/main" val="1123416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12F3A03-C815-4652-AA3E-F46A7CC462CB}" type="datetimeFigureOut">
              <a:rPr lang="en-GB" smtClean="0"/>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E92FBF-813D-4268-9E3F-C8E457155539}" type="slidenum">
              <a:rPr lang="en-GB" smtClean="0"/>
              <a:t>‹#›</a:t>
            </a:fld>
            <a:endParaRPr lang="en-GB"/>
          </a:p>
        </p:txBody>
      </p:sp>
    </p:spTree>
    <p:extLst>
      <p:ext uri="{BB962C8B-B14F-4D97-AF65-F5344CB8AC3E}">
        <p14:creationId xmlns:p14="http://schemas.microsoft.com/office/powerpoint/2010/main" val="1056755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12F3A03-C815-4652-AA3E-F46A7CC462CB}" type="datetimeFigureOut">
              <a:rPr lang="en-GB" smtClean="0"/>
              <a:t>08/11/2023</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E92FBF-813D-4268-9E3F-C8E457155539}" type="slidenum">
              <a:rPr lang="en-GB" smtClean="0"/>
              <a:t>‹#›</a:t>
            </a:fld>
            <a:endParaRPr lang="en-GB"/>
          </a:p>
        </p:txBody>
      </p:sp>
    </p:spTree>
    <p:extLst>
      <p:ext uri="{BB962C8B-B14F-4D97-AF65-F5344CB8AC3E}">
        <p14:creationId xmlns:p14="http://schemas.microsoft.com/office/powerpoint/2010/main" val="3922234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F3A03-C815-4652-AA3E-F46A7CC462CB}" type="datetimeFigureOut">
              <a:rPr lang="en-GB" smtClean="0"/>
              <a:t>08/11/2023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92FBF-813D-4268-9E3F-C8E457155539}" type="slidenum">
              <a:rPr lang="en-GB" smtClean="0"/>
              <a:t>‹#›</a:t>
            </a:fld>
            <a:endParaRPr lang="en-GB"/>
          </a:p>
        </p:txBody>
      </p:sp>
    </p:spTree>
    <p:extLst>
      <p:ext uri="{BB962C8B-B14F-4D97-AF65-F5344CB8AC3E}">
        <p14:creationId xmlns:p14="http://schemas.microsoft.com/office/powerpoint/2010/main" val="285574007"/>
      </p:ext>
    </p:extLst>
  </p:cSld>
  <p:clrMap bg1="dk1" tx1="lt1" bg2="dk2" tx2="lt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ansard.parliament.uk/Commons/2022-11-30/debates/520966EF-BB43-4380-8800-21C46222BE00/PrisonCapacit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prisonreformtrust.org.uk/prt-comment-safety-in-custody/" TargetMode="External"/><Relationship Id="rId4" Type="http://schemas.openxmlformats.org/officeDocument/2006/relationships/hyperlink" Target="https://hansard.parliament.uk/commons/2023-10-16/debates/50D29A75-C1E4-4FFC-A77D-11BBC20BCD99/PrisonCapacit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publications/the-kings-speech-2023-background-briefing-note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591558" y="2560320"/>
            <a:ext cx="5998840" cy="2108720"/>
          </a:xfrm>
          <a:noFill/>
        </p:spPr>
        <p:txBody>
          <a:bodyPr>
            <a:normAutofit fontScale="90000"/>
          </a:bodyPr>
          <a:lstStyle/>
          <a:p>
            <a:pPr algn="l"/>
            <a:br>
              <a:rPr lang="en-US" sz="1300" b="1" dirty="0">
                <a:latin typeface="Arial" charset="0"/>
                <a:ea typeface="Arial" charset="0"/>
                <a:cs typeface="Arial" charset="0"/>
              </a:rPr>
            </a:br>
            <a:br>
              <a:rPr lang="en-US" sz="1300" b="1" dirty="0">
                <a:latin typeface="Arial" charset="0"/>
                <a:ea typeface="Arial" charset="0"/>
                <a:cs typeface="Arial" charset="0"/>
              </a:rPr>
            </a:br>
            <a:br>
              <a:rPr lang="en-US" sz="1300" b="1" dirty="0">
                <a:latin typeface="Arial" charset="0"/>
                <a:ea typeface="Arial" charset="0"/>
                <a:cs typeface="Arial" charset="0"/>
              </a:rPr>
            </a:br>
            <a:br>
              <a:rPr lang="en-US" sz="1300" b="1" dirty="0">
                <a:latin typeface="Arial" charset="0"/>
                <a:ea typeface="Arial" charset="0"/>
                <a:cs typeface="Arial" charset="0"/>
              </a:rPr>
            </a:br>
            <a:br>
              <a:rPr lang="en-US" sz="1300" b="1" dirty="0">
                <a:latin typeface="Arial" charset="0"/>
                <a:ea typeface="Arial" charset="0"/>
                <a:cs typeface="Arial" charset="0"/>
              </a:rPr>
            </a:br>
            <a:br>
              <a:rPr lang="en-US" sz="1300" b="1" dirty="0">
                <a:latin typeface="Arial" charset="0"/>
                <a:ea typeface="Arial" charset="0"/>
                <a:cs typeface="Arial" charset="0"/>
              </a:rPr>
            </a:br>
            <a:br>
              <a:rPr lang="en-US" sz="1300" b="1" dirty="0">
                <a:latin typeface="Arial" charset="0"/>
                <a:ea typeface="Arial" charset="0"/>
                <a:cs typeface="Arial" charset="0"/>
              </a:rPr>
            </a:br>
            <a:br>
              <a:rPr lang="en-US" sz="1300" b="1" dirty="0">
                <a:latin typeface="Arial" charset="0"/>
                <a:ea typeface="Arial" charset="0"/>
                <a:cs typeface="Arial" charset="0"/>
              </a:rPr>
            </a:br>
            <a:br>
              <a:rPr lang="en-US" sz="1300" b="1" dirty="0">
                <a:latin typeface="Arial" charset="0"/>
                <a:ea typeface="Arial" charset="0"/>
                <a:cs typeface="Arial" charset="0"/>
              </a:rPr>
            </a:br>
            <a:br>
              <a:rPr lang="en-US" sz="1300" b="1" dirty="0">
                <a:latin typeface="Arial" charset="0"/>
                <a:ea typeface="Arial" charset="0"/>
                <a:cs typeface="Arial" charset="0"/>
              </a:rPr>
            </a:br>
            <a:br>
              <a:rPr lang="en-US" sz="4900" b="1" dirty="0">
                <a:solidFill>
                  <a:srgbClr val="960504"/>
                </a:solidFill>
                <a:latin typeface="Arial" charset="0"/>
                <a:ea typeface="Arial" charset="0"/>
                <a:cs typeface="Arial" charset="0"/>
              </a:rPr>
            </a:br>
            <a:br>
              <a:rPr lang="en-US" sz="4900" b="1" dirty="0">
                <a:solidFill>
                  <a:srgbClr val="960504"/>
                </a:solidFill>
                <a:latin typeface="Arial" charset="0"/>
                <a:ea typeface="Arial" charset="0"/>
                <a:cs typeface="Arial" charset="0"/>
              </a:rPr>
            </a:br>
            <a:br>
              <a:rPr lang="en-US" sz="4900" b="1" dirty="0">
                <a:solidFill>
                  <a:srgbClr val="960504"/>
                </a:solidFill>
                <a:latin typeface="Arial" charset="0"/>
                <a:ea typeface="Arial" charset="0"/>
                <a:cs typeface="Arial" charset="0"/>
              </a:rPr>
            </a:br>
            <a:br>
              <a:rPr lang="en-US" sz="4900" b="1" dirty="0">
                <a:solidFill>
                  <a:srgbClr val="960504"/>
                </a:solidFill>
                <a:latin typeface="Arial" charset="0"/>
                <a:ea typeface="Arial" charset="0"/>
                <a:cs typeface="Arial" charset="0"/>
              </a:rPr>
            </a:br>
            <a:r>
              <a:rPr lang="en-US" sz="4900" b="1" dirty="0">
                <a:solidFill>
                  <a:srgbClr val="960504"/>
                </a:solidFill>
                <a:latin typeface="Agency FB" panose="020F0502020204030204" pitchFamily="34" charset="0"/>
                <a:ea typeface="Arial" charset="0"/>
                <a:cs typeface="Agency FB" panose="020F0502020204030204" pitchFamily="34" charset="0"/>
              </a:rPr>
              <a:t>...&amp; MORE PUNISHMENT</a:t>
            </a:r>
            <a:br>
              <a:rPr lang="en-US" sz="1300" b="1" dirty="0">
                <a:latin typeface="Arial" charset="0"/>
                <a:ea typeface="Arial" charset="0"/>
                <a:cs typeface="Arial" charset="0"/>
              </a:rPr>
            </a:br>
            <a:br>
              <a:rPr lang="en-US" sz="1300" b="1" dirty="0">
                <a:latin typeface="Arial" charset="0"/>
                <a:ea typeface="Arial" charset="0"/>
                <a:cs typeface="Arial" charset="0"/>
              </a:rPr>
            </a:br>
            <a:r>
              <a:rPr lang="en-GB" sz="2700" dirty="0"/>
              <a:t>Tales from a broken system</a:t>
            </a:r>
            <a:br>
              <a:rPr lang="en-GB" sz="2700" dirty="0"/>
            </a:br>
            <a:r>
              <a:rPr lang="en-GB" sz="2700" dirty="0"/>
              <a:t>Dr Laura Janes and Andrew Sperling </a:t>
            </a:r>
            <a:br>
              <a:rPr lang="en-GB" sz="2700" dirty="0"/>
            </a:br>
            <a:r>
              <a:rPr lang="en-GB" sz="2700" dirty="0"/>
              <a:t>9 November 2023</a:t>
            </a:r>
            <a:br>
              <a:rPr lang="en-GB" sz="2700" dirty="0"/>
            </a:br>
            <a:br>
              <a:rPr lang="en-GB" sz="1300" dirty="0"/>
            </a:br>
            <a:br>
              <a:rPr lang="en-GB" sz="1300" dirty="0"/>
            </a:br>
            <a:br>
              <a:rPr lang="en-GB" sz="1300" dirty="0"/>
            </a:br>
            <a:endParaRPr lang="en-US" sz="1300" dirty="0">
              <a:latin typeface="Arial" charset="0"/>
              <a:ea typeface="Arial" charset="0"/>
              <a:cs typeface="Arial" charset="0"/>
            </a:endParaRPr>
          </a:p>
        </p:txBody>
      </p:sp>
      <p:pic>
        <p:nvPicPr>
          <p:cNvPr id="3" name="Picture 2">
            <a:extLst>
              <a:ext uri="{FF2B5EF4-FFF2-40B4-BE49-F238E27FC236}">
                <a16:creationId xmlns:a16="http://schemas.microsoft.com/office/drawing/2014/main" id="{9142A714-0A4C-F9CA-0B65-00EDD409BDC0}"/>
              </a:ext>
            </a:extLst>
          </p:cNvPr>
          <p:cNvPicPr>
            <a:picLocks noChangeAspect="1"/>
          </p:cNvPicPr>
          <p:nvPr/>
        </p:nvPicPr>
        <p:blipFill rotWithShape="1">
          <a:blip r:embed="rId3"/>
          <a:srcRect r="945"/>
          <a:stretch/>
        </p:blipFill>
        <p:spPr>
          <a:xfrm>
            <a:off x="20" y="10"/>
            <a:ext cx="4992985" cy="6857990"/>
          </a:xfrm>
          <a:prstGeom prst="rect">
            <a:avLst/>
          </a:prstGeom>
        </p:spPr>
      </p:pic>
    </p:spTree>
    <p:extLst>
      <p:ext uri="{BB962C8B-B14F-4D97-AF65-F5344CB8AC3E}">
        <p14:creationId xmlns:p14="http://schemas.microsoft.com/office/powerpoint/2010/main" val="454020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F6995C-0859-7360-AC1E-A46ECC60E202}"/>
              </a:ext>
            </a:extLst>
          </p:cNvPr>
          <p:cNvSpPr txBox="1"/>
          <p:nvPr/>
        </p:nvSpPr>
        <p:spPr>
          <a:xfrm>
            <a:off x="858455" y="577000"/>
            <a:ext cx="10475089" cy="523220"/>
          </a:xfrm>
          <a:prstGeom prst="rect">
            <a:avLst/>
          </a:prstGeom>
          <a:noFill/>
        </p:spPr>
        <p:txBody>
          <a:bodyPr wrap="square" rtlCol="0">
            <a:spAutoFit/>
          </a:bodyPr>
          <a:lstStyle/>
          <a:p>
            <a:pPr algn="ctr"/>
            <a:r>
              <a:rPr lang="en-US" sz="2800" dirty="0"/>
              <a:t>An unprecedented increase in the prison population</a:t>
            </a:r>
          </a:p>
        </p:txBody>
      </p:sp>
      <p:pic>
        <p:nvPicPr>
          <p:cNvPr id="2" name="Picture 1">
            <a:extLst>
              <a:ext uri="{FF2B5EF4-FFF2-40B4-BE49-F238E27FC236}">
                <a16:creationId xmlns:a16="http://schemas.microsoft.com/office/drawing/2014/main" id="{9565421A-3611-7A68-DE0A-959CDAC5ECCD}"/>
              </a:ext>
            </a:extLst>
          </p:cNvPr>
          <p:cNvPicPr>
            <a:picLocks noChangeAspect="1"/>
          </p:cNvPicPr>
          <p:nvPr/>
        </p:nvPicPr>
        <p:blipFill>
          <a:blip r:embed="rId3"/>
          <a:stretch>
            <a:fillRect/>
          </a:stretch>
        </p:blipFill>
        <p:spPr>
          <a:xfrm>
            <a:off x="2209800" y="1716258"/>
            <a:ext cx="7772400" cy="4564742"/>
          </a:xfrm>
          <a:prstGeom prst="rect">
            <a:avLst/>
          </a:prstGeom>
          <a:ln>
            <a:solidFill>
              <a:srgbClr val="FF0000"/>
            </a:solidFill>
          </a:ln>
        </p:spPr>
      </p:pic>
    </p:spTree>
    <p:extLst>
      <p:ext uri="{BB962C8B-B14F-4D97-AF65-F5344CB8AC3E}">
        <p14:creationId xmlns:p14="http://schemas.microsoft.com/office/powerpoint/2010/main" val="275278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1F6995C-0859-7360-AC1E-A46ECC60E202}"/>
              </a:ext>
            </a:extLst>
          </p:cNvPr>
          <p:cNvSpPr txBox="1"/>
          <p:nvPr/>
        </p:nvSpPr>
        <p:spPr>
          <a:xfrm>
            <a:off x="576775" y="350196"/>
            <a:ext cx="8707474" cy="132386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700" dirty="0">
                <a:latin typeface="+mj-lt"/>
                <a:ea typeface="+mj-ea"/>
                <a:cs typeface="+mj-cs"/>
              </a:rPr>
              <a:t>Desperate measures…and disastrous impact</a:t>
            </a:r>
          </a:p>
        </p:txBody>
      </p:sp>
      <p:sp>
        <p:nvSpPr>
          <p:cNvPr id="5" name="TextBox 4">
            <a:extLst>
              <a:ext uri="{FF2B5EF4-FFF2-40B4-BE49-F238E27FC236}">
                <a16:creationId xmlns:a16="http://schemas.microsoft.com/office/drawing/2014/main" id="{711E800C-C597-A0B5-D951-987625663C09}"/>
              </a:ext>
            </a:extLst>
          </p:cNvPr>
          <p:cNvSpPr txBox="1"/>
          <p:nvPr/>
        </p:nvSpPr>
        <p:spPr>
          <a:xfrm>
            <a:off x="478301" y="1575582"/>
            <a:ext cx="7596554" cy="4780767"/>
          </a:xfrm>
          <a:prstGeom prst="rect">
            <a:avLst/>
          </a:prstGeom>
        </p:spPr>
        <p:txBody>
          <a:bodyPr vert="horz" lIns="91440" tIns="45720" rIns="91440" bIns="45720" rtlCol="0" anchor="ctr">
            <a:normAutofit fontScale="92500" lnSpcReduction="20000"/>
          </a:bodyPr>
          <a:lstStyle/>
          <a:p>
            <a:pPr marL="285750" indent="-228600" defTabSz="914400">
              <a:lnSpc>
                <a:spcPct val="90000"/>
              </a:lnSpc>
              <a:spcAft>
                <a:spcPts val="600"/>
              </a:spcAft>
              <a:buFont typeface="Arial" panose="020B0604020202020204" pitchFamily="34" charset="0"/>
              <a:buChar char="•"/>
            </a:pPr>
            <a:r>
              <a:rPr lang="en-US" sz="2400" dirty="0"/>
              <a:t>November 2022 - operation safeguard!  Police station cells being used…</a:t>
            </a:r>
          </a:p>
          <a:p>
            <a:pPr marL="285750" indent="-228600" defTabSz="914400">
              <a:lnSpc>
                <a:spcPct val="90000"/>
              </a:lnSpc>
              <a:spcAft>
                <a:spcPts val="600"/>
              </a:spcAft>
              <a:buFont typeface="Arial" panose="020B0604020202020204" pitchFamily="34" charset="0"/>
              <a:buChar char="•"/>
            </a:pPr>
            <a:r>
              <a:rPr lang="en-US" sz="1500" u="sng" dirty="0">
                <a:hlinkClick r:id="rId3">
                  <a:extLst>
                    <a:ext uri="{A12FA001-AC4F-418D-AE19-62706E023703}">
                      <ahyp:hlinkClr xmlns:ahyp="http://schemas.microsoft.com/office/drawing/2018/hyperlinkcolor" val="tx"/>
                    </a:ext>
                  </a:extLst>
                </a:hlinkClick>
              </a:rPr>
              <a:t>https://hansard.parliament.uk/Commons/2022-11-30/debates/520966EF-BB43-4380-8800-21C46222BE00/PrisonCapacity</a:t>
            </a:r>
            <a:r>
              <a:rPr lang="en-US" sz="1500" dirty="0"/>
              <a:t>	</a:t>
            </a:r>
          </a:p>
          <a:p>
            <a:pPr marL="57150" defTabSz="914400">
              <a:lnSpc>
                <a:spcPct val="90000"/>
              </a:lnSpc>
              <a:spcAft>
                <a:spcPts val="600"/>
              </a:spcAft>
            </a:pPr>
            <a:endParaRPr lang="en-US" sz="2000" dirty="0"/>
          </a:p>
          <a:p>
            <a:pPr marL="285750" lvl="0" indent="-228600" defTabSz="914400">
              <a:lnSpc>
                <a:spcPct val="90000"/>
              </a:lnSpc>
              <a:spcAft>
                <a:spcPts val="600"/>
              </a:spcAft>
              <a:buFont typeface="Arial" panose="020B0604020202020204" pitchFamily="34" charset="0"/>
              <a:buChar char="•"/>
            </a:pPr>
            <a:r>
              <a:rPr lang="en-US" sz="2400" dirty="0"/>
              <a:t>Suite of measures announced on 16 October to respond to the on-going overcrowding in prisons, including an additional 18 day early release scheme and reduction in use of prison for shorter sentences.  Follows on from HDC extension from 135 to 180 days since June 2023</a:t>
            </a:r>
          </a:p>
          <a:p>
            <a:pPr marL="285750" indent="-228600" defTabSz="914400">
              <a:lnSpc>
                <a:spcPct val="90000"/>
              </a:lnSpc>
              <a:spcAft>
                <a:spcPts val="600"/>
              </a:spcAft>
              <a:buFont typeface="Arial" panose="020B0604020202020204" pitchFamily="34" charset="0"/>
              <a:buChar char="•"/>
            </a:pPr>
            <a:r>
              <a:rPr lang="en-US" sz="1300" u="sng" dirty="0">
                <a:hlinkClick r:id="rId4">
                  <a:extLst>
                    <a:ext uri="{A12FA001-AC4F-418D-AE19-62706E023703}">
                      <ahyp:hlinkClr xmlns:ahyp="http://schemas.microsoft.com/office/drawing/2018/hyperlinkcolor" val="tx"/>
                    </a:ext>
                  </a:extLst>
                </a:hlinkClick>
              </a:rPr>
              <a:t>https://hansard.parliament.uk/commons/2023-10-16/debates/50D29A75-C1E4-4FFC-A77D-11BBC20BCD99/PrisonCapacity</a:t>
            </a:r>
            <a:r>
              <a:rPr lang="en-US" sz="1300" dirty="0"/>
              <a:t> </a:t>
            </a:r>
          </a:p>
          <a:p>
            <a:pPr marL="285750" indent="-228600" defTabSz="914400">
              <a:lnSpc>
                <a:spcPct val="90000"/>
              </a:lnSpc>
              <a:spcAft>
                <a:spcPts val="600"/>
              </a:spcAft>
              <a:buFont typeface="Arial" panose="020B0604020202020204" pitchFamily="34" charset="0"/>
              <a:buChar char="•"/>
            </a:pPr>
            <a:endParaRPr lang="en-US" sz="2000" dirty="0"/>
          </a:p>
          <a:p>
            <a:pPr marL="285750" indent="-228600" defTabSz="914400">
              <a:lnSpc>
                <a:spcPct val="90000"/>
              </a:lnSpc>
              <a:spcAft>
                <a:spcPts val="600"/>
              </a:spcAft>
              <a:buFont typeface="Arial" panose="020B0604020202020204" pitchFamily="34" charset="0"/>
              <a:buChar char="•"/>
            </a:pPr>
            <a:r>
              <a:rPr lang="en-US" sz="2200" dirty="0"/>
              <a:t>“the last year has seen a 24% increase in the number of self-inflicted deaths, a 21% increase in self-harm incidents overall and a shocking 65% rise in women’s prisons. Levels of self-harm are now higher than before the pandemic, and self-harm by women has now reached its highest level on record” PRT </a:t>
            </a:r>
          </a:p>
          <a:p>
            <a:pPr marL="285750" indent="-228600" defTabSz="914400">
              <a:lnSpc>
                <a:spcPct val="90000"/>
              </a:lnSpc>
              <a:spcAft>
                <a:spcPts val="600"/>
              </a:spcAft>
              <a:buFont typeface="Arial" panose="020B0604020202020204" pitchFamily="34" charset="0"/>
              <a:buChar char="•"/>
            </a:pPr>
            <a:r>
              <a:rPr lang="en-US" sz="1400" dirty="0">
                <a:hlinkClick r:id="rId5">
                  <a:extLst>
                    <a:ext uri="{A12FA001-AC4F-418D-AE19-62706E023703}">
                      <ahyp:hlinkClr xmlns:ahyp="http://schemas.microsoft.com/office/drawing/2018/hyperlinkcolor" val="tx"/>
                    </a:ext>
                  </a:extLst>
                </a:hlinkClick>
              </a:rPr>
              <a:t>https://prisonreformtrust.org.uk/prt-comment-safety-in-custody/</a:t>
            </a:r>
            <a:r>
              <a:rPr lang="en-US" sz="1400" dirty="0"/>
              <a:t> </a:t>
            </a:r>
          </a:p>
        </p:txBody>
      </p:sp>
      <p:pic>
        <p:nvPicPr>
          <p:cNvPr id="2" name="Picture 1">
            <a:extLst>
              <a:ext uri="{FF2B5EF4-FFF2-40B4-BE49-F238E27FC236}">
                <a16:creationId xmlns:a16="http://schemas.microsoft.com/office/drawing/2014/main" id="{235DFB5C-0003-F8CC-3DF5-0746F6EB45CB}"/>
              </a:ext>
            </a:extLst>
          </p:cNvPr>
          <p:cNvPicPr>
            <a:picLocks noChangeAspect="1"/>
          </p:cNvPicPr>
          <p:nvPr/>
        </p:nvPicPr>
        <p:blipFill rotWithShape="1">
          <a:blip r:embed="rId6"/>
          <a:srcRect r="1398"/>
          <a:stretch/>
        </p:blipFill>
        <p:spPr>
          <a:xfrm>
            <a:off x="7814514" y="1674058"/>
            <a:ext cx="4377484" cy="4979962"/>
          </a:xfrm>
          <a:prstGeom prst="rect">
            <a:avLst/>
          </a:prstGeom>
        </p:spPr>
      </p:pic>
    </p:spTree>
    <p:extLst>
      <p:ext uri="{BB962C8B-B14F-4D97-AF65-F5344CB8AC3E}">
        <p14:creationId xmlns:p14="http://schemas.microsoft.com/office/powerpoint/2010/main" val="2150989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F6995C-0859-7360-AC1E-A46ECC60E202}"/>
              </a:ext>
            </a:extLst>
          </p:cNvPr>
          <p:cNvSpPr txBox="1"/>
          <p:nvPr/>
        </p:nvSpPr>
        <p:spPr>
          <a:xfrm>
            <a:off x="941903" y="297453"/>
            <a:ext cx="4665690" cy="1146037"/>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200" b="1" dirty="0">
                <a:latin typeface="+mj-lt"/>
                <a:ea typeface="+mj-ea"/>
                <a:cs typeface="+mj-cs"/>
              </a:rPr>
              <a:t>Tough on crime</a:t>
            </a:r>
          </a:p>
        </p:txBody>
      </p:sp>
      <p:sp>
        <p:nvSpPr>
          <p:cNvPr id="6" name="TextBox 5">
            <a:extLst>
              <a:ext uri="{FF2B5EF4-FFF2-40B4-BE49-F238E27FC236}">
                <a16:creationId xmlns:a16="http://schemas.microsoft.com/office/drawing/2014/main" id="{47DFADEE-F2CD-6C49-25CA-A604AA521B10}"/>
              </a:ext>
            </a:extLst>
          </p:cNvPr>
          <p:cNvSpPr txBox="1"/>
          <p:nvPr/>
        </p:nvSpPr>
        <p:spPr>
          <a:xfrm>
            <a:off x="876692" y="2110154"/>
            <a:ext cx="4603488" cy="3877374"/>
          </a:xfrm>
          <a:prstGeom prst="rect">
            <a:avLst/>
          </a:prstGeom>
        </p:spPr>
        <p:txBody>
          <a:bodyPr vert="horz" lIns="91440" tIns="45720" rIns="91440" bIns="45720" rtlCol="0" anchor="t">
            <a:normAutofit/>
          </a:bodyPr>
          <a:lstStyle/>
          <a:p>
            <a:pPr marL="285750" indent="-228600" defTabSz="914400">
              <a:lnSpc>
                <a:spcPct val="90000"/>
              </a:lnSpc>
              <a:spcBef>
                <a:spcPct val="20000"/>
              </a:spcBef>
              <a:spcAft>
                <a:spcPts val="600"/>
              </a:spcAft>
              <a:buClr>
                <a:schemeClr val="accent2"/>
              </a:buClr>
              <a:buSzPct val="92000"/>
              <a:buFont typeface="Arial" panose="020B0604020202020204" pitchFamily="34" charset="0"/>
              <a:buChar char="•"/>
            </a:pPr>
            <a:r>
              <a:rPr lang="en-US" sz="2400" dirty="0"/>
              <a:t>Tougher sentences</a:t>
            </a:r>
          </a:p>
          <a:p>
            <a:pPr marL="285750" indent="-228600" defTabSz="914400">
              <a:lnSpc>
                <a:spcPct val="90000"/>
              </a:lnSpc>
              <a:spcBef>
                <a:spcPct val="20000"/>
              </a:spcBef>
              <a:spcAft>
                <a:spcPts val="600"/>
              </a:spcAft>
              <a:buClr>
                <a:schemeClr val="accent2"/>
              </a:buClr>
              <a:buSzPct val="92000"/>
              <a:buFont typeface="Arial" panose="020B0604020202020204" pitchFamily="34" charset="0"/>
              <a:buChar char="•"/>
            </a:pPr>
            <a:r>
              <a:rPr lang="en-US" sz="2400" dirty="0"/>
              <a:t>Longer sentences </a:t>
            </a:r>
          </a:p>
          <a:p>
            <a:pPr marL="285750" indent="-228600" defTabSz="914400">
              <a:lnSpc>
                <a:spcPct val="90000"/>
              </a:lnSpc>
              <a:spcBef>
                <a:spcPct val="20000"/>
              </a:spcBef>
              <a:spcAft>
                <a:spcPts val="600"/>
              </a:spcAft>
              <a:buClr>
                <a:schemeClr val="accent2"/>
              </a:buClr>
              <a:buSzPct val="92000"/>
              <a:buFont typeface="Arial" panose="020B0604020202020204" pitchFamily="34" charset="0"/>
              <a:buChar char="•"/>
            </a:pPr>
            <a:r>
              <a:rPr lang="en-US" sz="2400" dirty="0"/>
              <a:t>More parole</a:t>
            </a:r>
          </a:p>
          <a:p>
            <a:pPr marL="285750" indent="-228600" defTabSz="914400">
              <a:lnSpc>
                <a:spcPct val="90000"/>
              </a:lnSpc>
              <a:spcBef>
                <a:spcPct val="20000"/>
              </a:spcBef>
              <a:spcAft>
                <a:spcPts val="600"/>
              </a:spcAft>
              <a:buClr>
                <a:schemeClr val="accent2"/>
              </a:buClr>
              <a:buSzPct val="92000"/>
              <a:buFont typeface="Arial" panose="020B0604020202020204" pitchFamily="34" charset="0"/>
              <a:buChar char="•"/>
            </a:pPr>
            <a:r>
              <a:rPr lang="en-US" sz="2400" dirty="0"/>
              <a:t>More complexity in parole cases  </a:t>
            </a:r>
          </a:p>
          <a:p>
            <a:pPr marL="285750" indent="-228600" defTabSz="914400">
              <a:lnSpc>
                <a:spcPct val="90000"/>
              </a:lnSpc>
              <a:spcBef>
                <a:spcPct val="20000"/>
              </a:spcBef>
              <a:spcAft>
                <a:spcPts val="600"/>
              </a:spcAft>
              <a:buClr>
                <a:schemeClr val="accent2"/>
              </a:buClr>
              <a:buSzPct val="92000"/>
              <a:buFont typeface="Arial" panose="020B0604020202020204" pitchFamily="34" charset="0"/>
              <a:buChar char="•"/>
            </a:pPr>
            <a:r>
              <a:rPr lang="en-US" sz="2400" dirty="0"/>
              <a:t>Harder to get out</a:t>
            </a:r>
          </a:p>
        </p:txBody>
      </p:sp>
      <p:pic>
        <p:nvPicPr>
          <p:cNvPr id="3" name="Picture 2">
            <a:extLst>
              <a:ext uri="{FF2B5EF4-FFF2-40B4-BE49-F238E27FC236}">
                <a16:creationId xmlns:a16="http://schemas.microsoft.com/office/drawing/2014/main" id="{BA0837D2-838F-7A77-BF25-F5B5852D699B}"/>
              </a:ext>
            </a:extLst>
          </p:cNvPr>
          <p:cNvPicPr>
            <a:picLocks noChangeAspect="1"/>
          </p:cNvPicPr>
          <p:nvPr/>
        </p:nvPicPr>
        <p:blipFill>
          <a:blip r:embed="rId3"/>
          <a:stretch>
            <a:fillRect/>
          </a:stretch>
        </p:blipFill>
        <p:spPr>
          <a:xfrm>
            <a:off x="6453113" y="427090"/>
            <a:ext cx="2078822" cy="3001910"/>
          </a:xfrm>
          <a:prstGeom prst="rect">
            <a:avLst/>
          </a:prstGeom>
        </p:spPr>
      </p:pic>
      <p:pic>
        <p:nvPicPr>
          <p:cNvPr id="10" name="Picture 9">
            <a:extLst>
              <a:ext uri="{FF2B5EF4-FFF2-40B4-BE49-F238E27FC236}">
                <a16:creationId xmlns:a16="http://schemas.microsoft.com/office/drawing/2014/main" id="{0B5FE4AA-0F2B-016A-9A01-4F1EE448A9D8}"/>
              </a:ext>
            </a:extLst>
          </p:cNvPr>
          <p:cNvPicPr>
            <a:picLocks noChangeAspect="1"/>
          </p:cNvPicPr>
          <p:nvPr/>
        </p:nvPicPr>
        <p:blipFill>
          <a:blip r:embed="rId4"/>
          <a:stretch>
            <a:fillRect/>
          </a:stretch>
        </p:blipFill>
        <p:spPr>
          <a:xfrm>
            <a:off x="8874657" y="427090"/>
            <a:ext cx="2748284" cy="3311188"/>
          </a:xfrm>
          <a:prstGeom prst="rect">
            <a:avLst/>
          </a:prstGeom>
        </p:spPr>
      </p:pic>
      <p:pic>
        <p:nvPicPr>
          <p:cNvPr id="7" name="Picture 6">
            <a:extLst>
              <a:ext uri="{FF2B5EF4-FFF2-40B4-BE49-F238E27FC236}">
                <a16:creationId xmlns:a16="http://schemas.microsoft.com/office/drawing/2014/main" id="{45169748-14FD-9AFE-4F30-A5F979F09894}"/>
              </a:ext>
            </a:extLst>
          </p:cNvPr>
          <p:cNvPicPr>
            <a:picLocks noChangeAspect="1"/>
          </p:cNvPicPr>
          <p:nvPr/>
        </p:nvPicPr>
        <p:blipFill rotWithShape="1">
          <a:blip r:embed="rId5"/>
          <a:srcRect r="1184" b="-3"/>
          <a:stretch/>
        </p:blipFill>
        <p:spPr>
          <a:xfrm>
            <a:off x="6453113" y="3570881"/>
            <a:ext cx="2151056" cy="2961764"/>
          </a:xfrm>
          <a:prstGeom prst="rect">
            <a:avLst/>
          </a:prstGeom>
        </p:spPr>
      </p:pic>
      <p:grpSp>
        <p:nvGrpSpPr>
          <p:cNvPr id="35" name="Group 34">
            <a:extLst>
              <a:ext uri="{FF2B5EF4-FFF2-40B4-BE49-F238E27FC236}">
                <a16:creationId xmlns:a16="http://schemas.microsoft.com/office/drawing/2014/main" id="{230551C8-9E5B-4544-669D-7B582B289D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8688506" y="3353096"/>
            <a:ext cx="6886450" cy="123364"/>
            <a:chOff x="1" y="6737460"/>
            <a:chExt cx="12192000" cy="123364"/>
          </a:xfrm>
        </p:grpSpPr>
        <p:sp>
          <p:nvSpPr>
            <p:cNvPr id="36" name="Rectangle 35">
              <a:extLst>
                <a:ext uri="{FF2B5EF4-FFF2-40B4-BE49-F238E27FC236}">
                  <a16:creationId xmlns:a16="http://schemas.microsoft.com/office/drawing/2014/main" id="{FEF390F1-88BD-1FD0-77AE-9E9A5DE0A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7D96A4E-0FA8-7A04-A134-99CBFC28A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3000">
                  <a:schemeClr val="accent5">
                    <a:alpha val="0"/>
                  </a:schemeClr>
                </a:gs>
                <a:gs pos="100000">
                  <a:schemeClr val="accent5">
                    <a:lumMod val="60000"/>
                    <a:lumOff val="40000"/>
                    <a:alpha val="9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3FFBEB00-ACD9-E8A4-90A4-840A7070D225}"/>
              </a:ext>
            </a:extLst>
          </p:cNvPr>
          <p:cNvPicPr>
            <a:picLocks noChangeAspect="1"/>
          </p:cNvPicPr>
          <p:nvPr/>
        </p:nvPicPr>
        <p:blipFill>
          <a:blip r:embed="rId6"/>
          <a:stretch>
            <a:fillRect/>
          </a:stretch>
        </p:blipFill>
        <p:spPr>
          <a:xfrm>
            <a:off x="8843151" y="4149115"/>
            <a:ext cx="2790474" cy="2383530"/>
          </a:xfrm>
          <a:prstGeom prst="rect">
            <a:avLst/>
          </a:prstGeom>
        </p:spPr>
      </p:pic>
    </p:spTree>
    <p:extLst>
      <p:ext uri="{BB962C8B-B14F-4D97-AF65-F5344CB8AC3E}">
        <p14:creationId xmlns:p14="http://schemas.microsoft.com/office/powerpoint/2010/main" val="605818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A94E9C-B8D6-1C6F-9B92-934DCCA3615A}"/>
              </a:ext>
            </a:extLst>
          </p:cNvPr>
          <p:cNvSpPr>
            <a:spLocks noGrp="1"/>
          </p:cNvSpPr>
          <p:nvPr>
            <p:ph type="title"/>
          </p:nvPr>
        </p:nvSpPr>
        <p:spPr>
          <a:xfrm>
            <a:off x="306440" y="337626"/>
            <a:ext cx="6532349" cy="1083211"/>
          </a:xfrm>
        </p:spPr>
        <p:txBody>
          <a:bodyPr>
            <a:normAutofit/>
          </a:bodyPr>
          <a:lstStyle/>
          <a:p>
            <a:r>
              <a:rPr lang="en-GB" sz="4000" dirty="0"/>
              <a:t>The King’s speech: the Good…</a:t>
            </a:r>
          </a:p>
        </p:txBody>
      </p:sp>
      <p:sp>
        <p:nvSpPr>
          <p:cNvPr id="3" name="Content Placeholder 2">
            <a:extLst>
              <a:ext uri="{FF2B5EF4-FFF2-40B4-BE49-F238E27FC236}">
                <a16:creationId xmlns:a16="http://schemas.microsoft.com/office/drawing/2014/main" id="{DC530E2C-9572-AC8A-E4C6-5FDB2135A658}"/>
              </a:ext>
            </a:extLst>
          </p:cNvPr>
          <p:cNvSpPr>
            <a:spLocks noGrp="1"/>
          </p:cNvSpPr>
          <p:nvPr>
            <p:ph idx="1"/>
          </p:nvPr>
        </p:nvSpPr>
        <p:spPr>
          <a:xfrm>
            <a:off x="309489" y="1420837"/>
            <a:ext cx="6529301" cy="4713264"/>
          </a:xfrm>
        </p:spPr>
        <p:txBody>
          <a:bodyPr>
            <a:noAutofit/>
          </a:bodyPr>
          <a:lstStyle/>
          <a:p>
            <a:r>
              <a:rPr lang="en-US" sz="1800" i="1" dirty="0"/>
              <a:t>“….delivering public protection and cutting crime is not just about custody. There is persuasive evidence that suspended and community sentences are, in certain circumstances, more effective than short custodial sentences in reducing reoffending and aiding rehabilitation. In these cases, short prison sentences may even trap an offender in a revolving door of reoffending, cutting them off from work, housing, and family and further </a:t>
            </a:r>
            <a:r>
              <a:rPr lang="en-US" sz="1800" i="1" dirty="0" err="1"/>
              <a:t>criminalising</a:t>
            </a:r>
            <a:r>
              <a:rPr lang="en-US" sz="1800" i="1" dirty="0"/>
              <a:t> them with each spell inside.  </a:t>
            </a:r>
          </a:p>
          <a:p>
            <a:r>
              <a:rPr lang="en-US" sz="1800" i="1" dirty="0"/>
              <a:t>This Government will therefore grasp the nettle and make a long-term decision that previous governments have ducked and </a:t>
            </a:r>
            <a:r>
              <a:rPr lang="en-US" sz="1800" b="1" i="1" dirty="0"/>
              <a:t>legislate for a presumption that sentences of less than 12 months in prison should be suspended</a:t>
            </a:r>
            <a:r>
              <a:rPr lang="en-US" sz="1800" i="1" dirty="0"/>
              <a:t>.”</a:t>
            </a:r>
          </a:p>
          <a:p>
            <a:r>
              <a:rPr lang="en-US" sz="1800" i="1" dirty="0"/>
              <a:t>We will “extend home detention curfew to suitable offenders serving </a:t>
            </a:r>
            <a:r>
              <a:rPr lang="en-US" sz="1800" i="1" dirty="0" err="1"/>
              <a:t>sentencesof</a:t>
            </a:r>
            <a:r>
              <a:rPr lang="en-US" sz="1800" i="1" dirty="0"/>
              <a:t> four years or more, so they can also be considered for the scheme…The exclusions that currently apply to home detention curfew to prevent violent, sexual and terrorism offenders, and those convicted of domestic abuse being considered for the scheme, will continue to apply.” </a:t>
            </a:r>
          </a:p>
          <a:p>
            <a:endParaRPr lang="en-US" sz="1800" i="1" dirty="0"/>
          </a:p>
          <a:p>
            <a:endParaRPr lang="en-US" sz="1800" i="1" dirty="0"/>
          </a:p>
          <a:p>
            <a:endParaRPr lang="en-GB" sz="1800" dirty="0"/>
          </a:p>
        </p:txBody>
      </p:sp>
      <p:pic>
        <p:nvPicPr>
          <p:cNvPr id="4" name="Picture 3">
            <a:extLst>
              <a:ext uri="{FF2B5EF4-FFF2-40B4-BE49-F238E27FC236}">
                <a16:creationId xmlns:a16="http://schemas.microsoft.com/office/drawing/2014/main" id="{DBE8295B-3B98-9FAD-9D70-2D267BE3C1C6}"/>
              </a:ext>
            </a:extLst>
          </p:cNvPr>
          <p:cNvPicPr>
            <a:picLocks noChangeAspect="1"/>
          </p:cNvPicPr>
          <p:nvPr/>
        </p:nvPicPr>
        <p:blipFill rotWithShape="1">
          <a:blip r:embed="rId2"/>
          <a:srcRect l="7501" r="2900"/>
          <a:stretch/>
        </p:blipFill>
        <p:spPr>
          <a:xfrm>
            <a:off x="7199440" y="10"/>
            <a:ext cx="4992560" cy="6857990"/>
          </a:xfrm>
          <a:prstGeom prst="rect">
            <a:avLst/>
          </a:prstGeom>
          <a:effectLst/>
        </p:spPr>
      </p:pic>
    </p:spTree>
    <p:extLst>
      <p:ext uri="{BB962C8B-B14F-4D97-AF65-F5344CB8AC3E}">
        <p14:creationId xmlns:p14="http://schemas.microsoft.com/office/powerpoint/2010/main" val="4240479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B26D61E-A947-B159-1CCA-224F883EF43B}"/>
              </a:ext>
            </a:extLst>
          </p:cNvPr>
          <p:cNvPicPr>
            <a:picLocks noChangeAspect="1"/>
          </p:cNvPicPr>
          <p:nvPr/>
        </p:nvPicPr>
        <p:blipFill rotWithShape="1">
          <a:blip r:embed="rId2"/>
          <a:srcRect r="2" b="27114"/>
          <a:stretch/>
        </p:blipFill>
        <p:spPr>
          <a:xfrm>
            <a:off x="143882" y="1964986"/>
            <a:ext cx="3651191" cy="4628273"/>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E06133-F806-467A-43F0-DF4359142D3A}"/>
              </a:ext>
            </a:extLst>
          </p:cNvPr>
          <p:cNvSpPr>
            <a:spLocks noGrp="1"/>
          </p:cNvSpPr>
          <p:nvPr>
            <p:ph type="title"/>
          </p:nvPr>
        </p:nvSpPr>
        <p:spPr>
          <a:xfrm>
            <a:off x="143882" y="140944"/>
            <a:ext cx="3513426" cy="1559301"/>
          </a:xfrm>
        </p:spPr>
        <p:txBody>
          <a:bodyPr>
            <a:normAutofit/>
          </a:bodyPr>
          <a:lstStyle/>
          <a:p>
            <a:r>
              <a:rPr lang="en-GB" sz="4000" b="1" dirty="0"/>
              <a:t>…the Bad and the Ugly</a:t>
            </a:r>
          </a:p>
        </p:txBody>
      </p:sp>
      <p:sp>
        <p:nvSpPr>
          <p:cNvPr id="3" name="Content Placeholder 2">
            <a:extLst>
              <a:ext uri="{FF2B5EF4-FFF2-40B4-BE49-F238E27FC236}">
                <a16:creationId xmlns:a16="http://schemas.microsoft.com/office/drawing/2014/main" id="{C8015128-CA27-EF31-C9B0-1DE4F13378B7}"/>
              </a:ext>
            </a:extLst>
          </p:cNvPr>
          <p:cNvSpPr>
            <a:spLocks noGrp="1"/>
          </p:cNvSpPr>
          <p:nvPr>
            <p:ph idx="1"/>
          </p:nvPr>
        </p:nvSpPr>
        <p:spPr>
          <a:xfrm>
            <a:off x="3938954" y="405685"/>
            <a:ext cx="7910668" cy="5834393"/>
          </a:xfrm>
        </p:spPr>
        <p:txBody>
          <a:bodyPr anchor="ctr">
            <a:normAutofit/>
          </a:bodyPr>
          <a:lstStyle/>
          <a:p>
            <a:r>
              <a:rPr lang="en-US" sz="2000" i="1" dirty="0"/>
              <a:t>“mandate courts to impose a Whole Life Order in cases for which a Whole Life Order is currently the starting point, and murder with sexual or sadistic conduct, unless there are exceptional circumstances.” </a:t>
            </a:r>
          </a:p>
          <a:p>
            <a:endParaRPr lang="en-US" sz="2000" i="1" dirty="0"/>
          </a:p>
          <a:p>
            <a:r>
              <a:rPr lang="en-US" sz="2000" i="1" dirty="0"/>
              <a:t>“…we will ensure those that commit rape and other serious sexual offences will </a:t>
            </a:r>
            <a:r>
              <a:rPr lang="en-US" sz="2000" b="1" i="1" dirty="0"/>
              <a:t>spend every day of their sentence behind bars </a:t>
            </a:r>
            <a:r>
              <a:rPr lang="en-US" sz="2000" i="1" dirty="0"/>
              <a:t>and face the consequences of their actions.”</a:t>
            </a:r>
          </a:p>
          <a:p>
            <a:endParaRPr lang="en-US" sz="2000" i="1" dirty="0"/>
          </a:p>
          <a:p>
            <a:r>
              <a:rPr lang="en-US" sz="2000" i="1" dirty="0"/>
              <a:t>“…build a better justice system by establishing powers to transfer prisoners in and out of England and Wales to serve their sentence abroad..”</a:t>
            </a:r>
          </a:p>
          <a:p>
            <a:endParaRPr lang="en-US" sz="2000" dirty="0"/>
          </a:p>
          <a:p>
            <a:r>
              <a:rPr lang="en-US" sz="2000" i="1" dirty="0"/>
              <a:t>“The Bill will create a new “top-tier” of offenders convicted of the most serious offences (murder, rape, the most serious terrorism offences, or causing or allowing the death of a child) whose release may be </a:t>
            </a:r>
            <a:r>
              <a:rPr lang="en-US" sz="2000" b="1" i="1" dirty="0"/>
              <a:t>subject to personal intervention by ministers </a:t>
            </a:r>
            <a:r>
              <a:rPr lang="en-US" sz="2000" i="1" dirty="0"/>
              <a:t>so that there is a second check, on behalf of the public, on whether the prisoner is safe to release. ”</a:t>
            </a:r>
          </a:p>
          <a:p>
            <a:r>
              <a:rPr lang="en-GB" sz="1200" i="1" dirty="0">
                <a:hlinkClick r:id="rId3">
                  <a:extLst>
                    <a:ext uri="{A12FA001-AC4F-418D-AE19-62706E023703}">
                      <ahyp:hlinkClr xmlns:ahyp="http://schemas.microsoft.com/office/drawing/2018/hyperlinkcolor" val="tx"/>
                    </a:ext>
                  </a:extLst>
                </a:hlinkClick>
              </a:rPr>
              <a:t>https://www.gov.uk/government/publications/the-kings-speech-2023-background-briefing-notes</a:t>
            </a:r>
            <a:r>
              <a:rPr lang="en-GB" sz="1200" i="1" dirty="0"/>
              <a:t> </a:t>
            </a:r>
          </a:p>
          <a:p>
            <a:pPr marL="0" indent="0">
              <a:buNone/>
            </a:pPr>
            <a:endParaRPr lang="en-GB" sz="1800" dirty="0"/>
          </a:p>
        </p:txBody>
      </p:sp>
    </p:spTree>
    <p:extLst>
      <p:ext uri="{BB962C8B-B14F-4D97-AF65-F5344CB8AC3E}">
        <p14:creationId xmlns:p14="http://schemas.microsoft.com/office/powerpoint/2010/main" val="2984717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C4C63F-EDE5-AD3C-1118-82B633C860A3}"/>
              </a:ext>
            </a:extLst>
          </p:cNvPr>
          <p:cNvSpPr>
            <a:spLocks noGrp="1"/>
          </p:cNvSpPr>
          <p:nvPr>
            <p:ph type="title"/>
          </p:nvPr>
        </p:nvSpPr>
        <p:spPr>
          <a:xfrm>
            <a:off x="425824" y="609598"/>
            <a:ext cx="10103631" cy="698698"/>
          </a:xfrm>
        </p:spPr>
        <p:txBody>
          <a:bodyPr>
            <a:normAutofit/>
          </a:bodyPr>
          <a:lstStyle/>
          <a:p>
            <a:r>
              <a:rPr lang="en-GB" dirty="0"/>
              <a:t>Remand and Recalls</a:t>
            </a:r>
          </a:p>
        </p:txBody>
      </p:sp>
      <p:sp>
        <p:nvSpPr>
          <p:cNvPr id="3" name="Content Placeholder 2">
            <a:extLst>
              <a:ext uri="{FF2B5EF4-FFF2-40B4-BE49-F238E27FC236}">
                <a16:creationId xmlns:a16="http://schemas.microsoft.com/office/drawing/2014/main" id="{5587F397-03E5-779F-A4C4-89B10628A8E4}"/>
              </a:ext>
            </a:extLst>
          </p:cNvPr>
          <p:cNvSpPr>
            <a:spLocks noGrp="1"/>
          </p:cNvSpPr>
          <p:nvPr>
            <p:ph idx="1"/>
          </p:nvPr>
        </p:nvSpPr>
        <p:spPr>
          <a:xfrm>
            <a:off x="425823" y="1308296"/>
            <a:ext cx="6505225" cy="4807839"/>
          </a:xfrm>
        </p:spPr>
        <p:txBody>
          <a:bodyPr>
            <a:normAutofit/>
          </a:bodyPr>
          <a:lstStyle/>
          <a:p>
            <a:pPr marL="0" indent="0">
              <a:buNone/>
            </a:pPr>
            <a:endParaRPr lang="en-GB" sz="2000" dirty="0"/>
          </a:p>
          <a:p>
            <a:r>
              <a:rPr lang="en-US" sz="2000" dirty="0"/>
              <a:t>The remand prison population as at 30 September 2023 was 16,196. This represents the highest level for at least 50 years (effectively a ‘record high’). </a:t>
            </a:r>
          </a:p>
          <a:p>
            <a:r>
              <a:rPr lang="en-US" sz="2000" dirty="0"/>
              <a:t>The ‘recall prison population’ (those returned to prison for breaching their release conditions) was 12,031 as at 30 September 2023 (15% higher than 30 September 2022, and also a ‘record high’).</a:t>
            </a:r>
          </a:p>
          <a:p>
            <a:r>
              <a:rPr lang="en-US" sz="2000" dirty="0"/>
              <a:t>There were 6,814 </a:t>
            </a:r>
            <a:r>
              <a:rPr lang="en-US" sz="2000" dirty="0" err="1"/>
              <a:t>licence</a:t>
            </a:r>
            <a:r>
              <a:rPr lang="en-US" sz="2000" dirty="0"/>
              <a:t> recalls between April and June 2023. This was a 19% increase on the same quarter in 2022. </a:t>
            </a:r>
          </a:p>
          <a:p>
            <a:r>
              <a:rPr lang="en-US" sz="2000" dirty="0"/>
              <a:t>Offender Management Statistics Bulletin, England and Wales Quarterly: April to June 2023 , Published 26 October 2023 </a:t>
            </a:r>
            <a:endParaRPr lang="en-GB" sz="2000" dirty="0"/>
          </a:p>
        </p:txBody>
      </p:sp>
      <p:pic>
        <p:nvPicPr>
          <p:cNvPr id="4" name="Picture 3">
            <a:extLst>
              <a:ext uri="{FF2B5EF4-FFF2-40B4-BE49-F238E27FC236}">
                <a16:creationId xmlns:a16="http://schemas.microsoft.com/office/drawing/2014/main" id="{AB28CAAB-373B-B09C-E612-792A17DB9EA8}"/>
              </a:ext>
            </a:extLst>
          </p:cNvPr>
          <p:cNvPicPr>
            <a:picLocks noChangeAspect="1"/>
          </p:cNvPicPr>
          <p:nvPr/>
        </p:nvPicPr>
        <p:blipFill>
          <a:blip r:embed="rId2"/>
          <a:stretch>
            <a:fillRect/>
          </a:stretch>
        </p:blipFill>
        <p:spPr>
          <a:xfrm>
            <a:off x="7356871" y="2179713"/>
            <a:ext cx="4165067" cy="2686467"/>
          </a:xfrm>
          <a:prstGeom prst="rect">
            <a:avLst/>
          </a:prstGeom>
        </p:spPr>
      </p:pic>
      <p:sp>
        <p:nvSpPr>
          <p:cNvPr id="22" name="Freeform: Shape 21">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9171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49D2-0A12-485C-EF98-05D126706643}"/>
              </a:ext>
            </a:extLst>
          </p:cNvPr>
          <p:cNvSpPr>
            <a:spLocks noGrp="1"/>
          </p:cNvSpPr>
          <p:nvPr>
            <p:ph type="title"/>
          </p:nvPr>
        </p:nvSpPr>
        <p:spPr/>
        <p:txBody>
          <a:bodyPr/>
          <a:lstStyle/>
          <a:p>
            <a:pPr algn="ctr"/>
            <a:r>
              <a:rPr lang="en-GB" dirty="0"/>
              <a:t>Delays, deferrals and despair</a:t>
            </a:r>
          </a:p>
        </p:txBody>
      </p:sp>
      <p:sp>
        <p:nvSpPr>
          <p:cNvPr id="3" name="Content Placeholder 2">
            <a:extLst>
              <a:ext uri="{FF2B5EF4-FFF2-40B4-BE49-F238E27FC236}">
                <a16:creationId xmlns:a16="http://schemas.microsoft.com/office/drawing/2014/main" id="{0ADFE73A-D4B8-99CD-C818-60160BB86BB0}"/>
              </a:ext>
            </a:extLst>
          </p:cNvPr>
          <p:cNvSpPr>
            <a:spLocks noGrp="1"/>
          </p:cNvSpPr>
          <p:nvPr>
            <p:ph idx="1"/>
          </p:nvPr>
        </p:nvSpPr>
        <p:spPr/>
        <p:txBody>
          <a:bodyPr>
            <a:normAutofit/>
          </a:bodyPr>
          <a:lstStyle/>
          <a:p>
            <a:pPr marL="0" indent="0">
              <a:buNone/>
            </a:pPr>
            <a:endParaRPr lang="en-GB" sz="4000" dirty="0"/>
          </a:p>
          <a:p>
            <a:r>
              <a:rPr lang="en-GB" sz="4000" i="1" dirty="0"/>
              <a:t>How is the Parole Board responding to increased recalls, interminable investigations, court backlogs and unproven allegations?</a:t>
            </a:r>
          </a:p>
          <a:p>
            <a:endParaRPr lang="en-GB" sz="4000" i="1" dirty="0"/>
          </a:p>
          <a:p>
            <a:r>
              <a:rPr lang="en-GB" sz="4000" i="1" dirty="0"/>
              <a:t>Is there anything criminal lawyers can do to help recalled clients?</a:t>
            </a:r>
          </a:p>
        </p:txBody>
      </p:sp>
    </p:spTree>
    <p:extLst>
      <p:ext uri="{BB962C8B-B14F-4D97-AF65-F5344CB8AC3E}">
        <p14:creationId xmlns:p14="http://schemas.microsoft.com/office/powerpoint/2010/main" val="1828309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FC6021-535B-2754-E9AC-9A4600ACABD5}"/>
              </a:ext>
            </a:extLst>
          </p:cNvPr>
          <p:cNvPicPr>
            <a:picLocks noChangeAspect="1"/>
          </p:cNvPicPr>
          <p:nvPr/>
        </p:nvPicPr>
        <p:blipFill>
          <a:blip r:embed="rId3"/>
          <a:stretch>
            <a:fillRect/>
          </a:stretch>
        </p:blipFill>
        <p:spPr>
          <a:xfrm>
            <a:off x="5162843" y="315704"/>
            <a:ext cx="6239286" cy="6006766"/>
          </a:xfrm>
          <a:prstGeom prst="rect">
            <a:avLst/>
          </a:prstGeom>
        </p:spPr>
      </p:pic>
      <p:sp>
        <p:nvSpPr>
          <p:cNvPr id="5" name="TextBox 4">
            <a:extLst>
              <a:ext uri="{FF2B5EF4-FFF2-40B4-BE49-F238E27FC236}">
                <a16:creationId xmlns:a16="http://schemas.microsoft.com/office/drawing/2014/main" id="{04D7013C-A998-94BE-5578-F096285BB417}"/>
              </a:ext>
            </a:extLst>
          </p:cNvPr>
          <p:cNvSpPr txBox="1"/>
          <p:nvPr/>
        </p:nvSpPr>
        <p:spPr>
          <a:xfrm>
            <a:off x="789871" y="315704"/>
            <a:ext cx="4093699" cy="6247864"/>
          </a:xfrm>
          <a:prstGeom prst="rect">
            <a:avLst/>
          </a:prstGeom>
          <a:noFill/>
        </p:spPr>
        <p:txBody>
          <a:bodyPr wrap="square" rtlCol="0">
            <a:spAutoFit/>
          </a:bodyPr>
          <a:lstStyle/>
          <a:p>
            <a:pPr marL="285750" indent="-285750">
              <a:buFont typeface="Arial" panose="020B0604020202020204" pitchFamily="34" charset="0"/>
              <a:buChar char="•"/>
            </a:pPr>
            <a:r>
              <a:rPr lang="en-US" sz="2400" dirty="0"/>
              <a:t>APL Survey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Summer 2023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Prison lawyers left out of 15% pay increase as govt </a:t>
            </a:r>
            <a:r>
              <a:rPr lang="en-US" sz="2400" dirty="0" err="1"/>
              <a:t>prioritising</a:t>
            </a:r>
            <a:r>
              <a:rPr lang="en-US" sz="2400" dirty="0"/>
              <a:t> the backlog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Prison law providers declined by 85% since 2008</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Three-quarters of practitioners surveyed will not be doing legal aid work in </a:t>
            </a:r>
            <a:r>
              <a:rPr lang="en-US" sz="2400"/>
              <a:t>3 years’ </a:t>
            </a:r>
            <a:r>
              <a:rPr lang="en-US" sz="2400" dirty="0"/>
              <a:t>time</a:t>
            </a:r>
          </a:p>
          <a:p>
            <a:endParaRPr lang="en-US" sz="2000" dirty="0"/>
          </a:p>
          <a:p>
            <a:r>
              <a:rPr lang="en-US" sz="2000" dirty="0"/>
              <a:t> </a:t>
            </a:r>
          </a:p>
        </p:txBody>
      </p:sp>
    </p:spTree>
    <p:extLst>
      <p:ext uri="{BB962C8B-B14F-4D97-AF65-F5344CB8AC3E}">
        <p14:creationId xmlns:p14="http://schemas.microsoft.com/office/powerpoint/2010/main" val="31805304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2777</TotalTime>
  <Words>800</Words>
  <Application>Microsoft Macintosh PowerPoint</Application>
  <PresentationFormat>Widescreen</PresentationFormat>
  <Paragraphs>58</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Agency FB</vt:lpstr>
      <vt:lpstr>Arial</vt:lpstr>
      <vt:lpstr>Calibri</vt:lpstr>
      <vt:lpstr>Calibri Light</vt:lpstr>
      <vt:lpstr>Office Theme</vt:lpstr>
      <vt:lpstr>              ...&amp; MORE PUNISHMENT  Tales from a broken system Dr Laura Janes and Andrew Sperling  9 November 2023    </vt:lpstr>
      <vt:lpstr>PowerPoint Presentation</vt:lpstr>
      <vt:lpstr>PowerPoint Presentation</vt:lpstr>
      <vt:lpstr>PowerPoint Presentation</vt:lpstr>
      <vt:lpstr>The King’s speech: the Good…</vt:lpstr>
      <vt:lpstr>…the Bad and the Ugly</vt:lpstr>
      <vt:lpstr>Remand and Recalls</vt:lpstr>
      <vt:lpstr>Delays, deferrals and despair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Prisons and Young People   Dr Laura Janes, Legal Director Howard League for Penal Reform  @TheHowardLeague @LauraJanes_UK   30th November 2021</dc:title>
  <dc:creator>Maya Ward-Lowery</dc:creator>
  <cp:lastModifiedBy>Laura Janes</cp:lastModifiedBy>
  <cp:revision>38</cp:revision>
  <cp:lastPrinted>2022-06-27T17:36:22Z</cp:lastPrinted>
  <dcterms:created xsi:type="dcterms:W3CDTF">2021-11-26T09:07:17Z</dcterms:created>
  <dcterms:modified xsi:type="dcterms:W3CDTF">2023-11-08T23:37:28Z</dcterms:modified>
</cp:coreProperties>
</file>