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 id="2147483677" r:id="rId6"/>
    <p:sldMasterId id="2147483741" r:id="rId7"/>
  </p:sldMasterIdLst>
  <p:notesMasterIdLst>
    <p:notesMasterId r:id="rId32"/>
  </p:notesMasterIdLst>
  <p:handoutMasterIdLst>
    <p:handoutMasterId r:id="rId33"/>
  </p:handoutMasterIdLst>
  <p:sldIdLst>
    <p:sldId id="347" r:id="rId8"/>
    <p:sldId id="335" r:id="rId9"/>
    <p:sldId id="396" r:id="rId10"/>
    <p:sldId id="397" r:id="rId11"/>
    <p:sldId id="398" r:id="rId12"/>
    <p:sldId id="399" r:id="rId13"/>
    <p:sldId id="414" r:id="rId14"/>
    <p:sldId id="415" r:id="rId15"/>
    <p:sldId id="416" r:id="rId16"/>
    <p:sldId id="417" r:id="rId17"/>
    <p:sldId id="419" r:id="rId18"/>
    <p:sldId id="400" r:id="rId19"/>
    <p:sldId id="402" r:id="rId20"/>
    <p:sldId id="401" r:id="rId21"/>
    <p:sldId id="418" r:id="rId22"/>
    <p:sldId id="407" r:id="rId23"/>
    <p:sldId id="420" r:id="rId24"/>
    <p:sldId id="421" r:id="rId25"/>
    <p:sldId id="425" r:id="rId26"/>
    <p:sldId id="426" r:id="rId27"/>
    <p:sldId id="422" r:id="rId28"/>
    <p:sldId id="423" r:id="rId29"/>
    <p:sldId id="424" r:id="rId30"/>
    <p:sldId id="390" r:id="rId31"/>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6497"/>
    <a:srgbClr val="7D668D"/>
    <a:srgbClr val="796C8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97" autoAdjust="0"/>
    <p:restoredTop sz="80667" autoAdjust="0"/>
  </p:normalViewPr>
  <p:slideViewPr>
    <p:cSldViewPr snapToGrid="0">
      <p:cViewPr varScale="1">
        <p:scale>
          <a:sx n="58" d="100"/>
          <a:sy n="58" d="100"/>
        </p:scale>
        <p:origin x="1578" y="66"/>
      </p:cViewPr>
      <p:guideLst/>
    </p:cSldViewPr>
  </p:slideViewPr>
  <p:notesTextViewPr>
    <p:cViewPr>
      <p:scale>
        <a:sx n="1" d="1"/>
        <a:sy n="1" d="1"/>
      </p:scale>
      <p:origin x="0" y="0"/>
    </p:cViewPr>
  </p:notesTextViewPr>
  <p:notesViewPr>
    <p:cSldViewPr snapToGrid="0">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51162" cy="498852"/>
          </a:xfrm>
          <a:prstGeom prst="rect">
            <a:avLst/>
          </a:prstGeom>
        </p:spPr>
        <p:txBody>
          <a:bodyPr vert="horz" lIns="93634" tIns="46817" rIns="93634" bIns="46817" rtlCol="0"/>
          <a:lstStyle>
            <a:lvl1pPr algn="l">
              <a:defRPr sz="1200"/>
            </a:lvl1pPr>
          </a:lstStyle>
          <a:p>
            <a:endParaRPr lang="en-GB"/>
          </a:p>
        </p:txBody>
      </p:sp>
      <p:sp>
        <p:nvSpPr>
          <p:cNvPr id="3" name="Date Placeholder 2"/>
          <p:cNvSpPr>
            <a:spLocks noGrp="1"/>
          </p:cNvSpPr>
          <p:nvPr>
            <p:ph type="dt" sz="quarter" idx="1"/>
          </p:nvPr>
        </p:nvSpPr>
        <p:spPr>
          <a:xfrm>
            <a:off x="3857637" y="2"/>
            <a:ext cx="2951162" cy="498852"/>
          </a:xfrm>
          <a:prstGeom prst="rect">
            <a:avLst/>
          </a:prstGeom>
        </p:spPr>
        <p:txBody>
          <a:bodyPr vert="horz" lIns="93634" tIns="46817" rIns="93634" bIns="46817" rtlCol="0"/>
          <a:lstStyle>
            <a:lvl1pPr algn="r">
              <a:defRPr sz="1200"/>
            </a:lvl1pPr>
          </a:lstStyle>
          <a:p>
            <a:fld id="{BC88C17D-F5E6-4D7F-8D1C-B1F9F522C14E}" type="datetimeFigureOut">
              <a:rPr lang="en-GB" smtClean="0"/>
              <a:t>02/11/2023</a:t>
            </a:fld>
            <a:endParaRPr lang="en-GB"/>
          </a:p>
        </p:txBody>
      </p:sp>
      <p:sp>
        <p:nvSpPr>
          <p:cNvPr id="4" name="Footer Placeholder 3"/>
          <p:cNvSpPr>
            <a:spLocks noGrp="1"/>
          </p:cNvSpPr>
          <p:nvPr>
            <p:ph type="ftr" sz="quarter" idx="2"/>
          </p:nvPr>
        </p:nvSpPr>
        <p:spPr>
          <a:xfrm>
            <a:off x="1" y="9443670"/>
            <a:ext cx="2951162" cy="498851"/>
          </a:xfrm>
          <a:prstGeom prst="rect">
            <a:avLst/>
          </a:prstGeom>
        </p:spPr>
        <p:txBody>
          <a:bodyPr vert="horz" lIns="93634" tIns="46817" rIns="93634" bIns="46817" rtlCol="0" anchor="b"/>
          <a:lstStyle>
            <a:lvl1pPr algn="l">
              <a:defRPr sz="1200"/>
            </a:lvl1pPr>
          </a:lstStyle>
          <a:p>
            <a:endParaRPr lang="en-GB"/>
          </a:p>
        </p:txBody>
      </p:sp>
      <p:sp>
        <p:nvSpPr>
          <p:cNvPr id="5" name="Slide Number Placeholder 4"/>
          <p:cNvSpPr>
            <a:spLocks noGrp="1"/>
          </p:cNvSpPr>
          <p:nvPr>
            <p:ph type="sldNum" sz="quarter" idx="3"/>
          </p:nvPr>
        </p:nvSpPr>
        <p:spPr>
          <a:xfrm>
            <a:off x="3857637" y="9443670"/>
            <a:ext cx="2951162" cy="498851"/>
          </a:xfrm>
          <a:prstGeom prst="rect">
            <a:avLst/>
          </a:prstGeom>
        </p:spPr>
        <p:txBody>
          <a:bodyPr vert="horz" lIns="93634" tIns="46817" rIns="93634" bIns="46817" rtlCol="0" anchor="b"/>
          <a:lstStyle>
            <a:lvl1pPr algn="r">
              <a:defRPr sz="1200"/>
            </a:lvl1pPr>
          </a:lstStyle>
          <a:p>
            <a:fld id="{8F789D34-28CD-4059-967E-1EADACBBBE52}" type="slidenum">
              <a:rPr lang="en-GB" smtClean="0"/>
              <a:t>‹#›</a:t>
            </a:fld>
            <a:endParaRPr lang="en-GB"/>
          </a:p>
        </p:txBody>
      </p:sp>
    </p:spTree>
    <p:extLst>
      <p:ext uri="{BB962C8B-B14F-4D97-AF65-F5344CB8AC3E}">
        <p14:creationId xmlns:p14="http://schemas.microsoft.com/office/powerpoint/2010/main" val="7954139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51162" cy="498852"/>
          </a:xfrm>
          <a:prstGeom prst="rect">
            <a:avLst/>
          </a:prstGeom>
        </p:spPr>
        <p:txBody>
          <a:bodyPr vert="horz" lIns="93634" tIns="46817" rIns="93634" bIns="46817" rtlCol="0"/>
          <a:lstStyle>
            <a:lvl1pPr algn="l">
              <a:defRPr sz="1200"/>
            </a:lvl1pPr>
          </a:lstStyle>
          <a:p>
            <a:endParaRPr lang="en-GB"/>
          </a:p>
        </p:txBody>
      </p:sp>
      <p:sp>
        <p:nvSpPr>
          <p:cNvPr id="3" name="Date Placeholder 2"/>
          <p:cNvSpPr>
            <a:spLocks noGrp="1"/>
          </p:cNvSpPr>
          <p:nvPr>
            <p:ph type="dt" idx="1"/>
          </p:nvPr>
        </p:nvSpPr>
        <p:spPr>
          <a:xfrm>
            <a:off x="3857637" y="2"/>
            <a:ext cx="2951162" cy="498852"/>
          </a:xfrm>
          <a:prstGeom prst="rect">
            <a:avLst/>
          </a:prstGeom>
        </p:spPr>
        <p:txBody>
          <a:bodyPr vert="horz" lIns="93634" tIns="46817" rIns="93634" bIns="46817" rtlCol="0"/>
          <a:lstStyle>
            <a:lvl1pPr algn="r">
              <a:defRPr sz="1200"/>
            </a:lvl1pPr>
          </a:lstStyle>
          <a:p>
            <a:fld id="{CD992A37-D855-4F6B-BD82-46539DB0A0C3}" type="datetimeFigureOut">
              <a:rPr lang="en-GB" smtClean="0"/>
              <a:t>02/11/2023</a:t>
            </a:fld>
            <a:endParaRPr lang="en-GB"/>
          </a:p>
        </p:txBody>
      </p:sp>
      <p:sp>
        <p:nvSpPr>
          <p:cNvPr id="4" name="Slide Image Placeholder 3"/>
          <p:cNvSpPr>
            <a:spLocks noGrp="1" noRot="1" noChangeAspect="1"/>
          </p:cNvSpPr>
          <p:nvPr>
            <p:ph type="sldImg" idx="2"/>
          </p:nvPr>
        </p:nvSpPr>
        <p:spPr>
          <a:xfrm>
            <a:off x="1168400" y="1241425"/>
            <a:ext cx="4473575" cy="3355975"/>
          </a:xfrm>
          <a:prstGeom prst="rect">
            <a:avLst/>
          </a:prstGeom>
          <a:noFill/>
          <a:ln w="12700">
            <a:solidFill>
              <a:prstClr val="black"/>
            </a:solidFill>
          </a:ln>
        </p:spPr>
        <p:txBody>
          <a:bodyPr vert="horz" lIns="93634" tIns="46817" rIns="93634" bIns="46817" rtlCol="0" anchor="ctr"/>
          <a:lstStyle/>
          <a:p>
            <a:endParaRPr lang="en-GB"/>
          </a:p>
        </p:txBody>
      </p:sp>
      <p:sp>
        <p:nvSpPr>
          <p:cNvPr id="5" name="Notes Placeholder 4"/>
          <p:cNvSpPr>
            <a:spLocks noGrp="1"/>
          </p:cNvSpPr>
          <p:nvPr>
            <p:ph type="body" sz="quarter" idx="3"/>
          </p:nvPr>
        </p:nvSpPr>
        <p:spPr>
          <a:xfrm>
            <a:off x="681038" y="4784838"/>
            <a:ext cx="5448300" cy="3914863"/>
          </a:xfrm>
          <a:prstGeom prst="rect">
            <a:avLst/>
          </a:prstGeom>
        </p:spPr>
        <p:txBody>
          <a:bodyPr vert="horz" lIns="93634" tIns="46817" rIns="93634" bIns="468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3670"/>
            <a:ext cx="2951162" cy="498851"/>
          </a:xfrm>
          <a:prstGeom prst="rect">
            <a:avLst/>
          </a:prstGeom>
        </p:spPr>
        <p:txBody>
          <a:bodyPr vert="horz" lIns="93634" tIns="46817" rIns="93634" bIns="46817" rtlCol="0" anchor="b"/>
          <a:lstStyle>
            <a:lvl1pPr algn="l">
              <a:defRPr sz="1200"/>
            </a:lvl1pPr>
          </a:lstStyle>
          <a:p>
            <a:endParaRPr lang="en-GB"/>
          </a:p>
        </p:txBody>
      </p:sp>
      <p:sp>
        <p:nvSpPr>
          <p:cNvPr id="7" name="Slide Number Placeholder 6"/>
          <p:cNvSpPr>
            <a:spLocks noGrp="1"/>
          </p:cNvSpPr>
          <p:nvPr>
            <p:ph type="sldNum" sz="quarter" idx="5"/>
          </p:nvPr>
        </p:nvSpPr>
        <p:spPr>
          <a:xfrm>
            <a:off x="3857637" y="9443670"/>
            <a:ext cx="2951162" cy="498851"/>
          </a:xfrm>
          <a:prstGeom prst="rect">
            <a:avLst/>
          </a:prstGeom>
        </p:spPr>
        <p:txBody>
          <a:bodyPr vert="horz" lIns="93634" tIns="46817" rIns="93634" bIns="46817" rtlCol="0" anchor="b"/>
          <a:lstStyle>
            <a:lvl1pPr algn="r">
              <a:defRPr sz="1200"/>
            </a:lvl1pPr>
          </a:lstStyle>
          <a:p>
            <a:fld id="{C8BEA7F5-6D0B-4FA0-B440-8D22ADCDEAED}" type="slidenum">
              <a:rPr lang="en-GB" smtClean="0"/>
              <a:t>‹#›</a:t>
            </a:fld>
            <a:endParaRPr lang="en-GB"/>
          </a:p>
        </p:txBody>
      </p:sp>
    </p:spTree>
    <p:extLst>
      <p:ext uri="{BB962C8B-B14F-4D97-AF65-F5344CB8AC3E}">
        <p14:creationId xmlns:p14="http://schemas.microsoft.com/office/powerpoint/2010/main" val="235826867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15157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881">
              <a:defRPr/>
            </a:pPr>
            <a:endParaRPr lang="en-GB" baseline="0" dirty="0"/>
          </a:p>
          <a:p>
            <a:endParaRPr lang="en-GB" dirty="0"/>
          </a:p>
        </p:txBody>
      </p:sp>
    </p:spTree>
    <p:extLst>
      <p:ext uri="{BB962C8B-B14F-4D97-AF65-F5344CB8AC3E}">
        <p14:creationId xmlns:p14="http://schemas.microsoft.com/office/powerpoint/2010/main" val="380686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97683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41897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8463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47511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43206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Global offers – broad brush offer as opposed to considering item by item. Can work if the stage has concluded and you can quickly compare the offer to your time recording system </a:t>
            </a:r>
          </a:p>
          <a:p>
            <a:r>
              <a:rPr lang="en-GB" dirty="0"/>
              <a:t>Enhancements discuss levels that can be applied and reductions we often see</a:t>
            </a:r>
          </a:p>
          <a:p>
            <a:r>
              <a:rPr lang="en-GB" dirty="0"/>
              <a:t>Routine correspondence – discuss how these should be recorded (Jenny) </a:t>
            </a:r>
          </a:p>
        </p:txBody>
      </p:sp>
    </p:spTree>
    <p:extLst>
      <p:ext uri="{BB962C8B-B14F-4D97-AF65-F5344CB8AC3E}">
        <p14:creationId xmlns:p14="http://schemas.microsoft.com/office/powerpoint/2010/main" val="4116566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4206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Slide">
    <p:spTree>
      <p:nvGrpSpPr>
        <p:cNvPr id="1" name=""/>
        <p:cNvGrpSpPr/>
        <p:nvPr/>
      </p:nvGrpSpPr>
      <p:grpSpPr>
        <a:xfrm>
          <a:off x="0" y="0"/>
          <a:ext cx="0" cy="0"/>
          <a:chOff x="0" y="0"/>
          <a:chExt cx="0" cy="0"/>
        </a:xfrm>
      </p:grpSpPr>
      <p:sp>
        <p:nvSpPr>
          <p:cNvPr id="7" name="Title 1"/>
          <p:cNvSpPr>
            <a:spLocks noGrp="1"/>
          </p:cNvSpPr>
          <p:nvPr>
            <p:ph type="ctrTitle"/>
          </p:nvPr>
        </p:nvSpPr>
        <p:spPr>
          <a:xfrm>
            <a:off x="318978" y="582797"/>
            <a:ext cx="8311115" cy="693110"/>
          </a:xfrm>
          <a:prstGeom prst="rect">
            <a:avLst/>
          </a:prstGeom>
        </p:spPr>
        <p:txBody>
          <a:bodyPr/>
          <a:lstStyle>
            <a:lvl1pPr marL="0" indent="0" algn="l">
              <a:lnSpc>
                <a:spcPct val="70000"/>
              </a:lnSpc>
              <a:defRPr sz="3000" b="0" i="0">
                <a:solidFill>
                  <a:srgbClr val="664A78"/>
                </a:solidFill>
                <a:latin typeface="Arial MT"/>
                <a:cs typeface="Arial MT"/>
              </a:defRPr>
            </a:lvl1pPr>
          </a:lstStyle>
          <a:p>
            <a:endParaRPr lang="en-US" dirty="0"/>
          </a:p>
        </p:txBody>
      </p:sp>
      <p:sp>
        <p:nvSpPr>
          <p:cNvPr id="11" name="Subtitle 2"/>
          <p:cNvSpPr>
            <a:spLocks noGrp="1"/>
          </p:cNvSpPr>
          <p:nvPr>
            <p:ph type="subTitle" idx="1"/>
          </p:nvPr>
        </p:nvSpPr>
        <p:spPr>
          <a:xfrm>
            <a:off x="318977" y="1967023"/>
            <a:ext cx="8311113" cy="3579628"/>
          </a:xfrm>
          <a:prstGeom prst="rect">
            <a:avLst/>
          </a:prstGeom>
        </p:spPr>
        <p:txBody>
          <a:bodyPr>
            <a:normAutofit/>
          </a:bodyPr>
          <a:lstStyle>
            <a:lvl1pPr marL="0" marR="0" indent="0" algn="l" defTabSz="342900" rtl="0" eaLnBrk="1" fontAlgn="auto" latinLnBrk="0" hangingPunct="1">
              <a:lnSpc>
                <a:spcPct val="70000"/>
              </a:lnSpc>
              <a:spcBef>
                <a:spcPct val="20000"/>
              </a:spcBef>
              <a:spcAft>
                <a:spcPts val="0"/>
              </a:spcAft>
              <a:buClr>
                <a:srgbClr val="E6E7E8"/>
              </a:buClr>
              <a:buSzTx/>
              <a:buFont typeface="Arial"/>
              <a:buNone/>
              <a:tabLst/>
              <a:defRPr sz="2025" b="0" i="0" spc="0">
                <a:solidFill>
                  <a:srgbClr val="6D6E71"/>
                </a:solidFill>
                <a:latin typeface="Arial MT"/>
                <a:cs typeface="Arial MT"/>
              </a:defRPr>
            </a:lvl1pPr>
            <a:lvl2pPr marL="331104" indent="0" algn="ctr">
              <a:buNone/>
              <a:defRPr>
                <a:solidFill>
                  <a:schemeClr val="tx1">
                    <a:tint val="75000"/>
                  </a:schemeClr>
                </a:solidFill>
              </a:defRPr>
            </a:lvl2pPr>
            <a:lvl3pPr marL="662209" indent="0" algn="ctr">
              <a:buNone/>
              <a:defRPr>
                <a:solidFill>
                  <a:schemeClr val="tx1">
                    <a:tint val="75000"/>
                  </a:schemeClr>
                </a:solidFill>
              </a:defRPr>
            </a:lvl3pPr>
            <a:lvl4pPr marL="993313" indent="0" algn="ctr">
              <a:buNone/>
              <a:defRPr>
                <a:solidFill>
                  <a:schemeClr val="tx1">
                    <a:tint val="75000"/>
                  </a:schemeClr>
                </a:solidFill>
              </a:defRPr>
            </a:lvl4pPr>
            <a:lvl5pPr marL="1324417" indent="0" algn="ctr">
              <a:buNone/>
              <a:defRPr>
                <a:solidFill>
                  <a:schemeClr val="tx1">
                    <a:tint val="75000"/>
                  </a:schemeClr>
                </a:solidFill>
              </a:defRPr>
            </a:lvl5pPr>
            <a:lvl6pPr marL="1655522" indent="0" algn="ctr">
              <a:buNone/>
              <a:defRPr>
                <a:solidFill>
                  <a:schemeClr val="tx1">
                    <a:tint val="75000"/>
                  </a:schemeClr>
                </a:solidFill>
              </a:defRPr>
            </a:lvl6pPr>
            <a:lvl7pPr marL="1986626" indent="0" algn="ctr">
              <a:buNone/>
              <a:defRPr>
                <a:solidFill>
                  <a:schemeClr val="tx1">
                    <a:tint val="75000"/>
                  </a:schemeClr>
                </a:solidFill>
              </a:defRPr>
            </a:lvl7pPr>
            <a:lvl8pPr marL="2317730" indent="0" algn="ctr">
              <a:buNone/>
              <a:defRPr>
                <a:solidFill>
                  <a:schemeClr val="tx1">
                    <a:tint val="75000"/>
                  </a:schemeClr>
                </a:solidFill>
              </a:defRPr>
            </a:lvl8pPr>
            <a:lvl9pPr marL="2648834"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716619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A57B1-5311-42EA-B680-4C811F514A51}" type="datetimeFigureOut">
              <a:rPr lang="en-GB" smtClean="0"/>
              <a:t>02/11/2023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375954-87F9-455C-B8D2-A604C3B998A5}" type="slidenum">
              <a:rPr lang="en-GB" smtClean="0"/>
              <a:t>‹#›</a:t>
            </a:fld>
            <a:endParaRPr lang="en-GB"/>
          </a:p>
        </p:txBody>
      </p:sp>
    </p:spTree>
    <p:extLst>
      <p:ext uri="{BB962C8B-B14F-4D97-AF65-F5344CB8AC3E}">
        <p14:creationId xmlns:p14="http://schemas.microsoft.com/office/powerpoint/2010/main" val="3158837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9A57B1-5311-42EA-B680-4C811F514A51}" type="datetimeFigureOut">
              <a:rPr lang="en-GB" smtClean="0"/>
              <a:t>02/11/2023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375954-87F9-455C-B8D2-A604C3B998A5}" type="slidenum">
              <a:rPr lang="en-GB" smtClean="0"/>
              <a:t>‹#›</a:t>
            </a:fld>
            <a:endParaRPr lang="en-GB"/>
          </a:p>
        </p:txBody>
      </p:sp>
    </p:spTree>
    <p:extLst>
      <p:ext uri="{BB962C8B-B14F-4D97-AF65-F5344CB8AC3E}">
        <p14:creationId xmlns:p14="http://schemas.microsoft.com/office/powerpoint/2010/main" val="3208752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9A57B1-5311-42EA-B680-4C811F514A51}" type="datetimeFigureOut">
              <a:rPr lang="en-GB" smtClean="0"/>
              <a:t>02/11/2023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375954-87F9-455C-B8D2-A604C3B998A5}" type="slidenum">
              <a:rPr lang="en-GB" smtClean="0"/>
              <a:t>‹#›</a:t>
            </a:fld>
            <a:endParaRPr lang="en-GB"/>
          </a:p>
        </p:txBody>
      </p:sp>
    </p:spTree>
    <p:extLst>
      <p:ext uri="{BB962C8B-B14F-4D97-AF65-F5344CB8AC3E}">
        <p14:creationId xmlns:p14="http://schemas.microsoft.com/office/powerpoint/2010/main" val="550536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9A57B1-5311-42EA-B680-4C811F514A51}" type="datetimeFigureOut">
              <a:rPr lang="en-GB" smtClean="0"/>
              <a:t>02/11/2023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375954-87F9-455C-B8D2-A604C3B998A5}" type="slidenum">
              <a:rPr lang="en-GB" smtClean="0"/>
              <a:t>‹#›</a:t>
            </a:fld>
            <a:endParaRPr lang="en-GB"/>
          </a:p>
        </p:txBody>
      </p:sp>
    </p:spTree>
    <p:extLst>
      <p:ext uri="{BB962C8B-B14F-4D97-AF65-F5344CB8AC3E}">
        <p14:creationId xmlns:p14="http://schemas.microsoft.com/office/powerpoint/2010/main" val="2370483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9A57B1-5311-42EA-B680-4C811F514A51}" type="datetimeFigureOut">
              <a:rPr lang="en-GB" smtClean="0"/>
              <a:t>02/11/2023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375954-87F9-455C-B8D2-A604C3B998A5}" type="slidenum">
              <a:rPr lang="en-GB" smtClean="0"/>
              <a:t>‹#›</a:t>
            </a:fld>
            <a:endParaRPr lang="en-GB"/>
          </a:p>
        </p:txBody>
      </p:sp>
    </p:spTree>
    <p:extLst>
      <p:ext uri="{BB962C8B-B14F-4D97-AF65-F5344CB8AC3E}">
        <p14:creationId xmlns:p14="http://schemas.microsoft.com/office/powerpoint/2010/main" val="3716344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duction Slide">
    <p:spTree>
      <p:nvGrpSpPr>
        <p:cNvPr id="1" name=""/>
        <p:cNvGrpSpPr/>
        <p:nvPr/>
      </p:nvGrpSpPr>
      <p:grpSpPr>
        <a:xfrm>
          <a:off x="0" y="0"/>
          <a:ext cx="0" cy="0"/>
          <a:chOff x="0" y="0"/>
          <a:chExt cx="0" cy="0"/>
        </a:xfrm>
      </p:grpSpPr>
      <p:sp>
        <p:nvSpPr>
          <p:cNvPr id="7" name="Title 1"/>
          <p:cNvSpPr>
            <a:spLocks noGrp="1"/>
          </p:cNvSpPr>
          <p:nvPr>
            <p:ph type="ctrTitle"/>
          </p:nvPr>
        </p:nvSpPr>
        <p:spPr>
          <a:xfrm>
            <a:off x="318978" y="582797"/>
            <a:ext cx="8311115" cy="693110"/>
          </a:xfrm>
          <a:prstGeom prst="rect">
            <a:avLst/>
          </a:prstGeom>
        </p:spPr>
        <p:txBody>
          <a:bodyPr/>
          <a:lstStyle>
            <a:lvl1pPr marL="0" indent="0" algn="l">
              <a:lnSpc>
                <a:spcPct val="70000"/>
              </a:lnSpc>
              <a:defRPr sz="3000" b="0" i="0">
                <a:solidFill>
                  <a:srgbClr val="664A78"/>
                </a:solidFill>
                <a:latin typeface="Arial MT"/>
                <a:cs typeface="Arial MT"/>
              </a:defRPr>
            </a:lvl1pPr>
          </a:lstStyle>
          <a:p>
            <a:endParaRPr lang="en-US" dirty="0"/>
          </a:p>
        </p:txBody>
      </p:sp>
      <p:sp>
        <p:nvSpPr>
          <p:cNvPr id="11" name="Subtitle 2"/>
          <p:cNvSpPr>
            <a:spLocks noGrp="1"/>
          </p:cNvSpPr>
          <p:nvPr>
            <p:ph type="subTitle" idx="1"/>
          </p:nvPr>
        </p:nvSpPr>
        <p:spPr>
          <a:xfrm>
            <a:off x="318977" y="1967023"/>
            <a:ext cx="8311113" cy="3579628"/>
          </a:xfrm>
          <a:prstGeom prst="rect">
            <a:avLst/>
          </a:prstGeom>
        </p:spPr>
        <p:txBody>
          <a:bodyPr>
            <a:normAutofit/>
          </a:bodyPr>
          <a:lstStyle>
            <a:lvl1pPr marL="0" marR="0" indent="0" algn="l" defTabSz="342900" rtl="0" eaLnBrk="1" fontAlgn="auto" latinLnBrk="0" hangingPunct="1">
              <a:lnSpc>
                <a:spcPct val="70000"/>
              </a:lnSpc>
              <a:spcBef>
                <a:spcPct val="20000"/>
              </a:spcBef>
              <a:spcAft>
                <a:spcPts val="0"/>
              </a:spcAft>
              <a:buClr>
                <a:srgbClr val="E6E7E8"/>
              </a:buClr>
              <a:buSzTx/>
              <a:buFont typeface="Arial"/>
              <a:buNone/>
              <a:tabLst/>
              <a:defRPr sz="2025" b="0" i="0" spc="0">
                <a:solidFill>
                  <a:srgbClr val="6D6E71"/>
                </a:solidFill>
                <a:latin typeface="Arial MT"/>
                <a:cs typeface="Arial MT"/>
              </a:defRPr>
            </a:lvl1pPr>
            <a:lvl2pPr marL="331104" indent="0" algn="ctr">
              <a:buNone/>
              <a:defRPr>
                <a:solidFill>
                  <a:schemeClr val="tx1">
                    <a:tint val="75000"/>
                  </a:schemeClr>
                </a:solidFill>
              </a:defRPr>
            </a:lvl2pPr>
            <a:lvl3pPr marL="662209" indent="0" algn="ctr">
              <a:buNone/>
              <a:defRPr>
                <a:solidFill>
                  <a:schemeClr val="tx1">
                    <a:tint val="75000"/>
                  </a:schemeClr>
                </a:solidFill>
              </a:defRPr>
            </a:lvl3pPr>
            <a:lvl4pPr marL="993313" indent="0" algn="ctr">
              <a:buNone/>
              <a:defRPr>
                <a:solidFill>
                  <a:schemeClr val="tx1">
                    <a:tint val="75000"/>
                  </a:schemeClr>
                </a:solidFill>
              </a:defRPr>
            </a:lvl4pPr>
            <a:lvl5pPr marL="1324417" indent="0" algn="ctr">
              <a:buNone/>
              <a:defRPr>
                <a:solidFill>
                  <a:schemeClr val="tx1">
                    <a:tint val="75000"/>
                  </a:schemeClr>
                </a:solidFill>
              </a:defRPr>
            </a:lvl5pPr>
            <a:lvl6pPr marL="1655522" indent="0" algn="ctr">
              <a:buNone/>
              <a:defRPr>
                <a:solidFill>
                  <a:schemeClr val="tx1">
                    <a:tint val="75000"/>
                  </a:schemeClr>
                </a:solidFill>
              </a:defRPr>
            </a:lvl6pPr>
            <a:lvl7pPr marL="1986626" indent="0" algn="ctr">
              <a:buNone/>
              <a:defRPr>
                <a:solidFill>
                  <a:schemeClr val="tx1">
                    <a:tint val="75000"/>
                  </a:schemeClr>
                </a:solidFill>
              </a:defRPr>
            </a:lvl7pPr>
            <a:lvl8pPr marL="2317730" indent="0" algn="ctr">
              <a:buNone/>
              <a:defRPr>
                <a:solidFill>
                  <a:schemeClr val="tx1">
                    <a:tint val="75000"/>
                  </a:schemeClr>
                </a:solidFill>
              </a:defRPr>
            </a:lvl8pPr>
            <a:lvl9pPr marL="2648834"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1104793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318978" y="582797"/>
            <a:ext cx="8311115" cy="693110"/>
          </a:xfrm>
          <a:prstGeom prst="rect">
            <a:avLst/>
          </a:prstGeom>
        </p:spPr>
        <p:txBody>
          <a:bodyPr/>
          <a:lstStyle>
            <a:lvl1pPr marL="0" indent="0" algn="l">
              <a:lnSpc>
                <a:spcPct val="70000"/>
              </a:lnSpc>
              <a:defRPr sz="3000" b="0" i="0">
                <a:solidFill>
                  <a:srgbClr val="664A78"/>
                </a:solidFill>
                <a:latin typeface="Arial MT"/>
                <a:cs typeface="Arial MT"/>
              </a:defRPr>
            </a:lvl1pPr>
          </a:lstStyle>
          <a:p>
            <a:endParaRPr lang="en-US" dirty="0"/>
          </a:p>
        </p:txBody>
      </p:sp>
      <p:sp>
        <p:nvSpPr>
          <p:cNvPr id="10" name="Subtitle 2"/>
          <p:cNvSpPr>
            <a:spLocks noGrp="1"/>
          </p:cNvSpPr>
          <p:nvPr>
            <p:ph type="subTitle" idx="1"/>
          </p:nvPr>
        </p:nvSpPr>
        <p:spPr>
          <a:xfrm>
            <a:off x="318977" y="1967023"/>
            <a:ext cx="8311113" cy="3579628"/>
          </a:xfrm>
          <a:prstGeom prst="rect">
            <a:avLst/>
          </a:prstGeom>
        </p:spPr>
        <p:txBody>
          <a:bodyPr>
            <a:normAutofit/>
          </a:bodyPr>
          <a:lstStyle>
            <a:lvl1pPr marL="342900" marR="0" indent="-342900" algn="l" defTabSz="342900" rtl="0" eaLnBrk="1" fontAlgn="auto" latinLnBrk="0" hangingPunct="1">
              <a:lnSpc>
                <a:spcPct val="70000"/>
              </a:lnSpc>
              <a:spcBef>
                <a:spcPct val="20000"/>
              </a:spcBef>
              <a:spcAft>
                <a:spcPts val="0"/>
              </a:spcAft>
              <a:buClr>
                <a:srgbClr val="E6E7E8"/>
              </a:buClr>
              <a:buSzTx/>
              <a:buFont typeface="Arial"/>
              <a:buChar char="•"/>
              <a:tabLst/>
              <a:defRPr sz="2025" b="0" i="0" spc="0">
                <a:solidFill>
                  <a:srgbClr val="6D6E71"/>
                </a:solidFill>
                <a:latin typeface="Arial MT"/>
                <a:cs typeface="Arial MT"/>
              </a:defRPr>
            </a:lvl1pPr>
            <a:lvl2pPr marL="331104" indent="0" algn="ctr">
              <a:buNone/>
              <a:defRPr>
                <a:solidFill>
                  <a:schemeClr val="tx1">
                    <a:tint val="75000"/>
                  </a:schemeClr>
                </a:solidFill>
              </a:defRPr>
            </a:lvl2pPr>
            <a:lvl3pPr marL="662209" indent="0" algn="ctr">
              <a:buNone/>
              <a:defRPr>
                <a:solidFill>
                  <a:schemeClr val="tx1">
                    <a:tint val="75000"/>
                  </a:schemeClr>
                </a:solidFill>
              </a:defRPr>
            </a:lvl3pPr>
            <a:lvl4pPr marL="993313" indent="0" algn="ctr">
              <a:buNone/>
              <a:defRPr>
                <a:solidFill>
                  <a:schemeClr val="tx1">
                    <a:tint val="75000"/>
                  </a:schemeClr>
                </a:solidFill>
              </a:defRPr>
            </a:lvl4pPr>
            <a:lvl5pPr marL="1324417" indent="0" algn="ctr">
              <a:buNone/>
              <a:defRPr>
                <a:solidFill>
                  <a:schemeClr val="tx1">
                    <a:tint val="75000"/>
                  </a:schemeClr>
                </a:solidFill>
              </a:defRPr>
            </a:lvl5pPr>
            <a:lvl6pPr marL="1655522" indent="0" algn="ctr">
              <a:buNone/>
              <a:defRPr>
                <a:solidFill>
                  <a:schemeClr val="tx1">
                    <a:tint val="75000"/>
                  </a:schemeClr>
                </a:solidFill>
              </a:defRPr>
            </a:lvl6pPr>
            <a:lvl7pPr marL="1986626" indent="0" algn="ctr">
              <a:buNone/>
              <a:defRPr>
                <a:solidFill>
                  <a:schemeClr val="tx1">
                    <a:tint val="75000"/>
                  </a:schemeClr>
                </a:solidFill>
              </a:defRPr>
            </a:lvl7pPr>
            <a:lvl8pPr marL="2317730" indent="0" algn="ctr">
              <a:buNone/>
              <a:defRPr>
                <a:solidFill>
                  <a:schemeClr val="tx1">
                    <a:tint val="75000"/>
                  </a:schemeClr>
                </a:solidFill>
              </a:defRPr>
            </a:lvl8pPr>
            <a:lvl9pPr marL="2648834"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280946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7" name="Subtitle 2"/>
          <p:cNvSpPr>
            <a:spLocks noGrp="1"/>
          </p:cNvSpPr>
          <p:nvPr>
            <p:ph type="subTitle" idx="1"/>
          </p:nvPr>
        </p:nvSpPr>
        <p:spPr>
          <a:xfrm>
            <a:off x="318978" y="1967023"/>
            <a:ext cx="3892696" cy="3579628"/>
          </a:xfrm>
          <a:prstGeom prst="rect">
            <a:avLst/>
          </a:prstGeom>
        </p:spPr>
        <p:txBody>
          <a:bodyPr>
            <a:normAutofit/>
          </a:bodyPr>
          <a:lstStyle>
            <a:lvl1pPr marL="342900" marR="0" indent="-342900" algn="l" defTabSz="342900" rtl="0" eaLnBrk="1" fontAlgn="auto" latinLnBrk="0" hangingPunct="1">
              <a:lnSpc>
                <a:spcPct val="90000"/>
              </a:lnSpc>
              <a:spcBef>
                <a:spcPct val="20000"/>
              </a:spcBef>
              <a:spcAft>
                <a:spcPts val="0"/>
              </a:spcAft>
              <a:buClr>
                <a:srgbClr val="E6E7E8"/>
              </a:buClr>
              <a:buSzTx/>
              <a:buFont typeface="Arial"/>
              <a:buChar char="•"/>
              <a:tabLst/>
              <a:defRPr sz="1500" b="0" i="0" spc="0">
                <a:solidFill>
                  <a:srgbClr val="6D6E71"/>
                </a:solidFill>
                <a:latin typeface="Arial MT"/>
                <a:cs typeface="Arial MT"/>
              </a:defRPr>
            </a:lvl1pPr>
            <a:lvl2pPr marL="331104" indent="0" algn="ctr">
              <a:buNone/>
              <a:defRPr>
                <a:solidFill>
                  <a:schemeClr val="tx1">
                    <a:tint val="75000"/>
                  </a:schemeClr>
                </a:solidFill>
              </a:defRPr>
            </a:lvl2pPr>
            <a:lvl3pPr marL="662209" indent="0" algn="ctr">
              <a:buNone/>
              <a:defRPr>
                <a:solidFill>
                  <a:schemeClr val="tx1">
                    <a:tint val="75000"/>
                  </a:schemeClr>
                </a:solidFill>
              </a:defRPr>
            </a:lvl3pPr>
            <a:lvl4pPr marL="993313" indent="0" algn="ctr">
              <a:buNone/>
              <a:defRPr>
                <a:solidFill>
                  <a:schemeClr val="tx1">
                    <a:tint val="75000"/>
                  </a:schemeClr>
                </a:solidFill>
              </a:defRPr>
            </a:lvl4pPr>
            <a:lvl5pPr marL="1324417" indent="0" algn="ctr">
              <a:buNone/>
              <a:defRPr>
                <a:solidFill>
                  <a:schemeClr val="tx1">
                    <a:tint val="75000"/>
                  </a:schemeClr>
                </a:solidFill>
              </a:defRPr>
            </a:lvl5pPr>
            <a:lvl6pPr marL="1655522" indent="0" algn="ctr">
              <a:buNone/>
              <a:defRPr>
                <a:solidFill>
                  <a:schemeClr val="tx1">
                    <a:tint val="75000"/>
                  </a:schemeClr>
                </a:solidFill>
              </a:defRPr>
            </a:lvl6pPr>
            <a:lvl7pPr marL="1986626" indent="0" algn="ctr">
              <a:buNone/>
              <a:defRPr>
                <a:solidFill>
                  <a:schemeClr val="tx1">
                    <a:tint val="75000"/>
                  </a:schemeClr>
                </a:solidFill>
              </a:defRPr>
            </a:lvl7pPr>
            <a:lvl8pPr marL="2317730" indent="0" algn="ctr">
              <a:buNone/>
              <a:defRPr>
                <a:solidFill>
                  <a:schemeClr val="tx1">
                    <a:tint val="75000"/>
                  </a:schemeClr>
                </a:solidFill>
              </a:defRPr>
            </a:lvl8pPr>
            <a:lvl9pPr marL="2648834" indent="0" algn="ctr">
              <a:buNone/>
              <a:defRPr>
                <a:solidFill>
                  <a:schemeClr val="tx1">
                    <a:tint val="75000"/>
                  </a:schemeClr>
                </a:solidFill>
              </a:defRPr>
            </a:lvl9pPr>
          </a:lstStyle>
          <a:p>
            <a:endParaRPr lang="en-US" dirty="0"/>
          </a:p>
        </p:txBody>
      </p:sp>
      <p:sp>
        <p:nvSpPr>
          <p:cNvPr id="9" name="Picture Placeholder 2"/>
          <p:cNvSpPr>
            <a:spLocks noGrp="1"/>
          </p:cNvSpPr>
          <p:nvPr>
            <p:ph type="pic" sz="quarter" idx="12"/>
          </p:nvPr>
        </p:nvSpPr>
        <p:spPr>
          <a:xfrm>
            <a:off x="4507024" y="1967025"/>
            <a:ext cx="4225555" cy="3133615"/>
          </a:xfrm>
          <a:prstGeom prst="rect">
            <a:avLst/>
          </a:prstGeom>
        </p:spPr>
        <p:txBody>
          <a:bodyPr vert="horz"/>
          <a:lstStyle>
            <a:lvl1pPr>
              <a:defRPr b="0" i="0">
                <a:latin typeface="Arial MT"/>
                <a:cs typeface="Arial MT"/>
              </a:defRPr>
            </a:lvl1pPr>
          </a:lstStyle>
          <a:p>
            <a:endParaRPr lang="en-US" dirty="0"/>
          </a:p>
        </p:txBody>
      </p:sp>
      <p:sp>
        <p:nvSpPr>
          <p:cNvPr id="10" name="Title 1"/>
          <p:cNvSpPr>
            <a:spLocks noGrp="1"/>
          </p:cNvSpPr>
          <p:nvPr>
            <p:ph type="ctrTitle"/>
          </p:nvPr>
        </p:nvSpPr>
        <p:spPr>
          <a:xfrm>
            <a:off x="318978" y="582797"/>
            <a:ext cx="8311115" cy="693110"/>
          </a:xfrm>
          <a:prstGeom prst="rect">
            <a:avLst/>
          </a:prstGeom>
        </p:spPr>
        <p:txBody>
          <a:bodyPr/>
          <a:lstStyle>
            <a:lvl1pPr marL="0" indent="0" algn="l">
              <a:lnSpc>
                <a:spcPct val="70000"/>
              </a:lnSpc>
              <a:defRPr sz="3000" b="0" i="0">
                <a:solidFill>
                  <a:srgbClr val="664A78"/>
                </a:solidFill>
                <a:latin typeface="Arial MT"/>
                <a:cs typeface="Arial MT"/>
              </a:defRPr>
            </a:lvl1pPr>
          </a:lstStyle>
          <a:p>
            <a:endParaRPr lang="en-US" dirty="0"/>
          </a:p>
        </p:txBody>
      </p:sp>
    </p:spTree>
    <p:extLst>
      <p:ext uri="{BB962C8B-B14F-4D97-AF65-F5344CB8AC3E}">
        <p14:creationId xmlns:p14="http://schemas.microsoft.com/office/powerpoint/2010/main" val="1940171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B61BEF0D-F0BB-DE4B-95CE-6DB70DBA9567}" type="datetimeFigureOut">
              <a:rPr lang="en-US" smtClean="0"/>
              <a:pPr/>
              <a:t>11/2/2023</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D57F1E4F-1CFF-5643-939E-217C01CDF565}"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930401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B61BEF0D-F0BB-DE4B-95CE-6DB70DBA9567}" type="datetimeFigureOut">
              <a:rPr lang="en-US" smtClean="0"/>
              <a:pPr/>
              <a:t>11/2/2023</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243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318978" y="582797"/>
            <a:ext cx="8311115" cy="693110"/>
          </a:xfrm>
          <a:prstGeom prst="rect">
            <a:avLst/>
          </a:prstGeom>
        </p:spPr>
        <p:txBody>
          <a:bodyPr/>
          <a:lstStyle>
            <a:lvl1pPr marL="0" indent="0" algn="l">
              <a:lnSpc>
                <a:spcPct val="70000"/>
              </a:lnSpc>
              <a:defRPr sz="3000" b="0" i="0">
                <a:solidFill>
                  <a:srgbClr val="664A78"/>
                </a:solidFill>
                <a:latin typeface="Arial MT"/>
                <a:cs typeface="Arial MT"/>
              </a:defRPr>
            </a:lvl1pPr>
          </a:lstStyle>
          <a:p>
            <a:endParaRPr lang="en-US" dirty="0"/>
          </a:p>
        </p:txBody>
      </p:sp>
      <p:sp>
        <p:nvSpPr>
          <p:cNvPr id="10" name="Subtitle 2"/>
          <p:cNvSpPr>
            <a:spLocks noGrp="1"/>
          </p:cNvSpPr>
          <p:nvPr>
            <p:ph type="subTitle" idx="1"/>
          </p:nvPr>
        </p:nvSpPr>
        <p:spPr>
          <a:xfrm>
            <a:off x="318977" y="1967023"/>
            <a:ext cx="8311113" cy="3579628"/>
          </a:xfrm>
          <a:prstGeom prst="rect">
            <a:avLst/>
          </a:prstGeom>
        </p:spPr>
        <p:txBody>
          <a:bodyPr>
            <a:normAutofit/>
          </a:bodyPr>
          <a:lstStyle>
            <a:lvl1pPr marL="342900" marR="0" indent="-342900" algn="l" defTabSz="342900" rtl="0" eaLnBrk="1" fontAlgn="auto" latinLnBrk="0" hangingPunct="1">
              <a:lnSpc>
                <a:spcPct val="70000"/>
              </a:lnSpc>
              <a:spcBef>
                <a:spcPct val="20000"/>
              </a:spcBef>
              <a:spcAft>
                <a:spcPts val="0"/>
              </a:spcAft>
              <a:buClr>
                <a:srgbClr val="E6E7E8"/>
              </a:buClr>
              <a:buSzTx/>
              <a:buFont typeface="Arial"/>
              <a:buChar char="•"/>
              <a:tabLst/>
              <a:defRPr sz="2025" b="0" i="0" spc="0">
                <a:solidFill>
                  <a:srgbClr val="6D6E71"/>
                </a:solidFill>
                <a:latin typeface="Arial MT"/>
                <a:cs typeface="Arial MT"/>
              </a:defRPr>
            </a:lvl1pPr>
            <a:lvl2pPr marL="331104" indent="0" algn="ctr">
              <a:buNone/>
              <a:defRPr>
                <a:solidFill>
                  <a:schemeClr val="tx1">
                    <a:tint val="75000"/>
                  </a:schemeClr>
                </a:solidFill>
              </a:defRPr>
            </a:lvl2pPr>
            <a:lvl3pPr marL="662209" indent="0" algn="ctr">
              <a:buNone/>
              <a:defRPr>
                <a:solidFill>
                  <a:schemeClr val="tx1">
                    <a:tint val="75000"/>
                  </a:schemeClr>
                </a:solidFill>
              </a:defRPr>
            </a:lvl3pPr>
            <a:lvl4pPr marL="993313" indent="0" algn="ctr">
              <a:buNone/>
              <a:defRPr>
                <a:solidFill>
                  <a:schemeClr val="tx1">
                    <a:tint val="75000"/>
                  </a:schemeClr>
                </a:solidFill>
              </a:defRPr>
            </a:lvl4pPr>
            <a:lvl5pPr marL="1324417" indent="0" algn="ctr">
              <a:buNone/>
              <a:defRPr>
                <a:solidFill>
                  <a:schemeClr val="tx1">
                    <a:tint val="75000"/>
                  </a:schemeClr>
                </a:solidFill>
              </a:defRPr>
            </a:lvl5pPr>
            <a:lvl6pPr marL="1655522" indent="0" algn="ctr">
              <a:buNone/>
              <a:defRPr>
                <a:solidFill>
                  <a:schemeClr val="tx1">
                    <a:tint val="75000"/>
                  </a:schemeClr>
                </a:solidFill>
              </a:defRPr>
            </a:lvl6pPr>
            <a:lvl7pPr marL="1986626" indent="0" algn="ctr">
              <a:buNone/>
              <a:defRPr>
                <a:solidFill>
                  <a:schemeClr val="tx1">
                    <a:tint val="75000"/>
                  </a:schemeClr>
                </a:solidFill>
              </a:defRPr>
            </a:lvl7pPr>
            <a:lvl8pPr marL="2317730" indent="0" algn="ctr">
              <a:buNone/>
              <a:defRPr>
                <a:solidFill>
                  <a:schemeClr val="tx1">
                    <a:tint val="75000"/>
                  </a:schemeClr>
                </a:solidFill>
              </a:defRPr>
            </a:lvl8pPr>
            <a:lvl9pPr marL="2648834"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3435991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8226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0536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350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8424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928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9602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1691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9091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0011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835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7" name="Subtitle 2"/>
          <p:cNvSpPr>
            <a:spLocks noGrp="1"/>
          </p:cNvSpPr>
          <p:nvPr>
            <p:ph type="subTitle" idx="1"/>
          </p:nvPr>
        </p:nvSpPr>
        <p:spPr>
          <a:xfrm>
            <a:off x="318978" y="1967023"/>
            <a:ext cx="3892696" cy="3579628"/>
          </a:xfrm>
          <a:prstGeom prst="rect">
            <a:avLst/>
          </a:prstGeom>
        </p:spPr>
        <p:txBody>
          <a:bodyPr>
            <a:normAutofit/>
          </a:bodyPr>
          <a:lstStyle>
            <a:lvl1pPr marL="342900" marR="0" indent="-342900" algn="l" defTabSz="342900" rtl="0" eaLnBrk="1" fontAlgn="auto" latinLnBrk="0" hangingPunct="1">
              <a:lnSpc>
                <a:spcPct val="90000"/>
              </a:lnSpc>
              <a:spcBef>
                <a:spcPct val="20000"/>
              </a:spcBef>
              <a:spcAft>
                <a:spcPts val="0"/>
              </a:spcAft>
              <a:buClr>
                <a:srgbClr val="E6E7E8"/>
              </a:buClr>
              <a:buSzTx/>
              <a:buFont typeface="Arial"/>
              <a:buChar char="•"/>
              <a:tabLst/>
              <a:defRPr sz="1500" b="0" i="0" spc="0">
                <a:solidFill>
                  <a:srgbClr val="6D6E71"/>
                </a:solidFill>
                <a:latin typeface="Arial MT"/>
                <a:cs typeface="Arial MT"/>
              </a:defRPr>
            </a:lvl1pPr>
            <a:lvl2pPr marL="331104" indent="0" algn="ctr">
              <a:buNone/>
              <a:defRPr>
                <a:solidFill>
                  <a:schemeClr val="tx1">
                    <a:tint val="75000"/>
                  </a:schemeClr>
                </a:solidFill>
              </a:defRPr>
            </a:lvl2pPr>
            <a:lvl3pPr marL="662209" indent="0" algn="ctr">
              <a:buNone/>
              <a:defRPr>
                <a:solidFill>
                  <a:schemeClr val="tx1">
                    <a:tint val="75000"/>
                  </a:schemeClr>
                </a:solidFill>
              </a:defRPr>
            </a:lvl3pPr>
            <a:lvl4pPr marL="993313" indent="0" algn="ctr">
              <a:buNone/>
              <a:defRPr>
                <a:solidFill>
                  <a:schemeClr val="tx1">
                    <a:tint val="75000"/>
                  </a:schemeClr>
                </a:solidFill>
              </a:defRPr>
            </a:lvl4pPr>
            <a:lvl5pPr marL="1324417" indent="0" algn="ctr">
              <a:buNone/>
              <a:defRPr>
                <a:solidFill>
                  <a:schemeClr val="tx1">
                    <a:tint val="75000"/>
                  </a:schemeClr>
                </a:solidFill>
              </a:defRPr>
            </a:lvl5pPr>
            <a:lvl6pPr marL="1655522" indent="0" algn="ctr">
              <a:buNone/>
              <a:defRPr>
                <a:solidFill>
                  <a:schemeClr val="tx1">
                    <a:tint val="75000"/>
                  </a:schemeClr>
                </a:solidFill>
              </a:defRPr>
            </a:lvl6pPr>
            <a:lvl7pPr marL="1986626" indent="0" algn="ctr">
              <a:buNone/>
              <a:defRPr>
                <a:solidFill>
                  <a:schemeClr val="tx1">
                    <a:tint val="75000"/>
                  </a:schemeClr>
                </a:solidFill>
              </a:defRPr>
            </a:lvl7pPr>
            <a:lvl8pPr marL="2317730" indent="0" algn="ctr">
              <a:buNone/>
              <a:defRPr>
                <a:solidFill>
                  <a:schemeClr val="tx1">
                    <a:tint val="75000"/>
                  </a:schemeClr>
                </a:solidFill>
              </a:defRPr>
            </a:lvl8pPr>
            <a:lvl9pPr marL="2648834" indent="0" algn="ctr">
              <a:buNone/>
              <a:defRPr>
                <a:solidFill>
                  <a:schemeClr val="tx1">
                    <a:tint val="75000"/>
                  </a:schemeClr>
                </a:solidFill>
              </a:defRPr>
            </a:lvl9pPr>
          </a:lstStyle>
          <a:p>
            <a:endParaRPr lang="en-US" dirty="0"/>
          </a:p>
        </p:txBody>
      </p:sp>
      <p:sp>
        <p:nvSpPr>
          <p:cNvPr id="9" name="Picture Placeholder 2"/>
          <p:cNvSpPr>
            <a:spLocks noGrp="1"/>
          </p:cNvSpPr>
          <p:nvPr>
            <p:ph type="pic" sz="quarter" idx="12"/>
          </p:nvPr>
        </p:nvSpPr>
        <p:spPr>
          <a:xfrm>
            <a:off x="4507024" y="1967025"/>
            <a:ext cx="4225555" cy="3133615"/>
          </a:xfrm>
          <a:prstGeom prst="rect">
            <a:avLst/>
          </a:prstGeom>
        </p:spPr>
        <p:txBody>
          <a:bodyPr vert="horz"/>
          <a:lstStyle>
            <a:lvl1pPr>
              <a:defRPr b="0" i="0">
                <a:latin typeface="Arial MT"/>
                <a:cs typeface="Arial MT"/>
              </a:defRPr>
            </a:lvl1pPr>
          </a:lstStyle>
          <a:p>
            <a:endParaRPr lang="en-US" dirty="0"/>
          </a:p>
        </p:txBody>
      </p:sp>
      <p:sp>
        <p:nvSpPr>
          <p:cNvPr id="10" name="Title 1"/>
          <p:cNvSpPr>
            <a:spLocks noGrp="1"/>
          </p:cNvSpPr>
          <p:nvPr>
            <p:ph type="ctrTitle"/>
          </p:nvPr>
        </p:nvSpPr>
        <p:spPr>
          <a:xfrm>
            <a:off x="318978" y="582797"/>
            <a:ext cx="8311115" cy="693110"/>
          </a:xfrm>
          <a:prstGeom prst="rect">
            <a:avLst/>
          </a:prstGeom>
        </p:spPr>
        <p:txBody>
          <a:bodyPr/>
          <a:lstStyle>
            <a:lvl1pPr marL="0" indent="0" algn="l">
              <a:lnSpc>
                <a:spcPct val="70000"/>
              </a:lnSpc>
              <a:defRPr sz="3000" b="0" i="0">
                <a:solidFill>
                  <a:srgbClr val="664A78"/>
                </a:solidFill>
                <a:latin typeface="Arial MT"/>
                <a:cs typeface="Arial MT"/>
              </a:defRPr>
            </a:lvl1pPr>
          </a:lstStyle>
          <a:p>
            <a:endParaRPr lang="en-US" dirty="0"/>
          </a:p>
        </p:txBody>
      </p:sp>
    </p:spTree>
    <p:extLst>
      <p:ext uri="{BB962C8B-B14F-4D97-AF65-F5344CB8AC3E}">
        <p14:creationId xmlns:p14="http://schemas.microsoft.com/office/powerpoint/2010/main" val="2017099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1743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7201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2876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7175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70589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318978" y="582797"/>
            <a:ext cx="8311115" cy="693110"/>
          </a:xfrm>
          <a:prstGeom prst="rect">
            <a:avLst/>
          </a:prstGeom>
        </p:spPr>
        <p:txBody>
          <a:bodyPr/>
          <a:lstStyle>
            <a:lvl1pPr marL="0" indent="0" algn="l">
              <a:lnSpc>
                <a:spcPct val="70000"/>
              </a:lnSpc>
              <a:defRPr sz="3000" b="0" i="0">
                <a:solidFill>
                  <a:srgbClr val="664A78"/>
                </a:solidFill>
                <a:latin typeface="Arial MT"/>
                <a:cs typeface="Arial MT"/>
              </a:defRPr>
            </a:lvl1pPr>
          </a:lstStyle>
          <a:p>
            <a:endParaRPr lang="en-US" dirty="0"/>
          </a:p>
        </p:txBody>
      </p:sp>
      <p:sp>
        <p:nvSpPr>
          <p:cNvPr id="10" name="Subtitle 2"/>
          <p:cNvSpPr>
            <a:spLocks noGrp="1"/>
          </p:cNvSpPr>
          <p:nvPr>
            <p:ph type="subTitle" idx="1"/>
          </p:nvPr>
        </p:nvSpPr>
        <p:spPr>
          <a:xfrm>
            <a:off x="318977" y="1967023"/>
            <a:ext cx="8311113" cy="3579628"/>
          </a:xfrm>
          <a:prstGeom prst="rect">
            <a:avLst/>
          </a:prstGeom>
        </p:spPr>
        <p:txBody>
          <a:bodyPr>
            <a:normAutofit/>
          </a:bodyPr>
          <a:lstStyle>
            <a:lvl1pPr marL="342900" marR="0" indent="-342900" algn="l" defTabSz="342900" rtl="0" eaLnBrk="1" fontAlgn="auto" latinLnBrk="0" hangingPunct="1">
              <a:lnSpc>
                <a:spcPct val="70000"/>
              </a:lnSpc>
              <a:spcBef>
                <a:spcPct val="20000"/>
              </a:spcBef>
              <a:spcAft>
                <a:spcPts val="0"/>
              </a:spcAft>
              <a:buClr>
                <a:srgbClr val="E6E7E8"/>
              </a:buClr>
              <a:buSzTx/>
              <a:buFont typeface="Arial"/>
              <a:buChar char="•"/>
              <a:tabLst/>
              <a:defRPr sz="2025" b="0" i="0" spc="0">
                <a:solidFill>
                  <a:srgbClr val="6D6E71"/>
                </a:solidFill>
                <a:latin typeface="Arial MT"/>
                <a:cs typeface="Arial MT"/>
              </a:defRPr>
            </a:lvl1pPr>
            <a:lvl2pPr marL="331104" indent="0" algn="ctr">
              <a:buNone/>
              <a:defRPr>
                <a:solidFill>
                  <a:schemeClr val="tx1">
                    <a:tint val="75000"/>
                  </a:schemeClr>
                </a:solidFill>
              </a:defRPr>
            </a:lvl2pPr>
            <a:lvl3pPr marL="662209" indent="0" algn="ctr">
              <a:buNone/>
              <a:defRPr>
                <a:solidFill>
                  <a:schemeClr val="tx1">
                    <a:tint val="75000"/>
                  </a:schemeClr>
                </a:solidFill>
              </a:defRPr>
            </a:lvl3pPr>
            <a:lvl4pPr marL="993313" indent="0" algn="ctr">
              <a:buNone/>
              <a:defRPr>
                <a:solidFill>
                  <a:schemeClr val="tx1">
                    <a:tint val="75000"/>
                  </a:schemeClr>
                </a:solidFill>
              </a:defRPr>
            </a:lvl4pPr>
            <a:lvl5pPr marL="1324417" indent="0" algn="ctr">
              <a:buNone/>
              <a:defRPr>
                <a:solidFill>
                  <a:schemeClr val="tx1">
                    <a:tint val="75000"/>
                  </a:schemeClr>
                </a:solidFill>
              </a:defRPr>
            </a:lvl5pPr>
            <a:lvl6pPr marL="1655522" indent="0" algn="ctr">
              <a:buNone/>
              <a:defRPr>
                <a:solidFill>
                  <a:schemeClr val="tx1">
                    <a:tint val="75000"/>
                  </a:schemeClr>
                </a:solidFill>
              </a:defRPr>
            </a:lvl6pPr>
            <a:lvl7pPr marL="1986626" indent="0" algn="ctr">
              <a:buNone/>
              <a:defRPr>
                <a:solidFill>
                  <a:schemeClr val="tx1">
                    <a:tint val="75000"/>
                  </a:schemeClr>
                </a:solidFill>
              </a:defRPr>
            </a:lvl7pPr>
            <a:lvl8pPr marL="2317730" indent="0" algn="ctr">
              <a:buNone/>
              <a:defRPr>
                <a:solidFill>
                  <a:schemeClr val="tx1">
                    <a:tint val="75000"/>
                  </a:schemeClr>
                </a:solidFill>
              </a:defRPr>
            </a:lvl8pPr>
            <a:lvl9pPr marL="2648834"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2298698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9A57B1-5311-42EA-B680-4C811F514A51}" type="datetimeFigureOut">
              <a:rPr lang="en-GB" smtClean="0"/>
              <a:t>02/11/2023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375954-87F9-455C-B8D2-A604C3B998A5}" type="slidenum">
              <a:rPr lang="en-GB" smtClean="0"/>
              <a:t>‹#›</a:t>
            </a:fld>
            <a:endParaRPr lang="en-GB"/>
          </a:p>
        </p:txBody>
      </p:sp>
    </p:spTree>
    <p:extLst>
      <p:ext uri="{BB962C8B-B14F-4D97-AF65-F5344CB8AC3E}">
        <p14:creationId xmlns:p14="http://schemas.microsoft.com/office/powerpoint/2010/main" val="4136376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9A57B1-5311-42EA-B680-4C811F514A51}" type="datetimeFigureOut">
              <a:rPr lang="en-GB" smtClean="0"/>
              <a:t>02/11/2023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375954-87F9-455C-B8D2-A604C3B998A5}" type="slidenum">
              <a:rPr lang="en-GB" smtClean="0"/>
              <a:t>‹#›</a:t>
            </a:fld>
            <a:endParaRPr lang="en-GB"/>
          </a:p>
        </p:txBody>
      </p:sp>
    </p:spTree>
    <p:extLst>
      <p:ext uri="{BB962C8B-B14F-4D97-AF65-F5344CB8AC3E}">
        <p14:creationId xmlns:p14="http://schemas.microsoft.com/office/powerpoint/2010/main" val="1001896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9A57B1-5311-42EA-B680-4C811F514A51}" type="datetimeFigureOut">
              <a:rPr lang="en-GB" smtClean="0"/>
              <a:t>02/11/2023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375954-87F9-455C-B8D2-A604C3B998A5}" type="slidenum">
              <a:rPr lang="en-GB" smtClean="0"/>
              <a:t>‹#›</a:t>
            </a:fld>
            <a:endParaRPr lang="en-GB"/>
          </a:p>
        </p:txBody>
      </p:sp>
    </p:spTree>
    <p:extLst>
      <p:ext uri="{BB962C8B-B14F-4D97-AF65-F5344CB8AC3E}">
        <p14:creationId xmlns:p14="http://schemas.microsoft.com/office/powerpoint/2010/main" val="198251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9A57B1-5311-42EA-B680-4C811F514A51}" type="datetimeFigureOut">
              <a:rPr lang="en-GB" smtClean="0"/>
              <a:t>02/11/2023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375954-87F9-455C-B8D2-A604C3B998A5}" type="slidenum">
              <a:rPr lang="en-GB" smtClean="0"/>
              <a:t>‹#›</a:t>
            </a:fld>
            <a:endParaRPr lang="en-GB"/>
          </a:p>
        </p:txBody>
      </p:sp>
    </p:spTree>
    <p:extLst>
      <p:ext uri="{BB962C8B-B14F-4D97-AF65-F5344CB8AC3E}">
        <p14:creationId xmlns:p14="http://schemas.microsoft.com/office/powerpoint/2010/main" val="3355594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9A57B1-5311-42EA-B680-4C811F514A51}" type="datetimeFigureOut">
              <a:rPr lang="en-GB" smtClean="0"/>
              <a:t>02/11/2023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375954-87F9-455C-B8D2-A604C3B998A5}" type="slidenum">
              <a:rPr lang="en-GB" smtClean="0"/>
              <a:t>‹#›</a:t>
            </a:fld>
            <a:endParaRPr lang="en-GB"/>
          </a:p>
        </p:txBody>
      </p:sp>
    </p:spTree>
    <p:extLst>
      <p:ext uri="{BB962C8B-B14F-4D97-AF65-F5344CB8AC3E}">
        <p14:creationId xmlns:p14="http://schemas.microsoft.com/office/powerpoint/2010/main" val="46429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9A57B1-5311-42EA-B680-4C811F514A51}" type="datetimeFigureOut">
              <a:rPr lang="en-GB" smtClean="0"/>
              <a:t>02/11/2023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375954-87F9-455C-B8D2-A604C3B998A5}" type="slidenum">
              <a:rPr lang="en-GB" smtClean="0"/>
              <a:t>‹#›</a:t>
            </a:fld>
            <a:endParaRPr lang="en-GB"/>
          </a:p>
        </p:txBody>
      </p:sp>
    </p:spTree>
    <p:extLst>
      <p:ext uri="{BB962C8B-B14F-4D97-AF65-F5344CB8AC3E}">
        <p14:creationId xmlns:p14="http://schemas.microsoft.com/office/powerpoint/2010/main" val="170036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jp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4.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JMH – PowerPoint Content.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userDrawn="1"/>
        </p:nvSpPr>
        <p:spPr>
          <a:xfrm>
            <a:off x="7047497" y="5895474"/>
            <a:ext cx="1931069" cy="461665"/>
          </a:xfrm>
          <a:prstGeom prst="rect">
            <a:avLst/>
          </a:prstGeom>
          <a:solidFill>
            <a:schemeClr val="bg1"/>
          </a:solidFill>
        </p:spPr>
        <p:txBody>
          <a:bodyPr wrap="square" rtlCol="0">
            <a:spAutoFit/>
          </a:bodyPr>
          <a:lstStyle/>
          <a:p>
            <a:pPr algn="ctr"/>
            <a:r>
              <a:rPr lang="en-GB" sz="1200" dirty="0">
                <a:solidFill>
                  <a:srgbClr val="62619B"/>
                </a:solidFill>
              </a:rPr>
              <a:t>T: 0370 300 3780</a:t>
            </a:r>
          </a:p>
          <a:p>
            <a:pPr algn="ctr"/>
            <a:r>
              <a:rPr lang="en-GB" sz="1200" dirty="0">
                <a:solidFill>
                  <a:srgbClr val="62619B"/>
                </a:solidFill>
              </a:rPr>
              <a:t>www.johnmhayes.co.uk</a:t>
            </a:r>
          </a:p>
        </p:txBody>
      </p:sp>
    </p:spTree>
    <p:extLst>
      <p:ext uri="{BB962C8B-B14F-4D97-AF65-F5344CB8AC3E}">
        <p14:creationId xmlns:p14="http://schemas.microsoft.com/office/powerpoint/2010/main" val="1202677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A57B1-5311-42EA-B680-4C811F514A51}" type="datetimeFigureOut">
              <a:rPr lang="en-GB" smtClean="0"/>
              <a:t>02/11/2023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75954-87F9-455C-B8D2-A604C3B998A5}" type="slidenum">
              <a:rPr lang="en-GB" smtClean="0"/>
              <a:t>‹#›</a:t>
            </a:fld>
            <a:endParaRPr lang="en-GB"/>
          </a:p>
        </p:txBody>
      </p:sp>
    </p:spTree>
    <p:extLst>
      <p:ext uri="{BB962C8B-B14F-4D97-AF65-F5344CB8AC3E}">
        <p14:creationId xmlns:p14="http://schemas.microsoft.com/office/powerpoint/2010/main" val="110207353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JMH – PowerPoint Content.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userDrawn="1"/>
        </p:nvSpPr>
        <p:spPr>
          <a:xfrm>
            <a:off x="7047497" y="5895474"/>
            <a:ext cx="1931069" cy="461665"/>
          </a:xfrm>
          <a:prstGeom prst="rect">
            <a:avLst/>
          </a:prstGeom>
          <a:solidFill>
            <a:schemeClr val="bg1"/>
          </a:solidFill>
        </p:spPr>
        <p:txBody>
          <a:bodyPr wrap="square" rtlCol="0">
            <a:spAutoFit/>
          </a:bodyPr>
          <a:lstStyle/>
          <a:p>
            <a:pPr algn="ctr"/>
            <a:r>
              <a:rPr lang="en-GB" sz="1200" dirty="0">
                <a:solidFill>
                  <a:srgbClr val="62619B"/>
                </a:solidFill>
              </a:rPr>
              <a:t>T: 0370 300 3780</a:t>
            </a:r>
          </a:p>
          <a:p>
            <a:pPr algn="ctr"/>
            <a:r>
              <a:rPr lang="en-GB" sz="1200" dirty="0">
                <a:solidFill>
                  <a:srgbClr val="62619B"/>
                </a:solidFill>
              </a:rPr>
              <a:t>www.johnmhayes.co.uk</a:t>
            </a:r>
          </a:p>
        </p:txBody>
      </p:sp>
    </p:spTree>
    <p:extLst>
      <p:ext uri="{BB962C8B-B14F-4D97-AF65-F5344CB8AC3E}">
        <p14:creationId xmlns:p14="http://schemas.microsoft.com/office/powerpoint/2010/main" val="67781723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11/2/2023</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pic>
        <p:nvPicPr>
          <p:cNvPr id="21" name="Picture 20" descr="JMH – PowerPoint Content.jpg">
            <a:extLst>
              <a:ext uri="{FF2B5EF4-FFF2-40B4-BE49-F238E27FC236}">
                <a16:creationId xmlns:a16="http://schemas.microsoft.com/office/drawing/2014/main" id="{A2A92A45-725E-4759-B7E5-FBFC08250A1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 name="TextBox 21">
            <a:extLst>
              <a:ext uri="{FF2B5EF4-FFF2-40B4-BE49-F238E27FC236}">
                <a16:creationId xmlns:a16="http://schemas.microsoft.com/office/drawing/2014/main" id="{798FC5CA-BF8B-4138-9914-E0A2F5B7FF1C}"/>
              </a:ext>
            </a:extLst>
          </p:cNvPr>
          <p:cNvSpPr txBox="1"/>
          <p:nvPr userDrawn="1"/>
        </p:nvSpPr>
        <p:spPr>
          <a:xfrm>
            <a:off x="7047497" y="5895474"/>
            <a:ext cx="1931069" cy="461665"/>
          </a:xfrm>
          <a:prstGeom prst="rect">
            <a:avLst/>
          </a:prstGeom>
          <a:solidFill>
            <a:schemeClr val="bg1"/>
          </a:solidFill>
        </p:spPr>
        <p:txBody>
          <a:bodyPr wrap="square" rtlCol="0">
            <a:spAutoFit/>
          </a:bodyPr>
          <a:lstStyle/>
          <a:p>
            <a:pPr algn="ctr"/>
            <a:r>
              <a:rPr lang="en-GB" sz="1200" dirty="0">
                <a:solidFill>
                  <a:srgbClr val="62619B"/>
                </a:solidFill>
              </a:rPr>
              <a:t>T: 0370 300 3780</a:t>
            </a:r>
          </a:p>
          <a:p>
            <a:pPr algn="ctr"/>
            <a:r>
              <a:rPr lang="en-GB" sz="1200" dirty="0">
                <a:solidFill>
                  <a:srgbClr val="62619B"/>
                </a:solidFill>
              </a:rPr>
              <a:t>www.johnmhayes.co.uk</a:t>
            </a:r>
          </a:p>
        </p:txBody>
      </p:sp>
    </p:spTree>
    <p:extLst>
      <p:ext uri="{BB962C8B-B14F-4D97-AF65-F5344CB8AC3E}">
        <p14:creationId xmlns:p14="http://schemas.microsoft.com/office/powerpoint/2010/main" val="360241260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60"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laura.bennett@johnmhayes.co.u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hyperlink" Target="https://www.gov.uk/guidance/civil-high-cost-cases-family" TargetMode="Externa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E921DFF-3001-46B5-95D2-66CA060F4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26"/>
            <a:ext cx="4211156" cy="680290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EA93698-222B-47A7-8E9B-667FAC9906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176891" y="1592116"/>
            <a:ext cx="3499659" cy="3570178"/>
          </a:xfrm>
        </p:spPr>
        <p:txBody>
          <a:bodyPr>
            <a:normAutofit/>
          </a:bodyPr>
          <a:lstStyle/>
          <a:p>
            <a:r>
              <a:rPr lang="en-GB" sz="4000" b="1" dirty="0">
                <a:solidFill>
                  <a:srgbClr val="FFFFFF"/>
                </a:solidFill>
              </a:rPr>
              <a:t>High-Cost Case Plans</a:t>
            </a:r>
            <a:br>
              <a:rPr lang="en-GB" sz="2800" dirty="0">
                <a:solidFill>
                  <a:srgbClr val="FFFFFF"/>
                </a:solidFill>
              </a:rPr>
            </a:br>
            <a:br>
              <a:rPr lang="en-GB" sz="2800" dirty="0">
                <a:solidFill>
                  <a:srgbClr val="FFFFFF"/>
                </a:solidFill>
              </a:rPr>
            </a:br>
            <a:r>
              <a:rPr lang="en-GB" sz="2800" dirty="0">
                <a:solidFill>
                  <a:srgbClr val="FFFFFF"/>
                </a:solidFill>
              </a:rPr>
              <a:t>09 November 2023</a:t>
            </a:r>
          </a:p>
        </p:txBody>
      </p:sp>
      <p:sp>
        <p:nvSpPr>
          <p:cNvPr id="21" name="Rectangle 20">
            <a:extLst>
              <a:ext uri="{FF2B5EF4-FFF2-40B4-BE49-F238E27FC236}">
                <a16:creationId xmlns:a16="http://schemas.microsoft.com/office/drawing/2014/main" id="{AFEDA996-5744-4A88-B0DD-EC49C6D87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4185" y="4079694"/>
            <a:ext cx="3733482" cy="1979514"/>
          </a:xfrm>
          <a:prstGeom prst="rect">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ipart&#10;&#10;Description automatically generated">
            <a:extLst>
              <a:ext uri="{FF2B5EF4-FFF2-40B4-BE49-F238E27FC236}">
                <a16:creationId xmlns:a16="http://schemas.microsoft.com/office/drawing/2014/main" id="{9AAB0DA7-F361-426A-96BD-AC61D45813E0}"/>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5112628" y="798792"/>
            <a:ext cx="2759390" cy="1586648"/>
          </a:xfrm>
          <a:prstGeom prst="rect">
            <a:avLst/>
          </a:prstGeom>
          <a:effectLst>
            <a:softEdge rad="0"/>
          </a:effectLst>
        </p:spPr>
      </p:pic>
      <p:sp>
        <p:nvSpPr>
          <p:cNvPr id="10" name="Rectangle 9"/>
          <p:cNvSpPr/>
          <p:nvPr/>
        </p:nvSpPr>
        <p:spPr>
          <a:xfrm>
            <a:off x="-7815" y="5290742"/>
            <a:ext cx="9144000" cy="1573919"/>
          </a:xfrm>
          <a:prstGeom prst="rect">
            <a:avLst/>
          </a:prstGeom>
          <a:solidFill>
            <a:srgbClr val="6B64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GB" sz="1400" b="1" dirty="0"/>
          </a:p>
          <a:p>
            <a:pPr algn="ctr">
              <a:spcAft>
                <a:spcPts val="600"/>
              </a:spcAft>
            </a:pPr>
            <a:endParaRPr lang="en-GB" sz="2000" b="1" dirty="0"/>
          </a:p>
          <a:p>
            <a:pPr algn="ctr">
              <a:spcAft>
                <a:spcPts val="600"/>
              </a:spcAft>
            </a:pPr>
            <a:r>
              <a:rPr lang="en-GB" sz="2800" b="1" dirty="0"/>
              <a:t>0370 300 3780</a:t>
            </a:r>
          </a:p>
          <a:p>
            <a:pPr algn="ctr">
              <a:spcAft>
                <a:spcPts val="600"/>
              </a:spcAft>
            </a:pPr>
            <a:r>
              <a:rPr lang="en-GB" sz="2800" b="1" dirty="0"/>
              <a:t>www.johnmhayes.co.uk </a:t>
            </a:r>
          </a:p>
          <a:p>
            <a:pPr algn="ctr">
              <a:spcAft>
                <a:spcPts val="600"/>
              </a:spcAft>
            </a:pPr>
            <a:endParaRPr lang="en-GB" sz="1400" b="1" dirty="0"/>
          </a:p>
          <a:p>
            <a:pPr algn="ctr">
              <a:spcAft>
                <a:spcPts val="600"/>
              </a:spcAft>
            </a:pPr>
            <a:endParaRPr lang="en-GB" sz="1350" dirty="0"/>
          </a:p>
        </p:txBody>
      </p:sp>
      <p:sp>
        <p:nvSpPr>
          <p:cNvPr id="6" name="Rectangle 5">
            <a:extLst>
              <a:ext uri="{FF2B5EF4-FFF2-40B4-BE49-F238E27FC236}">
                <a16:creationId xmlns:a16="http://schemas.microsoft.com/office/drawing/2014/main" id="{BEC73844-C694-43DA-881F-102BCFFCE7B4}"/>
              </a:ext>
            </a:extLst>
          </p:cNvPr>
          <p:cNvSpPr/>
          <p:nvPr/>
        </p:nvSpPr>
        <p:spPr>
          <a:xfrm>
            <a:off x="4522883" y="2898641"/>
            <a:ext cx="4309389" cy="2362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Content Placeholder 2"/>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4564185" y="2988623"/>
            <a:ext cx="4035057" cy="1160239"/>
          </a:xfrm>
          <a:prstGeom prst="rect">
            <a:avLst/>
          </a:prstGeom>
          <a:effectLst>
            <a:softEdge rad="0"/>
          </a:effectLst>
        </p:spPr>
      </p:pic>
    </p:spTree>
    <p:extLst>
      <p:ext uri="{BB962C8B-B14F-4D97-AF65-F5344CB8AC3E}">
        <p14:creationId xmlns:p14="http://schemas.microsoft.com/office/powerpoint/2010/main" val="3402746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E53E0-31F0-D4EB-75F6-274287D9B390}"/>
              </a:ext>
            </a:extLst>
          </p:cNvPr>
          <p:cNvSpPr>
            <a:spLocks noGrp="1"/>
          </p:cNvSpPr>
          <p:nvPr>
            <p:ph type="ctrTitle"/>
          </p:nvPr>
        </p:nvSpPr>
        <p:spPr/>
        <p:txBody>
          <a:bodyPr/>
          <a:lstStyle/>
          <a:p>
            <a:r>
              <a:rPr lang="en-GB" dirty="0"/>
              <a:t>Care Case Fee Scheme (CCFS)</a:t>
            </a:r>
          </a:p>
        </p:txBody>
      </p:sp>
      <p:sp>
        <p:nvSpPr>
          <p:cNvPr id="3" name="Subtitle 2">
            <a:extLst>
              <a:ext uri="{FF2B5EF4-FFF2-40B4-BE49-F238E27FC236}">
                <a16:creationId xmlns:a16="http://schemas.microsoft.com/office/drawing/2014/main" id="{1B6ECCAD-A95E-0F0A-AD40-55950217B01A}"/>
              </a:ext>
            </a:extLst>
          </p:cNvPr>
          <p:cNvSpPr>
            <a:spLocks noGrp="1"/>
          </p:cNvSpPr>
          <p:nvPr>
            <p:ph type="subTitle" idx="1"/>
          </p:nvPr>
        </p:nvSpPr>
        <p:spPr>
          <a:xfrm>
            <a:off x="318977" y="1463040"/>
            <a:ext cx="8311113" cy="4305993"/>
          </a:xfrm>
        </p:spPr>
        <p:txBody>
          <a:bodyPr>
            <a:normAutofit/>
          </a:bodyPr>
          <a:lstStyle/>
          <a:p>
            <a:pPr marL="0" indent="0">
              <a:buNone/>
            </a:pPr>
            <a:endParaRPr lang="en-GB" dirty="0">
              <a:solidFill>
                <a:srgbClr val="002060"/>
              </a:solidFill>
            </a:endParaRPr>
          </a:p>
          <a:p>
            <a:pPr marL="0" indent="0">
              <a:buNone/>
            </a:pPr>
            <a:r>
              <a:rPr lang="en-GB" dirty="0">
                <a:solidFill>
                  <a:srgbClr val="002060"/>
                </a:solidFill>
              </a:rPr>
              <a:t>Example of circumstances that made lead to a case being ‘exceptional’</a:t>
            </a:r>
          </a:p>
          <a:p>
            <a:pPr marL="0" indent="0">
              <a:buNone/>
            </a:pPr>
            <a:endParaRPr lang="en-GB" dirty="0">
              <a:solidFill>
                <a:srgbClr val="002060"/>
              </a:solidFill>
            </a:endParaRPr>
          </a:p>
          <a:p>
            <a:pPr marL="457200" indent="-457200">
              <a:buAutoNum type="arabicPeriod"/>
            </a:pPr>
            <a:r>
              <a:rPr lang="en-GB" dirty="0">
                <a:solidFill>
                  <a:srgbClr val="002060"/>
                </a:solidFill>
              </a:rPr>
              <a:t>Issue of law that is new or issues of public policy </a:t>
            </a:r>
            <a:br>
              <a:rPr lang="en-GB" dirty="0">
                <a:solidFill>
                  <a:srgbClr val="002060"/>
                </a:solidFill>
              </a:rPr>
            </a:br>
            <a:endParaRPr lang="en-GB" dirty="0">
              <a:solidFill>
                <a:srgbClr val="002060"/>
              </a:solidFill>
            </a:endParaRPr>
          </a:p>
          <a:p>
            <a:pPr marL="457200" indent="-457200">
              <a:buAutoNum type="arabicPeriod"/>
            </a:pPr>
            <a:r>
              <a:rPr lang="en-GB" dirty="0">
                <a:solidFill>
                  <a:srgbClr val="002060"/>
                </a:solidFill>
              </a:rPr>
              <a:t>Highly unusual factual matrix</a:t>
            </a:r>
            <a:br>
              <a:rPr lang="en-GB" dirty="0">
                <a:solidFill>
                  <a:srgbClr val="002060"/>
                </a:solidFill>
              </a:rPr>
            </a:br>
            <a:endParaRPr lang="en-GB" dirty="0">
              <a:solidFill>
                <a:srgbClr val="002060"/>
              </a:solidFill>
            </a:endParaRPr>
          </a:p>
          <a:p>
            <a:pPr marL="457200" indent="-457200">
              <a:buAutoNum type="arabicPeriod"/>
            </a:pPr>
            <a:r>
              <a:rPr lang="en-GB" dirty="0">
                <a:solidFill>
                  <a:srgbClr val="002060"/>
                </a:solidFill>
              </a:rPr>
              <a:t>Dispute between experts, resolution of which likely to result in different outcomes to the case</a:t>
            </a:r>
            <a:br>
              <a:rPr lang="en-GB" dirty="0">
                <a:solidFill>
                  <a:srgbClr val="002060"/>
                </a:solidFill>
              </a:rPr>
            </a:br>
            <a:endParaRPr lang="en-GB" dirty="0">
              <a:solidFill>
                <a:srgbClr val="002060"/>
              </a:solidFill>
            </a:endParaRPr>
          </a:p>
          <a:p>
            <a:pPr marL="457200" indent="-457200">
              <a:buAutoNum type="arabicPeriod"/>
            </a:pPr>
            <a:r>
              <a:rPr lang="en-GB" dirty="0">
                <a:solidFill>
                  <a:srgbClr val="002060"/>
                </a:solidFill>
              </a:rPr>
              <a:t>Extensive number of witnesses</a:t>
            </a:r>
            <a:br>
              <a:rPr lang="en-GB" dirty="0">
                <a:solidFill>
                  <a:srgbClr val="002060"/>
                </a:solidFill>
              </a:rPr>
            </a:br>
            <a:endParaRPr lang="en-GB" dirty="0">
              <a:solidFill>
                <a:srgbClr val="002060"/>
              </a:solidFill>
            </a:endParaRPr>
          </a:p>
          <a:p>
            <a:pPr marL="457200" indent="-457200">
              <a:buAutoNum type="arabicPeriod"/>
            </a:pPr>
            <a:r>
              <a:rPr lang="en-GB" dirty="0">
                <a:solidFill>
                  <a:srgbClr val="002060"/>
                </a:solidFill>
              </a:rPr>
              <a:t>Level of client contact goes beyond that which would normally be expected e.g. a client with severe mental health or learning impairment or disability</a:t>
            </a:r>
            <a:br>
              <a:rPr lang="en-GB" dirty="0">
                <a:solidFill>
                  <a:srgbClr val="002060"/>
                </a:solidFill>
              </a:rPr>
            </a:br>
            <a:endParaRPr lang="en-GB" dirty="0">
              <a:solidFill>
                <a:srgbClr val="002060"/>
              </a:solidFill>
            </a:endParaRPr>
          </a:p>
          <a:p>
            <a:pPr marL="457200" indent="-457200">
              <a:buAutoNum type="arabicPeriod"/>
            </a:pPr>
            <a:r>
              <a:rPr lang="en-GB" dirty="0">
                <a:solidFill>
                  <a:srgbClr val="002060"/>
                </a:solidFill>
              </a:rPr>
              <a:t>Late change in representation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777463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06E6C-EBA8-6997-5A3A-3B95F77C1828}"/>
              </a:ext>
            </a:extLst>
          </p:cNvPr>
          <p:cNvSpPr>
            <a:spLocks noGrp="1"/>
          </p:cNvSpPr>
          <p:nvPr>
            <p:ph type="ctrTitle"/>
          </p:nvPr>
        </p:nvSpPr>
        <p:spPr/>
        <p:txBody>
          <a:bodyPr/>
          <a:lstStyle/>
          <a:p>
            <a:r>
              <a:rPr lang="en-GB" dirty="0"/>
              <a:t>Care Case Fee Scheme (CCFS)</a:t>
            </a:r>
          </a:p>
        </p:txBody>
      </p:sp>
      <p:sp>
        <p:nvSpPr>
          <p:cNvPr id="3" name="Subtitle 2">
            <a:extLst>
              <a:ext uri="{FF2B5EF4-FFF2-40B4-BE49-F238E27FC236}">
                <a16:creationId xmlns:a16="http://schemas.microsoft.com/office/drawing/2014/main" id="{7E859D9A-8B90-6587-CB3D-5F9EF59587D9}"/>
              </a:ext>
            </a:extLst>
          </p:cNvPr>
          <p:cNvSpPr>
            <a:spLocks noGrp="1"/>
          </p:cNvSpPr>
          <p:nvPr>
            <p:ph type="subTitle" idx="1"/>
          </p:nvPr>
        </p:nvSpPr>
        <p:spPr>
          <a:xfrm>
            <a:off x="318977" y="1967023"/>
            <a:ext cx="4801663" cy="3579628"/>
          </a:xfrm>
        </p:spPr>
        <p:txBody>
          <a:bodyPr/>
          <a:lstStyle/>
          <a:p>
            <a:pPr marL="0" indent="0">
              <a:buNone/>
            </a:pPr>
            <a:r>
              <a:rPr lang="en-GB" dirty="0">
                <a:solidFill>
                  <a:srgbClr val="002060"/>
                </a:solidFill>
              </a:rPr>
              <a:t>When seeking to agree that a Section 31 case is ‘exceptional’ and therefore should be billed on an hourly rates basis this template is to be completed and sent to the LAA. </a:t>
            </a:r>
          </a:p>
          <a:p>
            <a:pPr marL="0" indent="0">
              <a:buNone/>
            </a:pPr>
            <a:endParaRPr lang="en-GB" dirty="0">
              <a:solidFill>
                <a:srgbClr val="002060"/>
              </a:solidFill>
            </a:endParaRPr>
          </a:p>
          <a:p>
            <a:pPr marL="0" indent="0">
              <a:buNone/>
            </a:pPr>
            <a:r>
              <a:rPr lang="en-GB" dirty="0">
                <a:solidFill>
                  <a:srgbClr val="002060"/>
                </a:solidFill>
              </a:rPr>
              <a:t>They will consider the information provided within the template and make a decision within 5 working days. </a:t>
            </a:r>
          </a:p>
          <a:p>
            <a:pPr marL="0" indent="0">
              <a:buNone/>
            </a:pPr>
            <a:endParaRPr lang="en-GB" dirty="0">
              <a:solidFill>
                <a:srgbClr val="002060"/>
              </a:solidFill>
            </a:endParaRPr>
          </a:p>
          <a:p>
            <a:pPr marL="0" indent="0">
              <a:buNone/>
            </a:pPr>
            <a:r>
              <a:rPr lang="en-GB" dirty="0">
                <a:solidFill>
                  <a:srgbClr val="002060"/>
                </a:solidFill>
              </a:rPr>
              <a:t>If you are unhappy with the decision you can submit an appeal. </a:t>
            </a:r>
          </a:p>
        </p:txBody>
      </p:sp>
      <p:pic>
        <p:nvPicPr>
          <p:cNvPr id="4" name="Picture 3" descr="A screenshot of a computer&#10;&#10;Description automatically generated">
            <a:extLst>
              <a:ext uri="{FF2B5EF4-FFF2-40B4-BE49-F238E27FC236}">
                <a16:creationId xmlns:a16="http://schemas.microsoft.com/office/drawing/2014/main" id="{8272108E-E00B-014B-E6CB-CDBFDF442251}"/>
              </a:ext>
            </a:extLst>
          </p:cNvPr>
          <p:cNvPicPr>
            <a:picLocks noChangeAspect="1"/>
          </p:cNvPicPr>
          <p:nvPr/>
        </p:nvPicPr>
        <p:blipFill rotWithShape="1">
          <a:blip r:embed="rId2"/>
          <a:srcRect l="72457" t="28817" r="14580" b="23155"/>
          <a:stretch/>
        </p:blipFill>
        <p:spPr bwMode="auto">
          <a:xfrm>
            <a:off x="5526611" y="1529574"/>
            <a:ext cx="3298412" cy="40170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3595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B23E-1127-4CDF-9801-64DD3802A1DE}"/>
              </a:ext>
            </a:extLst>
          </p:cNvPr>
          <p:cNvSpPr>
            <a:spLocks noGrp="1"/>
          </p:cNvSpPr>
          <p:nvPr>
            <p:ph type="ctrTitle"/>
          </p:nvPr>
        </p:nvSpPr>
        <p:spPr/>
        <p:txBody>
          <a:bodyPr/>
          <a:lstStyle/>
          <a:p>
            <a:r>
              <a:rPr lang="en-GB" dirty="0"/>
              <a:t>How and how much will I get Paid?</a:t>
            </a:r>
          </a:p>
        </p:txBody>
      </p:sp>
      <p:sp>
        <p:nvSpPr>
          <p:cNvPr id="3" name="Subtitle 2">
            <a:extLst>
              <a:ext uri="{FF2B5EF4-FFF2-40B4-BE49-F238E27FC236}">
                <a16:creationId xmlns:a16="http://schemas.microsoft.com/office/drawing/2014/main" id="{E533B45D-EDCC-40A1-BFFD-0910A3CA5DBC}"/>
              </a:ext>
            </a:extLst>
          </p:cNvPr>
          <p:cNvSpPr>
            <a:spLocks noGrp="1"/>
          </p:cNvSpPr>
          <p:nvPr>
            <p:ph type="subTitle" idx="1"/>
          </p:nvPr>
        </p:nvSpPr>
        <p:spPr>
          <a:xfrm>
            <a:off x="318978" y="1639185"/>
            <a:ext cx="8311113" cy="4495607"/>
          </a:xfrm>
        </p:spPr>
        <p:txBody>
          <a:bodyPr>
            <a:normAutofit fontScale="92500" lnSpcReduction="20000"/>
          </a:bodyPr>
          <a:lstStyle/>
          <a:p>
            <a:pPr marL="0" indent="0">
              <a:lnSpc>
                <a:spcPct val="100000"/>
              </a:lnSpc>
              <a:buNone/>
            </a:pPr>
            <a:r>
              <a:rPr lang="en-GB" sz="1900" dirty="0">
                <a:solidFill>
                  <a:srgbClr val="002060"/>
                </a:solidFill>
              </a:rPr>
              <a:t>You are paid by reference to the number of events. For solicitors these are Hearings and Advocates Meetings (whether for 5 mins or a full day). </a:t>
            </a:r>
          </a:p>
          <a:p>
            <a:pPr marL="0" indent="0">
              <a:lnSpc>
                <a:spcPct val="100000"/>
              </a:lnSpc>
              <a:buNone/>
            </a:pPr>
            <a:endParaRPr lang="en-GB" sz="1900" dirty="0">
              <a:solidFill>
                <a:srgbClr val="002060"/>
              </a:solidFill>
            </a:endParaRPr>
          </a:p>
          <a:p>
            <a:pPr marL="0" indent="0">
              <a:lnSpc>
                <a:spcPct val="100000"/>
              </a:lnSpc>
              <a:buNone/>
            </a:pPr>
            <a:r>
              <a:rPr lang="en-GB" sz="1900" dirty="0">
                <a:solidFill>
                  <a:srgbClr val="002060"/>
                </a:solidFill>
              </a:rPr>
              <a:t>No payment for Conferences or Expert Meetings. </a:t>
            </a:r>
          </a:p>
          <a:p>
            <a:pPr marL="0" indent="0">
              <a:lnSpc>
                <a:spcPct val="100000"/>
              </a:lnSpc>
              <a:buNone/>
            </a:pPr>
            <a:endParaRPr lang="en-GB" sz="1900" dirty="0">
              <a:solidFill>
                <a:srgbClr val="002060"/>
              </a:solidFill>
            </a:endParaRPr>
          </a:p>
          <a:p>
            <a:pPr marL="0" indent="0">
              <a:lnSpc>
                <a:spcPct val="100000"/>
              </a:lnSpc>
              <a:buNone/>
            </a:pPr>
            <a:r>
              <a:rPr lang="en-GB" sz="1900" dirty="0">
                <a:solidFill>
                  <a:srgbClr val="002060"/>
                </a:solidFill>
              </a:rPr>
              <a:t>Only allowed to be paid for 1 event a day so ensure Advocates Meetings and Hearings are scheduled separately. </a:t>
            </a:r>
          </a:p>
          <a:p>
            <a:pPr marL="0" indent="0">
              <a:lnSpc>
                <a:spcPct val="100000"/>
              </a:lnSpc>
              <a:buNone/>
            </a:pPr>
            <a:endParaRPr lang="en-GB" sz="1900" dirty="0">
              <a:solidFill>
                <a:srgbClr val="002060"/>
              </a:solidFill>
            </a:endParaRPr>
          </a:p>
          <a:p>
            <a:pPr marL="0" indent="0">
              <a:lnSpc>
                <a:spcPct val="100000"/>
              </a:lnSpc>
              <a:buNone/>
            </a:pPr>
            <a:r>
              <a:rPr lang="en-GB" sz="1900" dirty="0">
                <a:solidFill>
                  <a:srgbClr val="002060"/>
                </a:solidFill>
              </a:rPr>
              <a:t>Ensure all Advocates Meetings are ordered in advance – see hints and tips sheet at end of this session! </a:t>
            </a:r>
          </a:p>
          <a:p>
            <a:pPr marL="0" indent="0">
              <a:lnSpc>
                <a:spcPct val="100000"/>
              </a:lnSpc>
              <a:buNone/>
            </a:pPr>
            <a:endParaRPr lang="en-GB" sz="1900" dirty="0">
              <a:solidFill>
                <a:srgbClr val="002060"/>
              </a:solidFill>
            </a:endParaRPr>
          </a:p>
          <a:p>
            <a:pPr marL="0" indent="0">
              <a:lnSpc>
                <a:spcPct val="100000"/>
              </a:lnSpc>
              <a:buNone/>
            </a:pPr>
            <a:r>
              <a:rPr lang="en-GB" sz="1900" dirty="0">
                <a:solidFill>
                  <a:srgbClr val="002060"/>
                </a:solidFill>
              </a:rPr>
              <a:t>Once on CCFS entire case is paid on events. </a:t>
            </a:r>
          </a:p>
          <a:p>
            <a:pPr marL="0" indent="0">
              <a:lnSpc>
                <a:spcPct val="100000"/>
              </a:lnSpc>
              <a:buNone/>
            </a:pPr>
            <a:endParaRPr lang="en-GB" sz="1900" dirty="0">
              <a:solidFill>
                <a:srgbClr val="002060"/>
              </a:solidFill>
            </a:endParaRPr>
          </a:p>
          <a:p>
            <a:pPr marL="0" indent="0">
              <a:lnSpc>
                <a:spcPct val="100000"/>
              </a:lnSpc>
              <a:buNone/>
            </a:pPr>
            <a:r>
              <a:rPr lang="en-GB" sz="1900" dirty="0">
                <a:solidFill>
                  <a:srgbClr val="002060"/>
                </a:solidFill>
              </a:rPr>
              <a:t>The fee paid per event depends upon the type of model adopted (and there are many!). Your Costs Draftsman will ensure you claim your costs on the most profitable model. </a:t>
            </a:r>
          </a:p>
          <a:p>
            <a:pPr marL="0" indent="0">
              <a:lnSpc>
                <a:spcPct val="100000"/>
              </a:lnSpc>
              <a:buNone/>
            </a:pPr>
            <a:endParaRPr lang="en-GB" dirty="0">
              <a:solidFill>
                <a:srgbClr val="002060"/>
              </a:solidFill>
            </a:endParaRPr>
          </a:p>
          <a:p>
            <a:pPr marL="0" indent="0">
              <a:lnSpc>
                <a:spcPct val="100000"/>
              </a:lnSpc>
              <a:buNone/>
            </a:pPr>
            <a:endParaRPr lang="en-GB" dirty="0">
              <a:solidFill>
                <a:srgbClr val="002060"/>
              </a:solidFill>
            </a:endParaRPr>
          </a:p>
          <a:p>
            <a:pPr marL="0" indent="0">
              <a:lnSpc>
                <a:spcPct val="100000"/>
              </a:lnSpc>
              <a:buNone/>
            </a:pPr>
            <a:endParaRPr lang="en-GB" dirty="0">
              <a:solidFill>
                <a:srgbClr val="002060"/>
              </a:solidFill>
            </a:endParaRPr>
          </a:p>
        </p:txBody>
      </p:sp>
    </p:spTree>
    <p:extLst>
      <p:ext uri="{BB962C8B-B14F-4D97-AF65-F5344CB8AC3E}">
        <p14:creationId xmlns:p14="http://schemas.microsoft.com/office/powerpoint/2010/main" val="1140951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C8C4FC-EC2F-4CB3-9DFC-50EBBB9BF54D}"/>
              </a:ext>
            </a:extLst>
          </p:cNvPr>
          <p:cNvPicPr>
            <a:picLocks noChangeAspect="1"/>
          </p:cNvPicPr>
          <p:nvPr/>
        </p:nvPicPr>
        <p:blipFill>
          <a:blip r:embed="rId2"/>
          <a:stretch>
            <a:fillRect/>
          </a:stretch>
        </p:blipFill>
        <p:spPr>
          <a:xfrm>
            <a:off x="345689" y="568713"/>
            <a:ext cx="8408018" cy="5296828"/>
          </a:xfrm>
          <a:prstGeom prst="rect">
            <a:avLst/>
          </a:prstGeom>
        </p:spPr>
      </p:pic>
    </p:spTree>
    <p:extLst>
      <p:ext uri="{BB962C8B-B14F-4D97-AF65-F5344CB8AC3E}">
        <p14:creationId xmlns:p14="http://schemas.microsoft.com/office/powerpoint/2010/main" val="2531899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C7051-ABA9-4F33-B065-9D97070C412A}"/>
              </a:ext>
            </a:extLst>
          </p:cNvPr>
          <p:cNvSpPr>
            <a:spLocks noGrp="1"/>
          </p:cNvSpPr>
          <p:nvPr>
            <p:ph type="ctrTitle"/>
          </p:nvPr>
        </p:nvSpPr>
        <p:spPr/>
        <p:txBody>
          <a:bodyPr/>
          <a:lstStyle/>
          <a:p>
            <a:r>
              <a:rPr lang="en-GB" dirty="0"/>
              <a:t>How and how much money will I get paid?</a:t>
            </a:r>
          </a:p>
        </p:txBody>
      </p:sp>
      <p:sp>
        <p:nvSpPr>
          <p:cNvPr id="3" name="Subtitle 2">
            <a:extLst>
              <a:ext uri="{FF2B5EF4-FFF2-40B4-BE49-F238E27FC236}">
                <a16:creationId xmlns:a16="http://schemas.microsoft.com/office/drawing/2014/main" id="{33B4F06D-6C4C-435D-BB21-EC9DF6440140}"/>
              </a:ext>
            </a:extLst>
          </p:cNvPr>
          <p:cNvSpPr>
            <a:spLocks noGrp="1"/>
          </p:cNvSpPr>
          <p:nvPr>
            <p:ph type="subTitle" idx="1"/>
          </p:nvPr>
        </p:nvSpPr>
        <p:spPr>
          <a:xfrm>
            <a:off x="318977" y="1712422"/>
            <a:ext cx="8311113" cy="3834229"/>
          </a:xfrm>
        </p:spPr>
        <p:txBody>
          <a:bodyPr>
            <a:normAutofit fontScale="92500" lnSpcReduction="10000"/>
          </a:bodyPr>
          <a:lstStyle/>
          <a:p>
            <a:pPr marL="0" indent="0">
              <a:lnSpc>
                <a:spcPct val="100000"/>
              </a:lnSpc>
              <a:buClr>
                <a:srgbClr val="002060"/>
              </a:buClr>
              <a:buNone/>
            </a:pPr>
            <a:r>
              <a:rPr lang="en-GB" sz="2000" dirty="0">
                <a:solidFill>
                  <a:srgbClr val="002060"/>
                </a:solidFill>
              </a:rPr>
              <a:t>As per the previous slide various factors to consider when selecting which model applies to your case; </a:t>
            </a:r>
          </a:p>
          <a:p>
            <a:pPr marL="0" indent="0">
              <a:lnSpc>
                <a:spcPct val="100000"/>
              </a:lnSpc>
              <a:buClr>
                <a:srgbClr val="002060"/>
              </a:buClr>
              <a:buNone/>
            </a:pPr>
            <a:endParaRPr lang="en-GB" sz="2000" dirty="0">
              <a:solidFill>
                <a:srgbClr val="002060"/>
              </a:solidFill>
            </a:endParaRPr>
          </a:p>
          <a:p>
            <a:pPr>
              <a:lnSpc>
                <a:spcPct val="100000"/>
              </a:lnSpc>
              <a:buClr>
                <a:srgbClr val="002060"/>
              </a:buClr>
              <a:buFont typeface="Wingdings" panose="05000000000000000000" pitchFamily="2" charset="2"/>
              <a:buChar char="q"/>
            </a:pPr>
            <a:r>
              <a:rPr lang="en-GB" sz="2000" dirty="0">
                <a:solidFill>
                  <a:srgbClr val="002060"/>
                </a:solidFill>
              </a:rPr>
              <a:t>Whether there is a Single Advocate or authority for 2/Leading Counsel.</a:t>
            </a:r>
          </a:p>
          <a:p>
            <a:pPr>
              <a:lnSpc>
                <a:spcPct val="100000"/>
              </a:lnSpc>
              <a:buClr>
                <a:srgbClr val="002060"/>
              </a:buClr>
              <a:buFont typeface="Wingdings" panose="05000000000000000000" pitchFamily="2" charset="2"/>
              <a:buChar char="q"/>
            </a:pPr>
            <a:r>
              <a:rPr lang="en-GB" sz="2000" dirty="0">
                <a:solidFill>
                  <a:srgbClr val="002060"/>
                </a:solidFill>
              </a:rPr>
              <a:t>Whether the Solicitor or Counsel undertakes the advocacy.  </a:t>
            </a:r>
          </a:p>
          <a:p>
            <a:pPr>
              <a:lnSpc>
                <a:spcPct val="100000"/>
              </a:lnSpc>
              <a:buClr>
                <a:srgbClr val="002060"/>
              </a:buClr>
              <a:buFont typeface="Wingdings" panose="05000000000000000000" pitchFamily="2" charset="2"/>
              <a:buChar char="q"/>
            </a:pPr>
            <a:r>
              <a:rPr lang="en-GB" sz="2000" dirty="0">
                <a:solidFill>
                  <a:srgbClr val="002060"/>
                </a:solidFill>
              </a:rPr>
              <a:t>Whether the ‘main hearing’ is more or less than 10 days.  </a:t>
            </a:r>
          </a:p>
          <a:p>
            <a:pPr>
              <a:lnSpc>
                <a:spcPct val="100000"/>
              </a:lnSpc>
              <a:buClr>
                <a:srgbClr val="002060"/>
              </a:buClr>
              <a:buFont typeface="Wingdings" panose="05000000000000000000" pitchFamily="2" charset="2"/>
              <a:buChar char="q"/>
            </a:pPr>
            <a:r>
              <a:rPr lang="en-GB" sz="2000" dirty="0">
                <a:solidFill>
                  <a:srgbClr val="002060"/>
                </a:solidFill>
              </a:rPr>
              <a:t>The level of the Judge</a:t>
            </a:r>
          </a:p>
          <a:p>
            <a:pPr marL="0" indent="0">
              <a:lnSpc>
                <a:spcPct val="100000"/>
              </a:lnSpc>
              <a:buClr>
                <a:srgbClr val="002060"/>
              </a:buClr>
              <a:buNone/>
            </a:pPr>
            <a:endParaRPr lang="en-GB" sz="2000" dirty="0">
              <a:solidFill>
                <a:srgbClr val="002060"/>
              </a:solidFill>
            </a:endParaRPr>
          </a:p>
          <a:p>
            <a:pPr marL="0" indent="0">
              <a:lnSpc>
                <a:spcPct val="100000"/>
              </a:lnSpc>
              <a:buClr>
                <a:srgbClr val="002060"/>
              </a:buClr>
              <a:buNone/>
            </a:pPr>
            <a:r>
              <a:rPr lang="en-GB" sz="2000" dirty="0">
                <a:solidFill>
                  <a:srgbClr val="002060"/>
                </a:solidFill>
              </a:rPr>
              <a:t>N.B. Single Counsel events can have all Advocates Meetings whether you or Counsel attend them (so long as ordered in advance) but 2 Counsel events limited to 2 Advocates Meetings and must attend them. </a:t>
            </a:r>
            <a:br>
              <a:rPr lang="en-GB" sz="2000" dirty="0">
                <a:solidFill>
                  <a:srgbClr val="002060"/>
                </a:solidFill>
              </a:rPr>
            </a:br>
            <a:endParaRPr lang="en-GB" sz="2000" dirty="0">
              <a:solidFill>
                <a:srgbClr val="002060"/>
              </a:solidFill>
            </a:endParaRPr>
          </a:p>
        </p:txBody>
      </p:sp>
    </p:spTree>
    <p:extLst>
      <p:ext uri="{BB962C8B-B14F-4D97-AF65-F5344CB8AC3E}">
        <p14:creationId xmlns:p14="http://schemas.microsoft.com/office/powerpoint/2010/main" val="211430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E904-DA97-7FDB-CC1C-B877E6694682}"/>
              </a:ext>
            </a:extLst>
          </p:cNvPr>
          <p:cNvSpPr>
            <a:spLocks noGrp="1"/>
          </p:cNvSpPr>
          <p:nvPr>
            <p:ph type="ctrTitle"/>
          </p:nvPr>
        </p:nvSpPr>
        <p:spPr/>
        <p:txBody>
          <a:bodyPr/>
          <a:lstStyle/>
          <a:p>
            <a:r>
              <a:rPr lang="en-GB" dirty="0"/>
              <a:t>How and how much money will I get paid?</a:t>
            </a:r>
          </a:p>
        </p:txBody>
      </p:sp>
      <p:sp>
        <p:nvSpPr>
          <p:cNvPr id="3" name="Subtitle 2">
            <a:extLst>
              <a:ext uri="{FF2B5EF4-FFF2-40B4-BE49-F238E27FC236}">
                <a16:creationId xmlns:a16="http://schemas.microsoft.com/office/drawing/2014/main" id="{B62E9072-68A5-FCA1-FB04-08AA8C6E3CE3}"/>
              </a:ext>
            </a:extLst>
          </p:cNvPr>
          <p:cNvSpPr>
            <a:spLocks noGrp="1"/>
          </p:cNvSpPr>
          <p:nvPr>
            <p:ph type="subTitle" idx="1"/>
          </p:nvPr>
        </p:nvSpPr>
        <p:spPr>
          <a:xfrm>
            <a:off x="3967053" y="1657090"/>
            <a:ext cx="4857969" cy="3960812"/>
          </a:xfrm>
        </p:spPr>
        <p:txBody>
          <a:bodyPr/>
          <a:lstStyle/>
          <a:p>
            <a:pPr marL="0" indent="0" algn="just">
              <a:buNone/>
            </a:pPr>
            <a:r>
              <a:rPr lang="en-GB" dirty="0">
                <a:solidFill>
                  <a:srgbClr val="002060"/>
                </a:solidFill>
              </a:rPr>
              <a:t>You can switch CCFS models during the life of a case to ensure that you are on billing on the most profitable model. </a:t>
            </a:r>
          </a:p>
          <a:p>
            <a:pPr marL="0" indent="0" algn="just">
              <a:buNone/>
            </a:pPr>
            <a:endParaRPr lang="en-GB" dirty="0">
              <a:solidFill>
                <a:srgbClr val="002060"/>
              </a:solidFill>
            </a:endParaRPr>
          </a:p>
          <a:p>
            <a:pPr marL="0" indent="0" algn="just">
              <a:buNone/>
            </a:pPr>
            <a:r>
              <a:rPr lang="en-GB" dirty="0">
                <a:solidFill>
                  <a:srgbClr val="002060"/>
                </a:solidFill>
              </a:rPr>
              <a:t>It is good practice to keep a log of all ‘events’ on each file to help you and your Costs Draftsman determine which scheme is the most profitable not just at the point of registration but as the case progresses. See example to the left. </a:t>
            </a:r>
          </a:p>
          <a:p>
            <a:pPr marL="0" indent="0" algn="just">
              <a:buNone/>
            </a:pPr>
            <a:endParaRPr lang="en-GB" dirty="0">
              <a:solidFill>
                <a:srgbClr val="002060"/>
              </a:solidFill>
            </a:endParaRPr>
          </a:p>
          <a:p>
            <a:pPr marL="0" indent="0" algn="just">
              <a:buNone/>
            </a:pPr>
            <a:r>
              <a:rPr lang="en-GB" dirty="0">
                <a:solidFill>
                  <a:srgbClr val="002060"/>
                </a:solidFill>
              </a:rPr>
              <a:t>Also, it is good to keep this log as the biggest benefit of CCFS is that you can claim a 100% POA for all events incurred to date. </a:t>
            </a:r>
          </a:p>
          <a:p>
            <a:pPr marL="0" indent="0">
              <a:buNone/>
            </a:pPr>
            <a:endParaRPr lang="en-GB" dirty="0">
              <a:solidFill>
                <a:srgbClr val="002060"/>
              </a:solidFill>
            </a:endParaRPr>
          </a:p>
          <a:p>
            <a:pPr marL="0" indent="0">
              <a:buNone/>
            </a:pPr>
            <a:endParaRPr lang="en-GB" dirty="0"/>
          </a:p>
          <a:p>
            <a:pPr marL="0" indent="0">
              <a:buNone/>
            </a:pPr>
            <a:endParaRPr lang="en-GB" dirty="0"/>
          </a:p>
        </p:txBody>
      </p:sp>
      <p:pic>
        <p:nvPicPr>
          <p:cNvPr id="6" name="Picture 5" descr="A screenshot of a computer&#10;&#10;Description automatically generated">
            <a:extLst>
              <a:ext uri="{FF2B5EF4-FFF2-40B4-BE49-F238E27FC236}">
                <a16:creationId xmlns:a16="http://schemas.microsoft.com/office/drawing/2014/main" id="{C84F820D-629D-F0BC-EED0-7C012E7B1A59}"/>
              </a:ext>
            </a:extLst>
          </p:cNvPr>
          <p:cNvPicPr>
            <a:picLocks noChangeAspect="1"/>
          </p:cNvPicPr>
          <p:nvPr/>
        </p:nvPicPr>
        <p:blipFill rotWithShape="1">
          <a:blip r:embed="rId2"/>
          <a:srcRect l="72125" t="28987" r="14081" b="21889"/>
          <a:stretch/>
        </p:blipFill>
        <p:spPr bwMode="auto">
          <a:xfrm>
            <a:off x="318978" y="1311717"/>
            <a:ext cx="3648075" cy="42703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6014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15D94-AE4D-4360-8575-74C6ECAE10C5}"/>
              </a:ext>
            </a:extLst>
          </p:cNvPr>
          <p:cNvSpPr>
            <a:spLocks noGrp="1"/>
          </p:cNvSpPr>
          <p:nvPr>
            <p:ph type="ctrTitle"/>
          </p:nvPr>
        </p:nvSpPr>
        <p:spPr/>
        <p:txBody>
          <a:bodyPr/>
          <a:lstStyle/>
          <a:p>
            <a:r>
              <a:rPr lang="en-GB" dirty="0"/>
              <a:t>Overview of Hourly Rates based plans </a:t>
            </a:r>
            <a:br>
              <a:rPr lang="en-GB" dirty="0"/>
            </a:br>
            <a:r>
              <a:rPr lang="en-GB" dirty="0"/>
              <a:t>(Family and COP)</a:t>
            </a:r>
            <a:br>
              <a:rPr lang="en-GB" dirty="0"/>
            </a:br>
            <a:endParaRPr lang="en-GB" dirty="0"/>
          </a:p>
        </p:txBody>
      </p:sp>
      <p:sp>
        <p:nvSpPr>
          <p:cNvPr id="3" name="Subtitle 2">
            <a:extLst>
              <a:ext uri="{FF2B5EF4-FFF2-40B4-BE49-F238E27FC236}">
                <a16:creationId xmlns:a16="http://schemas.microsoft.com/office/drawing/2014/main" id="{5EABA5C2-6DE9-4A62-9942-17DB31A26057}"/>
              </a:ext>
            </a:extLst>
          </p:cNvPr>
          <p:cNvSpPr>
            <a:spLocks noGrp="1"/>
          </p:cNvSpPr>
          <p:nvPr>
            <p:ph type="subTitle" idx="1"/>
          </p:nvPr>
        </p:nvSpPr>
        <p:spPr>
          <a:xfrm>
            <a:off x="318977" y="1636077"/>
            <a:ext cx="4685285" cy="4162557"/>
          </a:xfrm>
        </p:spPr>
        <p:txBody>
          <a:bodyPr>
            <a:normAutofit fontScale="92500" lnSpcReduction="10000"/>
          </a:bodyPr>
          <a:lstStyle/>
          <a:p>
            <a:pPr marL="0" indent="0">
              <a:lnSpc>
                <a:spcPct val="100000"/>
              </a:lnSpc>
              <a:buNone/>
            </a:pPr>
            <a:r>
              <a:rPr lang="en-GB" sz="1900" dirty="0">
                <a:solidFill>
                  <a:srgbClr val="002060"/>
                </a:solidFill>
              </a:rPr>
              <a:t>Hourly rates case plans are utilised for all non-care high costs matters and the ‘exceptional’ care matters. </a:t>
            </a:r>
          </a:p>
          <a:p>
            <a:pPr marL="0" indent="0">
              <a:lnSpc>
                <a:spcPct val="100000"/>
              </a:lnSpc>
              <a:buNone/>
            </a:pPr>
            <a:endParaRPr lang="en-GB" sz="1900" dirty="0">
              <a:solidFill>
                <a:srgbClr val="002060"/>
              </a:solidFill>
            </a:endParaRPr>
          </a:p>
          <a:p>
            <a:pPr marL="0" indent="0">
              <a:lnSpc>
                <a:spcPct val="100000"/>
              </a:lnSpc>
              <a:buNone/>
            </a:pPr>
            <a:r>
              <a:rPr lang="en-GB" sz="1900" dirty="0">
                <a:solidFill>
                  <a:srgbClr val="002060"/>
                </a:solidFill>
              </a:rPr>
              <a:t>The procedure and process for registration was set out earlier in the session. </a:t>
            </a:r>
          </a:p>
          <a:p>
            <a:pPr marL="0" indent="0">
              <a:lnSpc>
                <a:spcPct val="100000"/>
              </a:lnSpc>
              <a:buNone/>
            </a:pPr>
            <a:endParaRPr lang="en-GB" sz="1900" dirty="0">
              <a:solidFill>
                <a:srgbClr val="002060"/>
              </a:solidFill>
            </a:endParaRPr>
          </a:p>
          <a:p>
            <a:pPr marL="0" indent="0">
              <a:lnSpc>
                <a:spcPct val="100000"/>
              </a:lnSpc>
              <a:buNone/>
            </a:pPr>
            <a:r>
              <a:rPr lang="en-GB" sz="1900" dirty="0">
                <a:solidFill>
                  <a:srgbClr val="002060"/>
                </a:solidFill>
              </a:rPr>
              <a:t>As per earlier, once agreed with the LAA that the case is high costs they will open a case plan task. </a:t>
            </a:r>
          </a:p>
          <a:p>
            <a:pPr marL="0" indent="0">
              <a:lnSpc>
                <a:spcPct val="100000"/>
              </a:lnSpc>
              <a:buNone/>
            </a:pPr>
            <a:endParaRPr lang="en-GB" sz="1900" dirty="0">
              <a:solidFill>
                <a:srgbClr val="002060"/>
              </a:solidFill>
            </a:endParaRPr>
          </a:p>
          <a:p>
            <a:pPr marL="0" indent="0">
              <a:lnSpc>
                <a:spcPct val="100000"/>
              </a:lnSpc>
              <a:buNone/>
            </a:pPr>
            <a:r>
              <a:rPr lang="en-GB" sz="1900" dirty="0">
                <a:solidFill>
                  <a:srgbClr val="002060"/>
                </a:solidFill>
              </a:rPr>
              <a:t>Unlike the CCFS scheme, you will be required to submit a plan strictly within 28 days. </a:t>
            </a:r>
          </a:p>
          <a:p>
            <a:pPr>
              <a:lnSpc>
                <a:spcPct val="100000"/>
              </a:lnSpc>
            </a:pPr>
            <a:endParaRPr lang="en-GB" sz="1900" dirty="0">
              <a:solidFill>
                <a:srgbClr val="002060"/>
              </a:solidFill>
            </a:endParaRPr>
          </a:p>
          <a:p>
            <a:endParaRPr lang="en-GB" dirty="0"/>
          </a:p>
          <a:p>
            <a:endParaRPr lang="en-GB" dirty="0"/>
          </a:p>
        </p:txBody>
      </p:sp>
      <p:pic>
        <p:nvPicPr>
          <p:cNvPr id="4" name="Picture 3" descr="A screenshot of a computer&#10;&#10;Description automatically generated">
            <a:extLst>
              <a:ext uri="{FF2B5EF4-FFF2-40B4-BE49-F238E27FC236}">
                <a16:creationId xmlns:a16="http://schemas.microsoft.com/office/drawing/2014/main" id="{0ADB2177-A567-88E5-69CB-8555FEE5F261}"/>
              </a:ext>
            </a:extLst>
          </p:cNvPr>
          <p:cNvPicPr>
            <a:picLocks noChangeAspect="1"/>
          </p:cNvPicPr>
          <p:nvPr/>
        </p:nvPicPr>
        <p:blipFill rotWithShape="1">
          <a:blip r:embed="rId3"/>
          <a:srcRect l="64005" t="25784" r="26354" b="38827"/>
          <a:stretch/>
        </p:blipFill>
        <p:spPr bwMode="auto">
          <a:xfrm>
            <a:off x="5259282" y="1636077"/>
            <a:ext cx="2971800" cy="35858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1804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AB082-A65A-0E0C-6123-8B2E9800325D}"/>
              </a:ext>
            </a:extLst>
          </p:cNvPr>
          <p:cNvSpPr>
            <a:spLocks noGrp="1"/>
          </p:cNvSpPr>
          <p:nvPr>
            <p:ph type="ctrTitle"/>
          </p:nvPr>
        </p:nvSpPr>
        <p:spPr/>
        <p:txBody>
          <a:bodyPr/>
          <a:lstStyle/>
          <a:p>
            <a:r>
              <a:rPr lang="en-GB" dirty="0"/>
              <a:t>Overview of Hourly Rates based plans </a:t>
            </a:r>
            <a:br>
              <a:rPr lang="en-GB" dirty="0"/>
            </a:br>
            <a:r>
              <a:rPr lang="en-GB" dirty="0"/>
              <a:t>(Family and COP)</a:t>
            </a:r>
          </a:p>
        </p:txBody>
      </p:sp>
      <p:sp>
        <p:nvSpPr>
          <p:cNvPr id="3" name="Subtitle 2">
            <a:extLst>
              <a:ext uri="{FF2B5EF4-FFF2-40B4-BE49-F238E27FC236}">
                <a16:creationId xmlns:a16="http://schemas.microsoft.com/office/drawing/2014/main" id="{3A43DFAC-DB36-C613-A8D8-D35B2F4775B2}"/>
              </a:ext>
            </a:extLst>
          </p:cNvPr>
          <p:cNvSpPr>
            <a:spLocks noGrp="1"/>
          </p:cNvSpPr>
          <p:nvPr>
            <p:ph type="subTitle" idx="1"/>
          </p:nvPr>
        </p:nvSpPr>
        <p:spPr>
          <a:xfrm>
            <a:off x="318978" y="1639186"/>
            <a:ext cx="8311113" cy="4212974"/>
          </a:xfrm>
        </p:spPr>
        <p:txBody>
          <a:bodyPr>
            <a:normAutofit fontScale="92500" lnSpcReduction="20000"/>
          </a:bodyPr>
          <a:lstStyle/>
          <a:p>
            <a:pPr marL="0" indent="0" algn="just">
              <a:lnSpc>
                <a:spcPct val="110000"/>
              </a:lnSpc>
              <a:spcAft>
                <a:spcPts val="800"/>
              </a:spcAft>
              <a:buNone/>
            </a:pPr>
            <a:r>
              <a:rPr lang="en-GB" sz="1600" kern="100" dirty="0">
                <a:solidFill>
                  <a:srgbClr val="002060"/>
                </a:solidFill>
                <a:effectLst/>
                <a:ea typeface="Calibri" panose="020F0502020204030204" pitchFamily="34" charset="0"/>
                <a:cs typeface="Times New Roman" panose="02020603050405020304" pitchFamily="18" charset="0"/>
              </a:rPr>
              <a:t>A case plan will be prepared which includes a stage for pre-contract costs (all costs up to the date of registration – call it 1 June 2023) and a stage 1 of estimated costs from the date of registration until the next logical point, which is usually a hearing date.  So, for example stage 1 could be from 1 June 2023 up until a hearing listed on 1 September 2023.</a:t>
            </a:r>
          </a:p>
          <a:p>
            <a:pPr marL="0" indent="0" algn="just">
              <a:lnSpc>
                <a:spcPct val="110000"/>
              </a:lnSpc>
              <a:spcAft>
                <a:spcPts val="800"/>
              </a:spcAft>
              <a:buNone/>
            </a:pPr>
            <a:r>
              <a:rPr lang="en-GB" sz="1600" kern="100" dirty="0">
                <a:solidFill>
                  <a:srgbClr val="002060"/>
                </a:solidFill>
                <a:effectLst/>
                <a:ea typeface="Calibri" panose="020F0502020204030204" pitchFamily="34" charset="0"/>
                <a:cs typeface="Times New Roman" panose="02020603050405020304" pitchFamily="18" charset="0"/>
              </a:rPr>
              <a:t>The LAA will then consider the plan and either;</a:t>
            </a:r>
          </a:p>
          <a:p>
            <a:pPr algn="just">
              <a:lnSpc>
                <a:spcPct val="110000"/>
              </a:lnSpc>
              <a:spcAft>
                <a:spcPts val="800"/>
              </a:spcAft>
            </a:pPr>
            <a:r>
              <a:rPr lang="en-GB" sz="1600" kern="100" dirty="0">
                <a:solidFill>
                  <a:srgbClr val="002060"/>
                </a:solidFill>
                <a:effectLst/>
                <a:ea typeface="Calibri" panose="020F0502020204030204" pitchFamily="34" charset="0"/>
                <a:cs typeface="Times New Roman" panose="02020603050405020304" pitchFamily="18" charset="0"/>
              </a:rPr>
              <a:t>1) accept the costs/estimates and issue a contract to be signed for the total sum, or</a:t>
            </a:r>
          </a:p>
          <a:p>
            <a:pPr algn="just">
              <a:lnSpc>
                <a:spcPct val="110000"/>
              </a:lnSpc>
            </a:pPr>
            <a:r>
              <a:rPr lang="en-GB" sz="1600" dirty="0">
                <a:solidFill>
                  <a:srgbClr val="002060"/>
                </a:solidFill>
                <a:effectLst/>
                <a:ea typeface="Calibri" panose="020F0502020204030204" pitchFamily="34" charset="0"/>
                <a:cs typeface="Times New Roman" panose="02020603050405020304" pitchFamily="18" charset="0"/>
              </a:rPr>
              <a:t>2) look to reduce the costs estimated/proposed enhancement or raise some queries. </a:t>
            </a:r>
          </a:p>
          <a:p>
            <a:pPr algn="just">
              <a:lnSpc>
                <a:spcPct val="110000"/>
              </a:lnSpc>
            </a:pPr>
            <a:endParaRPr lang="en-GB" sz="1600" dirty="0">
              <a:solidFill>
                <a:srgbClr val="002060"/>
              </a:solidFill>
              <a:effectLst/>
              <a:ea typeface="Calibri" panose="020F0502020204030204" pitchFamily="34" charset="0"/>
              <a:cs typeface="Times New Roman" panose="02020603050405020304" pitchFamily="18" charset="0"/>
            </a:endParaRPr>
          </a:p>
          <a:p>
            <a:pPr marL="0" indent="0" algn="just">
              <a:lnSpc>
                <a:spcPct val="110000"/>
              </a:lnSpc>
              <a:buNone/>
            </a:pPr>
            <a:r>
              <a:rPr lang="en-GB" sz="1600" dirty="0">
                <a:solidFill>
                  <a:srgbClr val="002060"/>
                </a:solidFill>
                <a:effectLst/>
                <a:ea typeface="Calibri" panose="020F0502020204030204" pitchFamily="34" charset="0"/>
                <a:cs typeface="Times New Roman" panose="02020603050405020304" pitchFamily="18" charset="0"/>
              </a:rPr>
              <a:t>LAA usually look to reduce the costs in the case plan and this can create a lengthy back and forth negotiation on the costs to be agreed. </a:t>
            </a:r>
          </a:p>
          <a:p>
            <a:pPr marL="0" indent="0" algn="just">
              <a:lnSpc>
                <a:spcPct val="110000"/>
              </a:lnSpc>
              <a:buNone/>
            </a:pPr>
            <a:endParaRPr lang="en-GB" sz="1600" dirty="0">
              <a:solidFill>
                <a:srgbClr val="002060"/>
              </a:solidFill>
              <a:cs typeface="Times New Roman" panose="02020603050405020304" pitchFamily="18" charset="0"/>
            </a:endParaRPr>
          </a:p>
          <a:p>
            <a:pPr marL="0" indent="0" algn="just">
              <a:lnSpc>
                <a:spcPct val="110000"/>
              </a:lnSpc>
              <a:buNone/>
            </a:pPr>
            <a:r>
              <a:rPr lang="en-GB" sz="1600" kern="100" dirty="0">
                <a:solidFill>
                  <a:srgbClr val="002060"/>
                </a:solidFill>
                <a:effectLst/>
                <a:ea typeface="Calibri" panose="020F0502020204030204" pitchFamily="34" charset="0"/>
                <a:cs typeface="Times New Roman" panose="02020603050405020304" pitchFamily="18" charset="0"/>
              </a:rPr>
              <a:t>Once the hearing on 1 September 2023 has taken place, if the matter is ongoing (and listed for a further hearing on say 1 December 2023), the LAA will expect an updated case plan with estimated costs from 2 September 2023 until 1 December 2023 – this will be called stage 2.  The LAA allow 28 days from the conclusion of the previous stage to submit the updated case plan with a new stage.  </a:t>
            </a:r>
          </a:p>
          <a:p>
            <a:pPr marL="0" indent="0" algn="just">
              <a:buNone/>
            </a:pPr>
            <a:endParaRPr lang="en-GB" sz="1500" dirty="0">
              <a:solidFill>
                <a:srgbClr val="002060"/>
              </a:solidFill>
            </a:endParaRPr>
          </a:p>
          <a:p>
            <a:endParaRPr lang="en-GB" dirty="0"/>
          </a:p>
        </p:txBody>
      </p:sp>
    </p:spTree>
    <p:extLst>
      <p:ext uri="{BB962C8B-B14F-4D97-AF65-F5344CB8AC3E}">
        <p14:creationId xmlns:p14="http://schemas.microsoft.com/office/powerpoint/2010/main" val="1081165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299F4-96EF-21D6-F40C-BA5F24E56B46}"/>
              </a:ext>
            </a:extLst>
          </p:cNvPr>
          <p:cNvSpPr>
            <a:spLocks noGrp="1"/>
          </p:cNvSpPr>
          <p:nvPr>
            <p:ph type="ctrTitle"/>
          </p:nvPr>
        </p:nvSpPr>
        <p:spPr/>
        <p:txBody>
          <a:bodyPr/>
          <a:lstStyle/>
          <a:p>
            <a:r>
              <a:rPr lang="en-GB" dirty="0"/>
              <a:t>Overview of Hourly Rates based plans </a:t>
            </a:r>
            <a:br>
              <a:rPr lang="en-GB" dirty="0"/>
            </a:br>
            <a:r>
              <a:rPr lang="en-GB" dirty="0"/>
              <a:t>(Family and COP)</a:t>
            </a:r>
          </a:p>
        </p:txBody>
      </p:sp>
      <p:sp>
        <p:nvSpPr>
          <p:cNvPr id="3" name="Subtitle 2">
            <a:extLst>
              <a:ext uri="{FF2B5EF4-FFF2-40B4-BE49-F238E27FC236}">
                <a16:creationId xmlns:a16="http://schemas.microsoft.com/office/drawing/2014/main" id="{7258E469-FB99-5E80-507C-6213248EE0E3}"/>
              </a:ext>
            </a:extLst>
          </p:cNvPr>
          <p:cNvSpPr>
            <a:spLocks noGrp="1"/>
          </p:cNvSpPr>
          <p:nvPr>
            <p:ph type="subTitle" idx="1"/>
          </p:nvPr>
        </p:nvSpPr>
        <p:spPr>
          <a:xfrm>
            <a:off x="318978" y="1639185"/>
            <a:ext cx="8311113" cy="3959509"/>
          </a:xfrm>
        </p:spPr>
        <p:txBody>
          <a:bodyPr>
            <a:normAutofit/>
          </a:bodyPr>
          <a:lstStyle/>
          <a:p>
            <a:pPr marL="0" indent="0">
              <a:lnSpc>
                <a:spcPct val="107000"/>
              </a:lnSpc>
              <a:spcAft>
                <a:spcPts val="800"/>
              </a:spcAft>
              <a:buNone/>
            </a:pPr>
            <a:r>
              <a:rPr lang="en-GB" sz="1800" kern="100" dirty="0">
                <a:solidFill>
                  <a:srgbClr val="002060"/>
                </a:solidFill>
                <a:effectLst/>
                <a:ea typeface="Calibri" panose="020F0502020204030204" pitchFamily="34" charset="0"/>
                <a:cs typeface="Times New Roman" panose="02020603050405020304" pitchFamily="18" charset="0"/>
              </a:rPr>
              <a:t>In the meantime, as the LAA have agreed a contract for pre-contract and stage 1 costs, once you upload the signed contact and the funding limit has been increased to reflect this you are free to go ahead and submit your interim bills for pre-contract and stage 1 costs.  However, you are also free to apply for payments on account of profit costs in the usual way.  </a:t>
            </a:r>
          </a:p>
          <a:p>
            <a:pPr marL="0" indent="0">
              <a:lnSpc>
                <a:spcPct val="107000"/>
              </a:lnSpc>
              <a:spcAft>
                <a:spcPts val="800"/>
              </a:spcAft>
              <a:buNone/>
            </a:pPr>
            <a:r>
              <a:rPr lang="en-GB" sz="1800" kern="100" dirty="0">
                <a:solidFill>
                  <a:srgbClr val="002060"/>
                </a:solidFill>
                <a:effectLst/>
                <a:ea typeface="Calibri" panose="020F0502020204030204" pitchFamily="34" charset="0"/>
                <a:cs typeface="Times New Roman" panose="02020603050405020304" pitchFamily="18" charset="0"/>
              </a:rPr>
              <a:t>And so on until conclusion of the case. </a:t>
            </a:r>
          </a:p>
          <a:p>
            <a:pPr marL="0" indent="0">
              <a:lnSpc>
                <a:spcPct val="107000"/>
              </a:lnSpc>
              <a:spcAft>
                <a:spcPts val="800"/>
              </a:spcAft>
              <a:buNone/>
            </a:pPr>
            <a:endParaRPr lang="en-GB" sz="1800" dirty="0">
              <a:solidFill>
                <a:srgbClr val="002060"/>
              </a:solidFill>
            </a:endParaRPr>
          </a:p>
          <a:p>
            <a:pPr marL="0" indent="0">
              <a:lnSpc>
                <a:spcPct val="107000"/>
              </a:lnSpc>
              <a:spcAft>
                <a:spcPts val="800"/>
              </a:spcAft>
              <a:buNone/>
            </a:pPr>
            <a:endParaRPr lang="en-GB" sz="1800" kern="100" dirty="0">
              <a:solidFill>
                <a:srgbClr val="002060"/>
              </a:solidFill>
              <a:effectLs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800" kern="100" dirty="0">
              <a:solidFill>
                <a:srgbClr val="002060"/>
              </a:solidFill>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25426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3F55E-6EBA-CF0D-639B-A9CC7139BEBF}"/>
              </a:ext>
            </a:extLst>
          </p:cNvPr>
          <p:cNvSpPr>
            <a:spLocks noGrp="1"/>
          </p:cNvSpPr>
          <p:nvPr>
            <p:ph type="ctrTitle"/>
          </p:nvPr>
        </p:nvSpPr>
        <p:spPr/>
        <p:txBody>
          <a:bodyPr/>
          <a:lstStyle/>
          <a:p>
            <a:r>
              <a:rPr lang="en-GB" dirty="0"/>
              <a:t>Overview of Hourly Rates based plans </a:t>
            </a:r>
            <a:br>
              <a:rPr lang="en-GB" dirty="0"/>
            </a:br>
            <a:r>
              <a:rPr lang="en-GB" dirty="0"/>
              <a:t>(Family and COP)</a:t>
            </a:r>
          </a:p>
        </p:txBody>
      </p:sp>
      <p:sp>
        <p:nvSpPr>
          <p:cNvPr id="3" name="Subtitle 2">
            <a:extLst>
              <a:ext uri="{FF2B5EF4-FFF2-40B4-BE49-F238E27FC236}">
                <a16:creationId xmlns:a16="http://schemas.microsoft.com/office/drawing/2014/main" id="{BFF67297-C5D2-B95E-6075-1D97B42FA007}"/>
              </a:ext>
            </a:extLst>
          </p:cNvPr>
          <p:cNvSpPr>
            <a:spLocks noGrp="1"/>
          </p:cNvSpPr>
          <p:nvPr>
            <p:ph type="subTitle" idx="1"/>
          </p:nvPr>
        </p:nvSpPr>
        <p:spPr>
          <a:xfrm>
            <a:off x="318977" y="1684421"/>
            <a:ext cx="8311113" cy="3862230"/>
          </a:xfrm>
        </p:spPr>
        <p:txBody>
          <a:bodyPr>
            <a:normAutofit fontScale="77500" lnSpcReduction="20000"/>
          </a:bodyPr>
          <a:lstStyle/>
          <a:p>
            <a:pPr marL="0" indent="0">
              <a:lnSpc>
                <a:spcPct val="107000"/>
              </a:lnSpc>
              <a:spcAft>
                <a:spcPts val="800"/>
              </a:spcAft>
              <a:buNone/>
            </a:pPr>
            <a:r>
              <a:rPr lang="en-GB" sz="2400" b="1" kern="100" dirty="0">
                <a:solidFill>
                  <a:srgbClr val="002060"/>
                </a:solidFill>
                <a:ea typeface="Calibri" panose="020F0502020204030204" pitchFamily="34" charset="0"/>
                <a:cs typeface="Times New Roman" panose="02020603050405020304" pitchFamily="18" charset="0"/>
              </a:rPr>
              <a:t>Things to note</a:t>
            </a:r>
            <a:br>
              <a:rPr lang="en-GB" sz="2400" b="1" kern="100" dirty="0">
                <a:solidFill>
                  <a:srgbClr val="002060"/>
                </a:solidFill>
                <a:ea typeface="Calibri" panose="020F0502020204030204" pitchFamily="34" charset="0"/>
                <a:cs typeface="Times New Roman" panose="02020603050405020304" pitchFamily="18" charset="0"/>
              </a:rPr>
            </a:br>
            <a:br>
              <a:rPr lang="en-GB" sz="2400" kern="100" dirty="0">
                <a:solidFill>
                  <a:srgbClr val="002060"/>
                </a:solidFill>
                <a:ea typeface="Calibri" panose="020F0502020204030204" pitchFamily="34" charset="0"/>
                <a:cs typeface="Times New Roman" panose="02020603050405020304" pitchFamily="18" charset="0"/>
              </a:rPr>
            </a:br>
            <a:r>
              <a:rPr lang="en-GB" sz="2400" kern="100" dirty="0">
                <a:solidFill>
                  <a:srgbClr val="002060"/>
                </a:solidFill>
                <a:ea typeface="Calibri" panose="020F0502020204030204" pitchFamily="34" charset="0"/>
                <a:cs typeface="Times New Roman" panose="02020603050405020304" pitchFamily="18" charset="0"/>
              </a:rPr>
              <a:t>- </a:t>
            </a:r>
            <a:r>
              <a:rPr lang="en-GB" sz="2400" dirty="0">
                <a:solidFill>
                  <a:srgbClr val="002060"/>
                </a:solidFill>
              </a:rPr>
              <a:t>Different type of document to CCFS</a:t>
            </a:r>
          </a:p>
          <a:p>
            <a:pPr marL="0" indent="0">
              <a:lnSpc>
                <a:spcPct val="107000"/>
              </a:lnSpc>
              <a:spcAft>
                <a:spcPts val="800"/>
              </a:spcAft>
              <a:buNone/>
            </a:pPr>
            <a:r>
              <a:rPr lang="en-GB" sz="2400" dirty="0">
                <a:solidFill>
                  <a:srgbClr val="002060"/>
                </a:solidFill>
              </a:rPr>
              <a:t>- strict 28 day time limits/deadlines with risk of cost sanctions </a:t>
            </a:r>
          </a:p>
          <a:p>
            <a:pPr marL="0" indent="0">
              <a:lnSpc>
                <a:spcPct val="107000"/>
              </a:lnSpc>
              <a:spcAft>
                <a:spcPts val="800"/>
              </a:spcAft>
              <a:buNone/>
            </a:pPr>
            <a:r>
              <a:rPr lang="en-GB" sz="2400" dirty="0">
                <a:solidFill>
                  <a:srgbClr val="002060"/>
                </a:solidFill>
              </a:rPr>
              <a:t>- All costs should to be agreed in advance by the LAA in stages to the certain landmarks, usually a hearing (in theory anyway!).  </a:t>
            </a:r>
          </a:p>
          <a:p>
            <a:pPr marL="0" indent="0">
              <a:lnSpc>
                <a:spcPct val="107000"/>
              </a:lnSpc>
              <a:spcAft>
                <a:spcPts val="800"/>
              </a:spcAft>
              <a:buNone/>
            </a:pPr>
            <a:r>
              <a:rPr lang="en-GB" sz="2400" dirty="0">
                <a:solidFill>
                  <a:srgbClr val="002060"/>
                </a:solidFill>
              </a:rPr>
              <a:t>- Family fee earners to note - no more FAS, all advocacy/preparation/travel recoverable at hourly rates so all fixed fee billing elements go out the window when on this billing regime. </a:t>
            </a:r>
          </a:p>
          <a:p>
            <a:pPr marL="0" indent="0">
              <a:lnSpc>
                <a:spcPct val="107000"/>
              </a:lnSpc>
              <a:spcAft>
                <a:spcPts val="800"/>
              </a:spcAft>
              <a:buNone/>
            </a:pPr>
            <a:r>
              <a:rPr lang="en-GB" sz="2400" dirty="0">
                <a:solidFill>
                  <a:srgbClr val="002060"/>
                </a:solidFill>
              </a:rPr>
              <a:t>- Your case plan should reflect the agreed costs per stage not actual costs. So the case plan should match the agreed global cost limitation that is applied on CCMS. </a:t>
            </a:r>
          </a:p>
          <a:p>
            <a:pPr marL="0" indent="0">
              <a:lnSpc>
                <a:spcPct val="107000"/>
              </a:lnSpc>
              <a:spcAft>
                <a:spcPts val="800"/>
              </a:spcAft>
              <a:buNone/>
            </a:pPr>
            <a:endParaRPr lang="en-GB" sz="2400" dirty="0">
              <a:solidFill>
                <a:srgbClr val="002060"/>
              </a:solidFill>
            </a:endParaRPr>
          </a:p>
          <a:p>
            <a:pPr marL="0" indent="0">
              <a:lnSpc>
                <a:spcPct val="107000"/>
              </a:lnSpc>
              <a:spcAft>
                <a:spcPts val="800"/>
              </a:spcAft>
              <a:buNone/>
            </a:pPr>
            <a:endParaRPr lang="en-GB" sz="2400" dirty="0">
              <a:solidFill>
                <a:srgbClr val="002060"/>
              </a:solidFill>
            </a:endParaRPr>
          </a:p>
          <a:p>
            <a:pPr marL="0" indent="0">
              <a:lnSpc>
                <a:spcPct val="107000"/>
              </a:lnSpc>
              <a:spcAft>
                <a:spcPts val="800"/>
              </a:spcAft>
              <a:buNone/>
            </a:pPr>
            <a:endParaRPr lang="en-GB" sz="2400" dirty="0">
              <a:solidFill>
                <a:srgbClr val="002060"/>
              </a:solidFill>
            </a:endParaRPr>
          </a:p>
          <a:p>
            <a:pPr marL="0" indent="0">
              <a:lnSpc>
                <a:spcPct val="107000"/>
              </a:lnSpc>
              <a:spcAft>
                <a:spcPts val="800"/>
              </a:spcAft>
              <a:buNone/>
            </a:pPr>
            <a:endParaRPr lang="en-GB" sz="2400" kern="100" dirty="0">
              <a:solidFill>
                <a:srgbClr val="002060"/>
              </a:solidFill>
              <a:ea typeface="Calibri" panose="020F0502020204030204" pitchFamily="34" charset="0"/>
              <a:cs typeface="Times New Roman" panose="02020603050405020304" pitchFamily="18" charset="0"/>
            </a:endParaRPr>
          </a:p>
          <a:p>
            <a:pPr>
              <a:lnSpc>
                <a:spcPct val="100000"/>
              </a:lnSpc>
            </a:pPr>
            <a:endParaRPr lang="en-GB" sz="2400" dirty="0">
              <a:solidFill>
                <a:srgbClr val="002060"/>
              </a:solidFill>
            </a:endParaRPr>
          </a:p>
          <a:p>
            <a:pPr>
              <a:lnSpc>
                <a:spcPct val="100000"/>
              </a:lnSpc>
            </a:pPr>
            <a:endParaRPr lang="en-GB" sz="2400" dirty="0">
              <a:solidFill>
                <a:srgbClr val="002060"/>
              </a:solidFill>
            </a:endParaRPr>
          </a:p>
          <a:p>
            <a:pPr>
              <a:lnSpc>
                <a:spcPct val="100000"/>
              </a:lnSpc>
            </a:pPr>
            <a:endParaRPr lang="en-GB" sz="2400" dirty="0">
              <a:solidFill>
                <a:srgbClr val="002060"/>
              </a:solidFill>
            </a:endParaRPr>
          </a:p>
          <a:p>
            <a:pPr>
              <a:lnSpc>
                <a:spcPct val="100000"/>
              </a:lnSpc>
            </a:pPr>
            <a:endParaRPr lang="en-GB" sz="2400" dirty="0">
              <a:solidFill>
                <a:srgbClr val="002060"/>
              </a:solidFill>
            </a:endParaRPr>
          </a:p>
          <a:p>
            <a:endParaRPr lang="en-GB" dirty="0"/>
          </a:p>
        </p:txBody>
      </p:sp>
    </p:spTree>
    <p:extLst>
      <p:ext uri="{BB962C8B-B14F-4D97-AF65-F5344CB8AC3E}">
        <p14:creationId xmlns:p14="http://schemas.microsoft.com/office/powerpoint/2010/main" val="785970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solidFill>
                  <a:srgbClr val="6B6497"/>
                </a:solidFill>
              </a:rPr>
              <a:t>Introductions</a:t>
            </a:r>
          </a:p>
        </p:txBody>
      </p:sp>
      <p:sp>
        <p:nvSpPr>
          <p:cNvPr id="3" name="TextBox 2">
            <a:extLst>
              <a:ext uri="{FF2B5EF4-FFF2-40B4-BE49-F238E27FC236}">
                <a16:creationId xmlns:a16="http://schemas.microsoft.com/office/drawing/2014/main" id="{BFF8791A-E338-2B8F-451A-424D9046BCAB}"/>
              </a:ext>
            </a:extLst>
          </p:cNvPr>
          <p:cNvSpPr txBox="1"/>
          <p:nvPr/>
        </p:nvSpPr>
        <p:spPr>
          <a:xfrm>
            <a:off x="498764" y="1582340"/>
            <a:ext cx="8131329" cy="4524315"/>
          </a:xfrm>
          <a:prstGeom prst="rect">
            <a:avLst/>
          </a:prstGeom>
          <a:noFill/>
        </p:spPr>
        <p:txBody>
          <a:bodyPr wrap="square" rtlCol="0">
            <a:spAutoFit/>
          </a:bodyPr>
          <a:lstStyle/>
          <a:p>
            <a:r>
              <a:rPr lang="en-GB" b="1" u="sng" dirty="0"/>
              <a:t>The John M Hayes Partnership Limited</a:t>
            </a:r>
          </a:p>
          <a:p>
            <a:r>
              <a:rPr lang="en-GB" dirty="0"/>
              <a:t>National firm of Costs Draftsmen/Costs Lawyers established in 1985. Specialise in all areas of costs, but particularly Legal Aid. Earlier this year became an employee owned business giving clients a more personalised experience of our services. </a:t>
            </a:r>
          </a:p>
          <a:p>
            <a:endParaRPr lang="en-GB" dirty="0"/>
          </a:p>
          <a:p>
            <a:r>
              <a:rPr lang="en-GB" b="1" u="sng" dirty="0"/>
              <a:t>Laura Bennett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Worked at JMH for over 13 years now. </a:t>
            </a:r>
            <a:r>
              <a:rPr lang="en-GB" dirty="0">
                <a:latin typeface="Calibri" panose="020F0502020204030204" pitchFamily="34" charset="0"/>
                <a:ea typeface="Calibri" panose="020F0502020204030204" pitchFamily="34" charset="0"/>
                <a:cs typeface="Times New Roman" panose="02020603050405020304" pitchFamily="18" charset="0"/>
              </a:rPr>
              <a:t>Manages the firms </a:t>
            </a:r>
            <a:r>
              <a:rPr lang="en-GB" sz="1800" dirty="0">
                <a:effectLst/>
                <a:latin typeface="Calibri" panose="020F0502020204030204" pitchFamily="34" charset="0"/>
                <a:ea typeface="Calibri" panose="020F0502020204030204" pitchFamily="34" charset="0"/>
                <a:cs typeface="Times New Roman" panose="02020603050405020304" pitchFamily="18" charset="0"/>
              </a:rPr>
              <a:t>London and South East region. Supports the CEO in managing the company and overseeing the firms legal aid clients. Specialises in Family Legal Aid Billing and particularly in high-cost care and international child abduction cases. </a:t>
            </a:r>
          </a:p>
          <a:p>
            <a:endParaRPr lang="en-GB" dirty="0">
              <a:latin typeface="Calibri" panose="020F0502020204030204" pitchFamily="34" charset="0"/>
              <a:cs typeface="Times New Roman" panose="02020603050405020304" pitchFamily="18" charset="0"/>
            </a:endParaRPr>
          </a:p>
          <a:p>
            <a:r>
              <a:rPr lang="en-GB" b="1" u="sng" dirty="0">
                <a:latin typeface="Calibri" panose="020F0502020204030204" pitchFamily="34" charset="0"/>
                <a:cs typeface="Times New Roman" panose="02020603050405020304" pitchFamily="18" charset="0"/>
              </a:rPr>
              <a:t>Jenny Beck KC (Hons)</a:t>
            </a:r>
          </a:p>
          <a:p>
            <a:r>
              <a:rPr lang="en-GB" dirty="0">
                <a:latin typeface="Calibri" panose="020F0502020204030204" pitchFamily="34" charset="0"/>
                <a:cs typeface="Calibri" panose="020F0502020204030204" pitchFamily="34" charset="0"/>
              </a:rPr>
              <a:t>Co-founder of Beck Fitzgerald Solicitors. An award winning family lawyer committed to access to justice. </a:t>
            </a:r>
            <a:r>
              <a:rPr lang="en-GB" b="0" i="0" dirty="0">
                <a:effectLst/>
                <a:latin typeface="Calibri" panose="020F0502020204030204" pitchFamily="34" charset="0"/>
                <a:cs typeface="Calibri" panose="020F0502020204030204" pitchFamily="34" charset="0"/>
              </a:rPr>
              <a:t>Member of The Law Society’s Family Law Committee</a:t>
            </a:r>
            <a:br>
              <a:rPr lang="en-GB" dirty="0">
                <a:latin typeface="Calibri" panose="020F0502020204030204" pitchFamily="34" charset="0"/>
                <a:cs typeface="Calibri" panose="020F0502020204030204" pitchFamily="34" charset="0"/>
              </a:rPr>
            </a:br>
            <a:r>
              <a:rPr lang="en-GB" b="0" i="0" dirty="0">
                <a:effectLst/>
                <a:latin typeface="Calibri" panose="020F0502020204030204" pitchFamily="34" charset="0"/>
                <a:cs typeface="Calibri" panose="020F0502020204030204" pitchFamily="34" charset="0"/>
              </a:rPr>
              <a:t>Current co-chair of the Legal Aid Practitioners Group</a:t>
            </a:r>
            <a:endParaRPr lang="en-GB"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78088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9C386-58D3-212F-5ED6-026B35A1BD67}"/>
              </a:ext>
            </a:extLst>
          </p:cNvPr>
          <p:cNvSpPr>
            <a:spLocks noGrp="1"/>
          </p:cNvSpPr>
          <p:nvPr>
            <p:ph type="ctrTitle"/>
          </p:nvPr>
        </p:nvSpPr>
        <p:spPr/>
        <p:txBody>
          <a:bodyPr/>
          <a:lstStyle/>
          <a:p>
            <a:r>
              <a:rPr lang="en-GB" dirty="0"/>
              <a:t>Overview of Hourly Rates based plans </a:t>
            </a:r>
            <a:br>
              <a:rPr lang="en-GB" dirty="0"/>
            </a:br>
            <a:r>
              <a:rPr lang="en-GB" dirty="0"/>
              <a:t>(Family and COP)</a:t>
            </a:r>
          </a:p>
        </p:txBody>
      </p:sp>
      <p:sp>
        <p:nvSpPr>
          <p:cNvPr id="3" name="Subtitle 2">
            <a:extLst>
              <a:ext uri="{FF2B5EF4-FFF2-40B4-BE49-F238E27FC236}">
                <a16:creationId xmlns:a16="http://schemas.microsoft.com/office/drawing/2014/main" id="{A6BE6509-0533-DA56-1838-A4194CEDB79D}"/>
              </a:ext>
            </a:extLst>
          </p:cNvPr>
          <p:cNvSpPr>
            <a:spLocks noGrp="1"/>
          </p:cNvSpPr>
          <p:nvPr>
            <p:ph type="subTitle" idx="1"/>
          </p:nvPr>
        </p:nvSpPr>
        <p:spPr>
          <a:xfrm>
            <a:off x="318978" y="1626268"/>
            <a:ext cx="2985696" cy="4213058"/>
          </a:xfrm>
        </p:spPr>
        <p:txBody>
          <a:bodyPr>
            <a:noAutofit/>
          </a:bodyPr>
          <a:lstStyle/>
          <a:p>
            <a:pPr marL="0" indent="0">
              <a:lnSpc>
                <a:spcPct val="120000"/>
              </a:lnSpc>
              <a:buNone/>
            </a:pPr>
            <a:r>
              <a:rPr lang="en-GB" sz="1400" dirty="0">
                <a:solidFill>
                  <a:srgbClr val="002060"/>
                </a:solidFill>
              </a:rPr>
              <a:t>To avoid confusion as to the various figures flying around it is good practice to keep a log that can be easily referred to for each case, as in effect you have 3 sets of figures for each stage of the case plan; </a:t>
            </a:r>
          </a:p>
          <a:p>
            <a:pPr marL="0" indent="0">
              <a:lnSpc>
                <a:spcPct val="120000"/>
              </a:lnSpc>
              <a:buNone/>
            </a:pPr>
            <a:endParaRPr lang="en-GB" sz="1400" dirty="0">
              <a:solidFill>
                <a:srgbClr val="002060"/>
              </a:solidFill>
            </a:endParaRPr>
          </a:p>
          <a:p>
            <a:pPr marL="445404" lvl="1" indent="-457200" algn="l">
              <a:lnSpc>
                <a:spcPct val="120000"/>
              </a:lnSpc>
              <a:buAutoNum type="arabicPeriod"/>
            </a:pPr>
            <a:r>
              <a:rPr lang="en-GB" sz="1400" dirty="0">
                <a:solidFill>
                  <a:srgbClr val="002060"/>
                </a:solidFill>
                <a:latin typeface="Arial MT"/>
              </a:rPr>
              <a:t>Those sought</a:t>
            </a:r>
          </a:p>
          <a:p>
            <a:pPr marL="445404" lvl="1" indent="-457200" algn="l">
              <a:lnSpc>
                <a:spcPct val="120000"/>
              </a:lnSpc>
              <a:buAutoNum type="arabicPeriod"/>
            </a:pPr>
            <a:r>
              <a:rPr lang="en-GB" sz="1400" dirty="0">
                <a:solidFill>
                  <a:srgbClr val="002060"/>
                </a:solidFill>
                <a:latin typeface="Arial MT"/>
              </a:rPr>
              <a:t>Those agreed</a:t>
            </a:r>
          </a:p>
          <a:p>
            <a:pPr marL="445404" lvl="1" indent="-457200" algn="l">
              <a:lnSpc>
                <a:spcPct val="120000"/>
              </a:lnSpc>
              <a:buAutoNum type="arabicPeriod"/>
            </a:pPr>
            <a:r>
              <a:rPr lang="en-GB" sz="1400" dirty="0">
                <a:solidFill>
                  <a:srgbClr val="002060"/>
                </a:solidFill>
                <a:latin typeface="Arial MT"/>
              </a:rPr>
              <a:t>Those actually incurred</a:t>
            </a:r>
            <a:br>
              <a:rPr lang="en-GB" sz="1400" dirty="0">
                <a:solidFill>
                  <a:srgbClr val="002060"/>
                </a:solidFill>
                <a:latin typeface="Arial MT"/>
              </a:rPr>
            </a:br>
            <a:endParaRPr lang="en-GB" sz="1400" dirty="0">
              <a:solidFill>
                <a:srgbClr val="002060"/>
              </a:solidFill>
              <a:latin typeface="Arial MT"/>
            </a:endParaRPr>
          </a:p>
          <a:p>
            <a:pPr marL="0" lvl="1" algn="l">
              <a:lnSpc>
                <a:spcPct val="120000"/>
              </a:lnSpc>
            </a:pPr>
            <a:r>
              <a:rPr lang="en-GB" sz="1400" dirty="0">
                <a:solidFill>
                  <a:srgbClr val="002060"/>
                </a:solidFill>
                <a:latin typeface="Arial MT"/>
              </a:rPr>
              <a:t>You are paid the costs actually incurred but those agreed are your cost limitation.  </a:t>
            </a:r>
          </a:p>
        </p:txBody>
      </p:sp>
      <p:pic>
        <p:nvPicPr>
          <p:cNvPr id="5" name="Picture 4" descr="A screenshot of a computer&#10;&#10;Description automatically generated">
            <a:extLst>
              <a:ext uri="{FF2B5EF4-FFF2-40B4-BE49-F238E27FC236}">
                <a16:creationId xmlns:a16="http://schemas.microsoft.com/office/drawing/2014/main" id="{01C75044-1911-0D6E-5E08-7DD27DDE524C}"/>
              </a:ext>
            </a:extLst>
          </p:cNvPr>
          <p:cNvPicPr>
            <a:picLocks noChangeAspect="1"/>
          </p:cNvPicPr>
          <p:nvPr/>
        </p:nvPicPr>
        <p:blipFill rotWithShape="1">
          <a:blip r:embed="rId2"/>
          <a:srcRect l="27958" t="22007" r="27726" b="22188"/>
          <a:stretch/>
        </p:blipFill>
        <p:spPr bwMode="auto">
          <a:xfrm>
            <a:off x="3449054" y="1521948"/>
            <a:ext cx="5539743" cy="38141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9030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B215B-2989-49E1-432B-8664CE3BBD49}"/>
              </a:ext>
            </a:extLst>
          </p:cNvPr>
          <p:cNvSpPr>
            <a:spLocks noGrp="1"/>
          </p:cNvSpPr>
          <p:nvPr>
            <p:ph type="ctrTitle"/>
          </p:nvPr>
        </p:nvSpPr>
        <p:spPr/>
        <p:txBody>
          <a:bodyPr/>
          <a:lstStyle/>
          <a:p>
            <a:r>
              <a:rPr lang="en-GB" dirty="0"/>
              <a:t>Overview of Hourly Rates based plans </a:t>
            </a:r>
            <a:br>
              <a:rPr lang="en-GB" dirty="0"/>
            </a:br>
            <a:r>
              <a:rPr lang="en-GB" dirty="0"/>
              <a:t>(Family and COP)</a:t>
            </a:r>
          </a:p>
        </p:txBody>
      </p:sp>
      <p:sp>
        <p:nvSpPr>
          <p:cNvPr id="3" name="Subtitle 2">
            <a:extLst>
              <a:ext uri="{FF2B5EF4-FFF2-40B4-BE49-F238E27FC236}">
                <a16:creationId xmlns:a16="http://schemas.microsoft.com/office/drawing/2014/main" id="{E39EAEF1-90C3-CCEB-165D-E2619FAE425A}"/>
              </a:ext>
            </a:extLst>
          </p:cNvPr>
          <p:cNvSpPr>
            <a:spLocks noGrp="1"/>
          </p:cNvSpPr>
          <p:nvPr>
            <p:ph type="subTitle" idx="1"/>
          </p:nvPr>
        </p:nvSpPr>
        <p:spPr>
          <a:xfrm>
            <a:off x="318977" y="1612669"/>
            <a:ext cx="8311113" cy="3933982"/>
          </a:xfrm>
        </p:spPr>
        <p:txBody>
          <a:bodyPr>
            <a:normAutofit fontScale="92500" lnSpcReduction="20000"/>
          </a:bodyPr>
          <a:lstStyle/>
          <a:p>
            <a:pPr marL="0" indent="0">
              <a:lnSpc>
                <a:spcPct val="120000"/>
              </a:lnSpc>
              <a:buNone/>
            </a:pPr>
            <a:r>
              <a:rPr lang="en-GB" sz="1600" b="1" dirty="0">
                <a:solidFill>
                  <a:srgbClr val="002060"/>
                </a:solidFill>
              </a:rPr>
              <a:t>Family Cases only  – recent change </a:t>
            </a:r>
          </a:p>
          <a:p>
            <a:pPr marL="0" indent="0">
              <a:lnSpc>
                <a:spcPct val="120000"/>
              </a:lnSpc>
              <a:buNone/>
            </a:pPr>
            <a:endParaRPr lang="en-GB" sz="1600" dirty="0">
              <a:solidFill>
                <a:srgbClr val="002060"/>
              </a:solidFill>
            </a:endParaRPr>
          </a:p>
          <a:p>
            <a:pPr marL="0" indent="0">
              <a:lnSpc>
                <a:spcPct val="120000"/>
              </a:lnSpc>
              <a:buNone/>
            </a:pPr>
            <a:r>
              <a:rPr lang="en-GB" sz="1600" dirty="0">
                <a:solidFill>
                  <a:srgbClr val="002060"/>
                </a:solidFill>
              </a:rPr>
              <a:t>Pre Contract costs are no longer being considered by the HCCP team but are being assessed separately by the finance team. </a:t>
            </a:r>
          </a:p>
          <a:p>
            <a:pPr marL="0" indent="0">
              <a:lnSpc>
                <a:spcPct val="120000"/>
              </a:lnSpc>
              <a:buNone/>
            </a:pPr>
            <a:endParaRPr lang="en-GB" sz="1600" dirty="0">
              <a:solidFill>
                <a:srgbClr val="002060"/>
              </a:solidFill>
            </a:endParaRPr>
          </a:p>
          <a:p>
            <a:pPr marL="0" indent="0">
              <a:lnSpc>
                <a:spcPct val="120000"/>
              </a:lnSpc>
              <a:buNone/>
            </a:pPr>
            <a:r>
              <a:rPr lang="en-GB" sz="1600" dirty="0">
                <a:solidFill>
                  <a:srgbClr val="002060"/>
                </a:solidFill>
              </a:rPr>
              <a:t>This means a notional £25,000 is added to your Stage 1 costs to give you an overall price/cost limitation </a:t>
            </a:r>
          </a:p>
          <a:p>
            <a:pPr marL="0" indent="0">
              <a:lnSpc>
                <a:spcPct val="120000"/>
              </a:lnSpc>
              <a:buNone/>
            </a:pPr>
            <a:endParaRPr lang="en-GB" sz="1600" dirty="0">
              <a:solidFill>
                <a:srgbClr val="002060"/>
              </a:solidFill>
            </a:endParaRPr>
          </a:p>
          <a:p>
            <a:pPr marL="0" indent="0">
              <a:lnSpc>
                <a:spcPct val="120000"/>
              </a:lnSpc>
              <a:buNone/>
            </a:pPr>
            <a:r>
              <a:rPr lang="en-GB" sz="1600" dirty="0">
                <a:solidFill>
                  <a:srgbClr val="002060"/>
                </a:solidFill>
              </a:rPr>
              <a:t>The Pre Contract is submitted by way of interim bill for assessment but this can only be done after a contract has been agreed, signed and uploaded to the case plan task. Therefore, you have to wait for the negotiations to come to a close on a stage before you can be paid for the pre contract work. </a:t>
            </a:r>
          </a:p>
          <a:p>
            <a:pPr marL="0" indent="0">
              <a:lnSpc>
                <a:spcPct val="120000"/>
              </a:lnSpc>
              <a:buNone/>
            </a:pPr>
            <a:endParaRPr lang="en-GB" sz="1600" dirty="0">
              <a:solidFill>
                <a:srgbClr val="002060"/>
              </a:solidFill>
            </a:endParaRPr>
          </a:p>
          <a:p>
            <a:pPr marL="0" indent="0">
              <a:lnSpc>
                <a:spcPct val="120000"/>
              </a:lnSpc>
              <a:buNone/>
            </a:pPr>
            <a:r>
              <a:rPr lang="en-GB" sz="1600" dirty="0">
                <a:solidFill>
                  <a:srgbClr val="002060"/>
                </a:solidFill>
              </a:rPr>
              <a:t>Pre contract assessed by entirely different team meaning you can end up with a totally different assessment i.e. discretionary enhancement percentage…!</a:t>
            </a:r>
          </a:p>
        </p:txBody>
      </p:sp>
    </p:spTree>
    <p:extLst>
      <p:ext uri="{BB962C8B-B14F-4D97-AF65-F5344CB8AC3E}">
        <p14:creationId xmlns:p14="http://schemas.microsoft.com/office/powerpoint/2010/main" val="1268532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80F3-0EC1-EF23-8487-D9C321A40F25}"/>
              </a:ext>
            </a:extLst>
          </p:cNvPr>
          <p:cNvSpPr>
            <a:spLocks noGrp="1"/>
          </p:cNvSpPr>
          <p:nvPr>
            <p:ph type="ctrTitle"/>
          </p:nvPr>
        </p:nvSpPr>
        <p:spPr/>
        <p:txBody>
          <a:bodyPr/>
          <a:lstStyle/>
          <a:p>
            <a:r>
              <a:rPr lang="en-GB" dirty="0"/>
              <a:t>Overview of Hourly Rates based plans </a:t>
            </a:r>
            <a:br>
              <a:rPr lang="en-GB" dirty="0"/>
            </a:br>
            <a:r>
              <a:rPr lang="en-GB" dirty="0"/>
              <a:t>(Family and COP)</a:t>
            </a:r>
          </a:p>
        </p:txBody>
      </p:sp>
      <p:sp>
        <p:nvSpPr>
          <p:cNvPr id="3" name="Subtitle 2">
            <a:extLst>
              <a:ext uri="{FF2B5EF4-FFF2-40B4-BE49-F238E27FC236}">
                <a16:creationId xmlns:a16="http://schemas.microsoft.com/office/drawing/2014/main" id="{EC16BC8F-C21D-C07F-5811-BBA71D368BD9}"/>
              </a:ext>
            </a:extLst>
          </p:cNvPr>
          <p:cNvSpPr>
            <a:spLocks noGrp="1"/>
          </p:cNvSpPr>
          <p:nvPr>
            <p:ph type="subTitle" idx="1"/>
          </p:nvPr>
        </p:nvSpPr>
        <p:spPr>
          <a:xfrm>
            <a:off x="318977" y="1496291"/>
            <a:ext cx="8311113" cy="4050360"/>
          </a:xfrm>
        </p:spPr>
        <p:txBody>
          <a:bodyPr>
            <a:normAutofit fontScale="92500" lnSpcReduction="20000"/>
          </a:bodyPr>
          <a:lstStyle/>
          <a:p>
            <a:pPr marL="0" indent="0">
              <a:buNone/>
            </a:pPr>
            <a:endParaRPr lang="en-GB" b="1" u="sng" dirty="0">
              <a:solidFill>
                <a:srgbClr val="002060"/>
              </a:solidFill>
            </a:endParaRPr>
          </a:p>
          <a:p>
            <a:pPr marL="0" indent="0">
              <a:lnSpc>
                <a:spcPct val="100000"/>
              </a:lnSpc>
              <a:buNone/>
            </a:pPr>
            <a:r>
              <a:rPr lang="en-GB" b="1" u="sng" dirty="0">
                <a:solidFill>
                  <a:srgbClr val="002060"/>
                </a:solidFill>
              </a:rPr>
              <a:t>Agreeing a price for hourly rates case plans </a:t>
            </a:r>
          </a:p>
          <a:p>
            <a:pPr marL="0" indent="0">
              <a:lnSpc>
                <a:spcPct val="100000"/>
              </a:lnSpc>
              <a:buNone/>
            </a:pPr>
            <a:endParaRPr lang="en-GB" b="1" u="sng" dirty="0">
              <a:solidFill>
                <a:srgbClr val="002060"/>
              </a:solidFill>
            </a:endParaRPr>
          </a:p>
          <a:p>
            <a:pPr marL="0" indent="0">
              <a:lnSpc>
                <a:spcPct val="100000"/>
              </a:lnSpc>
              <a:buNone/>
            </a:pPr>
            <a:r>
              <a:rPr lang="en-GB" dirty="0">
                <a:solidFill>
                  <a:srgbClr val="002060"/>
                </a:solidFill>
              </a:rPr>
              <a:t>The negotiation process to agree an hourly rates plan can be convoluted and protracted in Family Cases. COP case plans far simpler to agree, but COP is a growing area of work so this may start to be regulated in more detail like family in time to come. </a:t>
            </a:r>
          </a:p>
          <a:p>
            <a:pPr marL="0" indent="0">
              <a:lnSpc>
                <a:spcPct val="100000"/>
              </a:lnSpc>
              <a:buNone/>
            </a:pPr>
            <a:endParaRPr lang="en-GB" dirty="0">
              <a:solidFill>
                <a:srgbClr val="002060"/>
              </a:solidFill>
            </a:endParaRPr>
          </a:p>
          <a:p>
            <a:pPr marL="0" indent="0">
              <a:lnSpc>
                <a:spcPct val="100000"/>
              </a:lnSpc>
              <a:buNone/>
            </a:pPr>
            <a:r>
              <a:rPr lang="en-GB" dirty="0">
                <a:solidFill>
                  <a:srgbClr val="002060"/>
                </a:solidFill>
              </a:rPr>
              <a:t>We will now discuss what we have experienced a lot of during the negotiation process in family hourly rates case plans to include; </a:t>
            </a:r>
          </a:p>
          <a:p>
            <a:pPr marL="0" indent="0">
              <a:lnSpc>
                <a:spcPct val="100000"/>
              </a:lnSpc>
              <a:buNone/>
            </a:pPr>
            <a:endParaRPr lang="en-GB" dirty="0">
              <a:solidFill>
                <a:srgbClr val="002060"/>
              </a:solidFill>
            </a:endParaRPr>
          </a:p>
          <a:p>
            <a:pPr marL="0" indent="0">
              <a:lnSpc>
                <a:spcPct val="100000"/>
              </a:lnSpc>
              <a:buNone/>
            </a:pPr>
            <a:r>
              <a:rPr lang="en-GB" dirty="0">
                <a:solidFill>
                  <a:srgbClr val="002060"/>
                </a:solidFill>
              </a:rPr>
              <a:t>- global offers</a:t>
            </a:r>
          </a:p>
          <a:p>
            <a:pPr marL="0" indent="0">
              <a:lnSpc>
                <a:spcPct val="100000"/>
              </a:lnSpc>
              <a:buNone/>
            </a:pPr>
            <a:r>
              <a:rPr lang="en-GB" dirty="0">
                <a:solidFill>
                  <a:srgbClr val="002060"/>
                </a:solidFill>
              </a:rPr>
              <a:t>- discretionary enhancements </a:t>
            </a:r>
          </a:p>
          <a:p>
            <a:pPr marL="0" indent="0">
              <a:lnSpc>
                <a:spcPct val="100000"/>
              </a:lnSpc>
              <a:buNone/>
            </a:pPr>
            <a:r>
              <a:rPr lang="en-GB" dirty="0">
                <a:solidFill>
                  <a:srgbClr val="002060"/>
                </a:solidFill>
              </a:rPr>
              <a:t>- routine correspondence </a:t>
            </a:r>
          </a:p>
          <a:p>
            <a:pPr marL="0" indent="0">
              <a:buNone/>
            </a:pPr>
            <a:endParaRPr lang="en-GB" dirty="0">
              <a:solidFill>
                <a:srgbClr val="002060"/>
              </a:solidFill>
            </a:endParaRPr>
          </a:p>
        </p:txBody>
      </p:sp>
    </p:spTree>
    <p:extLst>
      <p:ext uri="{BB962C8B-B14F-4D97-AF65-F5344CB8AC3E}">
        <p14:creationId xmlns:p14="http://schemas.microsoft.com/office/powerpoint/2010/main" val="827969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08182-0C6B-2892-E96F-F937F39F6901}"/>
              </a:ext>
            </a:extLst>
          </p:cNvPr>
          <p:cNvSpPr>
            <a:spLocks noGrp="1"/>
          </p:cNvSpPr>
          <p:nvPr>
            <p:ph type="ctrTitle"/>
          </p:nvPr>
        </p:nvSpPr>
        <p:spPr/>
        <p:txBody>
          <a:bodyPr/>
          <a:lstStyle/>
          <a:p>
            <a:r>
              <a:rPr lang="en-GB" dirty="0"/>
              <a:t>VHCC - Hints and Tips</a:t>
            </a:r>
          </a:p>
        </p:txBody>
      </p:sp>
      <p:sp>
        <p:nvSpPr>
          <p:cNvPr id="3" name="Subtitle 2">
            <a:extLst>
              <a:ext uri="{FF2B5EF4-FFF2-40B4-BE49-F238E27FC236}">
                <a16:creationId xmlns:a16="http://schemas.microsoft.com/office/drawing/2014/main" id="{5293AD62-E6DA-BA3F-8D1B-7BE53F759EFA}"/>
              </a:ext>
            </a:extLst>
          </p:cNvPr>
          <p:cNvSpPr>
            <a:spLocks noGrp="1"/>
          </p:cNvSpPr>
          <p:nvPr>
            <p:ph type="subTitle" idx="1"/>
          </p:nvPr>
        </p:nvSpPr>
        <p:spPr>
          <a:xfrm>
            <a:off x="318980" y="1623721"/>
            <a:ext cx="8311113" cy="3942889"/>
          </a:xfrm>
        </p:spPr>
        <p:txBody>
          <a:bodyPr>
            <a:normAutofit fontScale="85000" lnSpcReduction="10000"/>
          </a:bodyPr>
          <a:lstStyle/>
          <a:p>
            <a:pPr marL="0" indent="0">
              <a:lnSpc>
                <a:spcPct val="110000"/>
              </a:lnSpc>
              <a:buNone/>
            </a:pPr>
            <a:r>
              <a:rPr lang="en-GB" sz="2800" dirty="0">
                <a:solidFill>
                  <a:srgbClr val="002060"/>
                </a:solidFill>
              </a:rPr>
              <a:t>Laura will hand out a hints and tips sheet. </a:t>
            </a:r>
          </a:p>
          <a:p>
            <a:pPr marL="0" indent="0">
              <a:lnSpc>
                <a:spcPct val="110000"/>
              </a:lnSpc>
              <a:buNone/>
            </a:pPr>
            <a:endParaRPr lang="en-GB" sz="2800" dirty="0">
              <a:solidFill>
                <a:srgbClr val="002060"/>
              </a:solidFill>
            </a:endParaRPr>
          </a:p>
          <a:p>
            <a:pPr marL="0" indent="0">
              <a:lnSpc>
                <a:spcPct val="110000"/>
              </a:lnSpc>
              <a:buNone/>
            </a:pPr>
            <a:r>
              <a:rPr lang="en-GB" sz="2800" dirty="0">
                <a:solidFill>
                  <a:srgbClr val="002060"/>
                </a:solidFill>
              </a:rPr>
              <a:t>If anyone would like to go through or discuss the sheet or discuss a particular case please feel free to email Laura on;</a:t>
            </a:r>
          </a:p>
          <a:p>
            <a:pPr marL="0" indent="0">
              <a:lnSpc>
                <a:spcPct val="110000"/>
              </a:lnSpc>
              <a:buNone/>
            </a:pPr>
            <a:endParaRPr lang="en-GB" sz="2800" dirty="0">
              <a:solidFill>
                <a:srgbClr val="002060"/>
              </a:solidFill>
            </a:endParaRPr>
          </a:p>
          <a:p>
            <a:pPr marL="0" indent="0">
              <a:lnSpc>
                <a:spcPct val="110000"/>
              </a:lnSpc>
              <a:buNone/>
            </a:pPr>
            <a:r>
              <a:rPr lang="en-GB" sz="2800" dirty="0">
                <a:solidFill>
                  <a:srgbClr val="002060"/>
                </a:solidFill>
                <a:hlinkClick r:id="rId2"/>
              </a:rPr>
              <a:t>laura.bennett@johnmhayes.co.uk</a:t>
            </a:r>
            <a:r>
              <a:rPr lang="en-GB" sz="2800" dirty="0">
                <a:solidFill>
                  <a:srgbClr val="002060"/>
                </a:solidFill>
              </a:rPr>
              <a:t>  </a:t>
            </a:r>
          </a:p>
          <a:p>
            <a:pPr marL="0" indent="0">
              <a:lnSpc>
                <a:spcPct val="110000"/>
              </a:lnSpc>
              <a:buNone/>
            </a:pPr>
            <a:endParaRPr lang="en-GB" sz="2800" dirty="0">
              <a:solidFill>
                <a:srgbClr val="002060"/>
              </a:solidFill>
            </a:endParaRPr>
          </a:p>
          <a:p>
            <a:pPr marL="0" indent="0">
              <a:lnSpc>
                <a:spcPct val="110000"/>
              </a:lnSpc>
              <a:buNone/>
            </a:pPr>
            <a:r>
              <a:rPr lang="en-GB" sz="2800" dirty="0">
                <a:solidFill>
                  <a:srgbClr val="002060"/>
                </a:solidFill>
              </a:rPr>
              <a:t>Or call 0370 300 3780 to speak to a high cost case specialist at John M Hayes </a:t>
            </a:r>
          </a:p>
        </p:txBody>
      </p:sp>
    </p:spTree>
    <p:extLst>
      <p:ext uri="{BB962C8B-B14F-4D97-AF65-F5344CB8AC3E}">
        <p14:creationId xmlns:p14="http://schemas.microsoft.com/office/powerpoint/2010/main" val="2948649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GB" dirty="0"/>
              <a:t>John M Hayes – we’re social </a:t>
            </a:r>
            <a:r>
              <a:rPr lang="en-GB" dirty="0">
                <a:sym typeface="Wingdings" panose="05000000000000000000" pitchFamily="2" charset="2"/>
              </a:rPr>
              <a:t> </a:t>
            </a:r>
            <a:endParaRPr lang="en-GB" dirty="0"/>
          </a:p>
        </p:txBody>
      </p:sp>
      <p:pic>
        <p:nvPicPr>
          <p:cNvPr id="8" name="Picture 7">
            <a:extLst>
              <a:ext uri="{FF2B5EF4-FFF2-40B4-BE49-F238E27FC236}">
                <a16:creationId xmlns:a16="http://schemas.microsoft.com/office/drawing/2014/main" id="{8A5E51E5-A6A0-4B99-A606-560779908F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496" y="1576425"/>
            <a:ext cx="1222491" cy="1222491"/>
          </a:xfrm>
          <a:prstGeom prst="rect">
            <a:avLst/>
          </a:prstGeom>
        </p:spPr>
      </p:pic>
      <p:pic>
        <p:nvPicPr>
          <p:cNvPr id="9" name="Picture 8">
            <a:extLst>
              <a:ext uri="{FF2B5EF4-FFF2-40B4-BE49-F238E27FC236}">
                <a16:creationId xmlns:a16="http://schemas.microsoft.com/office/drawing/2014/main" id="{DFF3C8A8-FCA0-4437-9A25-A2AB37BF1F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496" y="3104124"/>
            <a:ext cx="1169874" cy="1169874"/>
          </a:xfrm>
          <a:prstGeom prst="rect">
            <a:avLst/>
          </a:prstGeom>
        </p:spPr>
      </p:pic>
      <p:sp>
        <p:nvSpPr>
          <p:cNvPr id="11" name="TextBox 10">
            <a:extLst>
              <a:ext uri="{FF2B5EF4-FFF2-40B4-BE49-F238E27FC236}">
                <a16:creationId xmlns:a16="http://schemas.microsoft.com/office/drawing/2014/main" id="{98EA7D91-69A5-4BB4-BD0F-79F2EFD149C6}"/>
              </a:ext>
            </a:extLst>
          </p:cNvPr>
          <p:cNvSpPr txBox="1"/>
          <p:nvPr/>
        </p:nvSpPr>
        <p:spPr>
          <a:xfrm>
            <a:off x="3189738" y="1735963"/>
            <a:ext cx="4153829" cy="923330"/>
          </a:xfrm>
          <a:prstGeom prst="rect">
            <a:avLst/>
          </a:prstGeom>
          <a:noFill/>
        </p:spPr>
        <p:txBody>
          <a:bodyPr wrap="none" rtlCol="0">
            <a:spAutoFit/>
          </a:bodyPr>
          <a:lstStyle/>
          <a:p>
            <a:r>
              <a:rPr lang="en-GB" b="1" dirty="0">
                <a:solidFill>
                  <a:schemeClr val="tx1"/>
                </a:solidFill>
                <a:latin typeface="+mn-lt"/>
              </a:rPr>
              <a:t>LinkedIn:</a:t>
            </a:r>
            <a:r>
              <a:rPr lang="en-GB" dirty="0">
                <a:solidFill>
                  <a:schemeClr val="tx1"/>
                </a:solidFill>
                <a:latin typeface="+mn-lt"/>
              </a:rPr>
              <a:t>     The John M Hayes Partnership</a:t>
            </a:r>
          </a:p>
          <a:p>
            <a:r>
              <a:rPr lang="en-GB" dirty="0"/>
              <a:t>                 </a:t>
            </a:r>
          </a:p>
          <a:p>
            <a:r>
              <a:rPr lang="en-GB" dirty="0"/>
              <a:t>                       </a:t>
            </a:r>
          </a:p>
        </p:txBody>
      </p:sp>
      <p:sp>
        <p:nvSpPr>
          <p:cNvPr id="12" name="TextBox 11">
            <a:extLst>
              <a:ext uri="{FF2B5EF4-FFF2-40B4-BE49-F238E27FC236}">
                <a16:creationId xmlns:a16="http://schemas.microsoft.com/office/drawing/2014/main" id="{65802C52-D8E4-453E-B68D-2B30C5C8E029}"/>
              </a:ext>
            </a:extLst>
          </p:cNvPr>
          <p:cNvSpPr txBox="1"/>
          <p:nvPr/>
        </p:nvSpPr>
        <p:spPr>
          <a:xfrm>
            <a:off x="3189738" y="3365895"/>
            <a:ext cx="3631379" cy="646331"/>
          </a:xfrm>
          <a:prstGeom prst="rect">
            <a:avLst/>
          </a:prstGeom>
          <a:noFill/>
        </p:spPr>
        <p:txBody>
          <a:bodyPr wrap="none" rtlCol="0">
            <a:spAutoFit/>
          </a:bodyPr>
          <a:lstStyle/>
          <a:p>
            <a:r>
              <a:rPr lang="en-GB" b="1" dirty="0">
                <a:solidFill>
                  <a:schemeClr val="tx1"/>
                </a:solidFill>
                <a:latin typeface="+mn-lt"/>
              </a:rPr>
              <a:t>Facebook:   </a:t>
            </a:r>
            <a:r>
              <a:rPr lang="en-GB" dirty="0">
                <a:solidFill>
                  <a:schemeClr val="tx1"/>
                </a:solidFill>
                <a:latin typeface="+mn-lt"/>
              </a:rPr>
              <a:t>/</a:t>
            </a:r>
            <a:r>
              <a:rPr lang="en-GB" dirty="0" err="1">
                <a:solidFill>
                  <a:schemeClr val="tx1"/>
                </a:solidFill>
                <a:latin typeface="+mn-lt"/>
              </a:rPr>
              <a:t>johnmhayespartnership</a:t>
            </a:r>
            <a:endParaRPr lang="en-GB" dirty="0">
              <a:solidFill>
                <a:schemeClr val="tx1"/>
              </a:solidFill>
              <a:latin typeface="+mn-lt"/>
            </a:endParaRPr>
          </a:p>
          <a:p>
            <a:endParaRPr lang="en-GB" dirty="0"/>
          </a:p>
        </p:txBody>
      </p:sp>
      <p:sp>
        <p:nvSpPr>
          <p:cNvPr id="13" name="TextBox 12">
            <a:extLst>
              <a:ext uri="{FF2B5EF4-FFF2-40B4-BE49-F238E27FC236}">
                <a16:creationId xmlns:a16="http://schemas.microsoft.com/office/drawing/2014/main" id="{EA5A5ACC-55A2-45B1-8DE0-27913C8F805F}"/>
              </a:ext>
            </a:extLst>
          </p:cNvPr>
          <p:cNvSpPr txBox="1"/>
          <p:nvPr/>
        </p:nvSpPr>
        <p:spPr>
          <a:xfrm>
            <a:off x="3189738" y="4901514"/>
            <a:ext cx="4034846" cy="1477328"/>
          </a:xfrm>
          <a:prstGeom prst="rect">
            <a:avLst/>
          </a:prstGeom>
          <a:noFill/>
        </p:spPr>
        <p:txBody>
          <a:bodyPr wrap="square" rtlCol="0">
            <a:spAutoFit/>
          </a:bodyPr>
          <a:lstStyle/>
          <a:p>
            <a:r>
              <a:rPr lang="en-GB" b="1" dirty="0">
                <a:solidFill>
                  <a:schemeClr val="tx1"/>
                </a:solidFill>
                <a:latin typeface="+mn-lt"/>
              </a:rPr>
              <a:t>X formerly known as Twitter:         </a:t>
            </a:r>
            <a:r>
              <a:rPr lang="en-GB" dirty="0"/>
              <a:t>@</a:t>
            </a:r>
            <a:r>
              <a:rPr lang="en-GB" dirty="0">
                <a:solidFill>
                  <a:schemeClr val="tx1"/>
                </a:solidFill>
                <a:latin typeface="+mn-lt"/>
              </a:rPr>
              <a:t>John_M_Hayes</a:t>
            </a:r>
          </a:p>
          <a:p>
            <a:endParaRPr lang="en-GB" dirty="0">
              <a:solidFill>
                <a:schemeClr val="tx1"/>
              </a:solidFill>
              <a:latin typeface="+mn-lt"/>
            </a:endParaRPr>
          </a:p>
          <a:p>
            <a:r>
              <a:rPr lang="en-GB" b="1" dirty="0"/>
              <a:t> </a:t>
            </a:r>
            <a:endParaRPr lang="en-GB" dirty="0">
              <a:solidFill>
                <a:schemeClr val="tx1"/>
              </a:solidFill>
            </a:endParaRPr>
          </a:p>
          <a:p>
            <a:endParaRPr lang="en-GB" dirty="0"/>
          </a:p>
        </p:txBody>
      </p:sp>
      <p:pic>
        <p:nvPicPr>
          <p:cNvPr id="1026" name="Picture 2" descr="blue bird no more: twitter becomes X as elon musk introduces ...">
            <a:extLst>
              <a:ext uri="{FF2B5EF4-FFF2-40B4-BE49-F238E27FC236}">
                <a16:creationId xmlns:a16="http://schemas.microsoft.com/office/drawing/2014/main" id="{3BFAA26C-B48F-D401-11E2-D8C4EDB4B1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496" y="4579206"/>
            <a:ext cx="1307996" cy="957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980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DCE78E-6063-4906-93F1-BD42D9F31FB2}"/>
              </a:ext>
            </a:extLst>
          </p:cNvPr>
          <p:cNvSpPr>
            <a:spLocks noGrp="1"/>
          </p:cNvSpPr>
          <p:nvPr>
            <p:ph type="subTitle" idx="1"/>
          </p:nvPr>
        </p:nvSpPr>
        <p:spPr/>
        <p:txBody>
          <a:bodyPr/>
          <a:lstStyle/>
          <a:p>
            <a:pPr marL="457200" indent="-457200">
              <a:buClr>
                <a:srgbClr val="002060"/>
              </a:buClr>
              <a:buFont typeface="+mj-lt"/>
              <a:buAutoNum type="arabicPeriod"/>
            </a:pPr>
            <a:r>
              <a:rPr lang="en-GB" sz="2030" dirty="0">
                <a:solidFill>
                  <a:srgbClr val="002060"/>
                </a:solidFill>
              </a:rPr>
              <a:t>Basic Principles for High Cost Cases</a:t>
            </a:r>
            <a:br>
              <a:rPr lang="en-GB" sz="2030" dirty="0">
                <a:solidFill>
                  <a:srgbClr val="002060"/>
                </a:solidFill>
              </a:rPr>
            </a:br>
            <a:endParaRPr lang="en-GB" sz="2030" dirty="0">
              <a:solidFill>
                <a:srgbClr val="002060"/>
              </a:solidFill>
            </a:endParaRPr>
          </a:p>
          <a:p>
            <a:pPr marL="457200" indent="-457200">
              <a:buClr>
                <a:srgbClr val="002060"/>
              </a:buClr>
              <a:buFont typeface="+mj-lt"/>
              <a:buAutoNum type="arabicPeriod"/>
            </a:pPr>
            <a:r>
              <a:rPr lang="en-GB" sz="2030" dirty="0">
                <a:solidFill>
                  <a:srgbClr val="002060"/>
                </a:solidFill>
              </a:rPr>
              <a:t>Overview of CCFS/Events based case plans</a:t>
            </a:r>
            <a:br>
              <a:rPr lang="en-GB" sz="2030" dirty="0">
                <a:solidFill>
                  <a:srgbClr val="002060"/>
                </a:solidFill>
              </a:rPr>
            </a:br>
            <a:endParaRPr lang="en-GB" sz="2030" dirty="0">
              <a:solidFill>
                <a:srgbClr val="002060"/>
              </a:solidFill>
            </a:endParaRPr>
          </a:p>
          <a:p>
            <a:pPr marL="457200" indent="-457200">
              <a:buClr>
                <a:srgbClr val="002060"/>
              </a:buClr>
              <a:buFont typeface="+mj-lt"/>
              <a:buAutoNum type="arabicPeriod"/>
            </a:pPr>
            <a:r>
              <a:rPr lang="en-GB" sz="2030" dirty="0">
                <a:solidFill>
                  <a:srgbClr val="002060"/>
                </a:solidFill>
              </a:rPr>
              <a:t>Overview of Hourly Rates based case plans</a:t>
            </a:r>
            <a:br>
              <a:rPr lang="en-GB" sz="2030" dirty="0">
                <a:solidFill>
                  <a:srgbClr val="002060"/>
                </a:solidFill>
              </a:rPr>
            </a:br>
            <a:endParaRPr lang="en-GB" sz="2030" dirty="0">
              <a:solidFill>
                <a:srgbClr val="002060"/>
              </a:solidFill>
            </a:endParaRPr>
          </a:p>
          <a:p>
            <a:pPr marL="457200" indent="-457200">
              <a:buClr>
                <a:srgbClr val="002060"/>
              </a:buClr>
              <a:buFont typeface="+mj-lt"/>
              <a:buAutoNum type="arabicPeriod"/>
            </a:pPr>
            <a:r>
              <a:rPr lang="en-GB" sz="2030" dirty="0">
                <a:solidFill>
                  <a:srgbClr val="002060"/>
                </a:solidFill>
              </a:rPr>
              <a:t>Discussion and hints and tips</a:t>
            </a:r>
          </a:p>
          <a:p>
            <a:endParaRPr lang="en-GB" dirty="0"/>
          </a:p>
        </p:txBody>
      </p:sp>
      <p:sp>
        <p:nvSpPr>
          <p:cNvPr id="2" name="Title 1">
            <a:extLst>
              <a:ext uri="{FF2B5EF4-FFF2-40B4-BE49-F238E27FC236}">
                <a16:creationId xmlns:a16="http://schemas.microsoft.com/office/drawing/2014/main" id="{2AE91384-0EF0-42BE-8632-136FF0F65376}"/>
              </a:ext>
            </a:extLst>
          </p:cNvPr>
          <p:cNvSpPr>
            <a:spLocks noGrp="1"/>
          </p:cNvSpPr>
          <p:nvPr>
            <p:ph type="ctrTitle"/>
          </p:nvPr>
        </p:nvSpPr>
        <p:spPr/>
        <p:txBody>
          <a:bodyPr/>
          <a:lstStyle/>
          <a:p>
            <a:r>
              <a:rPr lang="en-GB" dirty="0"/>
              <a:t>Today’s session…</a:t>
            </a:r>
          </a:p>
        </p:txBody>
      </p:sp>
      <p:pic>
        <p:nvPicPr>
          <p:cNvPr id="10" name="Picture Placeholder 9" descr="A picture containing tool&#10;&#10;Description automatically generated">
            <a:extLst>
              <a:ext uri="{FF2B5EF4-FFF2-40B4-BE49-F238E27FC236}">
                <a16:creationId xmlns:a16="http://schemas.microsoft.com/office/drawing/2014/main" id="{4720F912-8DD6-4C74-B288-6B1A34BC3520}"/>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2021" r="12021"/>
          <a:stretch>
            <a:fillRect/>
          </a:stretch>
        </p:blipFill>
        <p:spPr/>
      </p:pic>
    </p:spTree>
    <p:extLst>
      <p:ext uri="{BB962C8B-B14F-4D97-AF65-F5344CB8AC3E}">
        <p14:creationId xmlns:p14="http://schemas.microsoft.com/office/powerpoint/2010/main" val="4005817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0AC9E-9600-4BA2-957B-F488121F0A5A}"/>
              </a:ext>
            </a:extLst>
          </p:cNvPr>
          <p:cNvSpPr>
            <a:spLocks noGrp="1"/>
          </p:cNvSpPr>
          <p:nvPr>
            <p:ph type="ctrTitle"/>
          </p:nvPr>
        </p:nvSpPr>
        <p:spPr/>
        <p:txBody>
          <a:bodyPr/>
          <a:lstStyle/>
          <a:p>
            <a:r>
              <a:rPr lang="en-GB" dirty="0"/>
              <a:t>Basic principles for High Cost Cases</a:t>
            </a:r>
          </a:p>
        </p:txBody>
      </p:sp>
      <p:sp>
        <p:nvSpPr>
          <p:cNvPr id="3" name="Subtitle 2">
            <a:extLst>
              <a:ext uri="{FF2B5EF4-FFF2-40B4-BE49-F238E27FC236}">
                <a16:creationId xmlns:a16="http://schemas.microsoft.com/office/drawing/2014/main" id="{65C5351A-FF17-4066-9E03-D80CC784D306}"/>
              </a:ext>
            </a:extLst>
          </p:cNvPr>
          <p:cNvSpPr>
            <a:spLocks noGrp="1"/>
          </p:cNvSpPr>
          <p:nvPr>
            <p:ph type="subTitle" idx="1"/>
          </p:nvPr>
        </p:nvSpPr>
        <p:spPr>
          <a:xfrm>
            <a:off x="318977" y="1596044"/>
            <a:ext cx="8311113" cy="3950607"/>
          </a:xfrm>
        </p:spPr>
        <p:txBody>
          <a:bodyPr>
            <a:normAutofit/>
          </a:bodyPr>
          <a:lstStyle/>
          <a:p>
            <a:pPr>
              <a:lnSpc>
                <a:spcPct val="100000"/>
              </a:lnSpc>
              <a:buClr>
                <a:schemeClr val="accent1">
                  <a:lumMod val="50000"/>
                </a:schemeClr>
              </a:buClr>
              <a:buFont typeface="Wingdings" panose="05000000000000000000" pitchFamily="2" charset="2"/>
              <a:buChar char="§"/>
            </a:pPr>
            <a:r>
              <a:rPr lang="en-GB" dirty="0">
                <a:solidFill>
                  <a:srgbClr val="002060"/>
                </a:solidFill>
              </a:rPr>
              <a:t>A case is high costs when it has been </a:t>
            </a:r>
            <a:r>
              <a:rPr lang="en-GB" b="1" dirty="0">
                <a:solidFill>
                  <a:srgbClr val="002060"/>
                </a:solidFill>
              </a:rPr>
              <a:t>registered</a:t>
            </a:r>
            <a:r>
              <a:rPr lang="en-GB" dirty="0">
                <a:solidFill>
                  <a:srgbClr val="002060"/>
                </a:solidFill>
              </a:rPr>
              <a:t> as a high cost case with the LAA because the costs </a:t>
            </a:r>
            <a:r>
              <a:rPr lang="en-GB" b="1" u="sng" dirty="0">
                <a:solidFill>
                  <a:srgbClr val="002060"/>
                </a:solidFill>
              </a:rPr>
              <a:t>are or are anticipated</a:t>
            </a:r>
            <a:r>
              <a:rPr lang="en-GB" b="1" dirty="0">
                <a:solidFill>
                  <a:srgbClr val="002060"/>
                </a:solidFill>
              </a:rPr>
              <a:t> </a:t>
            </a:r>
            <a:r>
              <a:rPr lang="en-GB" dirty="0">
                <a:solidFill>
                  <a:srgbClr val="002060"/>
                </a:solidFill>
              </a:rPr>
              <a:t>to exceed £25,000 (profit costs, disbursements &amp; Counsel fees</a:t>
            </a:r>
          </a:p>
          <a:p>
            <a:pPr>
              <a:lnSpc>
                <a:spcPct val="100000"/>
              </a:lnSpc>
              <a:buClr>
                <a:schemeClr val="accent1">
                  <a:lumMod val="50000"/>
                </a:schemeClr>
              </a:buClr>
              <a:buFont typeface="Wingdings" panose="05000000000000000000" pitchFamily="2" charset="2"/>
              <a:buChar char="§"/>
            </a:pPr>
            <a:endParaRPr lang="en-GB" dirty="0">
              <a:solidFill>
                <a:srgbClr val="002060"/>
              </a:solidFill>
            </a:endParaRPr>
          </a:p>
          <a:p>
            <a:pPr>
              <a:lnSpc>
                <a:spcPct val="100000"/>
              </a:lnSpc>
              <a:buClr>
                <a:schemeClr val="accent1">
                  <a:lumMod val="50000"/>
                </a:schemeClr>
              </a:buClr>
              <a:buFont typeface="Wingdings" panose="05000000000000000000" pitchFamily="2" charset="2"/>
              <a:buChar char="§"/>
            </a:pPr>
            <a:r>
              <a:rPr lang="en-GB" dirty="0">
                <a:solidFill>
                  <a:srgbClr val="002060"/>
                </a:solidFill>
              </a:rPr>
              <a:t>Point of registration is when the Fee Earner considers that the costs are </a:t>
            </a:r>
            <a:r>
              <a:rPr lang="en-GB" b="1" dirty="0">
                <a:solidFill>
                  <a:srgbClr val="002060"/>
                </a:solidFill>
              </a:rPr>
              <a:t>likely</a:t>
            </a:r>
            <a:r>
              <a:rPr lang="en-GB" dirty="0">
                <a:solidFill>
                  <a:srgbClr val="002060"/>
                </a:solidFill>
              </a:rPr>
              <a:t> to exceed £25,000. </a:t>
            </a:r>
          </a:p>
          <a:p>
            <a:pPr marL="0" indent="0">
              <a:lnSpc>
                <a:spcPct val="100000"/>
              </a:lnSpc>
              <a:buClr>
                <a:schemeClr val="accent1">
                  <a:lumMod val="50000"/>
                </a:schemeClr>
              </a:buClr>
              <a:buNone/>
            </a:pPr>
            <a:endParaRPr lang="en-GB" dirty="0">
              <a:solidFill>
                <a:srgbClr val="002060"/>
              </a:solidFill>
            </a:endParaRPr>
          </a:p>
          <a:p>
            <a:pPr>
              <a:lnSpc>
                <a:spcPct val="100000"/>
              </a:lnSpc>
              <a:buClr>
                <a:schemeClr val="accent1">
                  <a:lumMod val="50000"/>
                </a:schemeClr>
              </a:buClr>
              <a:buFont typeface="Wingdings" panose="05000000000000000000" pitchFamily="2" charset="2"/>
              <a:buChar char="§"/>
            </a:pPr>
            <a:r>
              <a:rPr lang="en-GB" dirty="0">
                <a:solidFill>
                  <a:srgbClr val="002060"/>
                </a:solidFill>
              </a:rPr>
              <a:t>You are unable to register as high costs after a case has concluded. So, it is important to have costs in mind as case progresses. General rule of thumb consider registration when costs exceed £12,000 or a multiple day hearing is listed. </a:t>
            </a:r>
          </a:p>
          <a:p>
            <a:pPr marL="0" indent="0">
              <a:lnSpc>
                <a:spcPct val="100000"/>
              </a:lnSpc>
              <a:buClr>
                <a:schemeClr val="accent1">
                  <a:lumMod val="50000"/>
                </a:schemeClr>
              </a:buClr>
              <a:buNone/>
            </a:pPr>
            <a:endParaRPr lang="en-GB" dirty="0">
              <a:solidFill>
                <a:srgbClr val="002060"/>
              </a:solidFill>
            </a:endParaRPr>
          </a:p>
          <a:p>
            <a:pPr marL="0" indent="0">
              <a:lnSpc>
                <a:spcPct val="100000"/>
              </a:lnSpc>
              <a:buClr>
                <a:schemeClr val="accent1">
                  <a:lumMod val="50000"/>
                </a:schemeClr>
              </a:buClr>
              <a:buNone/>
            </a:pPr>
            <a:endParaRPr lang="en-GB" dirty="0">
              <a:solidFill>
                <a:srgbClr val="002060"/>
              </a:solidFill>
            </a:endParaRPr>
          </a:p>
          <a:p>
            <a:pPr>
              <a:buClr>
                <a:schemeClr val="accent1">
                  <a:lumMod val="50000"/>
                </a:schemeClr>
              </a:buClr>
              <a:buFont typeface="Wingdings" panose="05000000000000000000" pitchFamily="2" charset="2"/>
              <a:buChar char="§"/>
            </a:pPr>
            <a:endParaRPr lang="en-GB" dirty="0">
              <a:solidFill>
                <a:srgbClr val="002060"/>
              </a:solidFill>
            </a:endParaRPr>
          </a:p>
        </p:txBody>
      </p:sp>
    </p:spTree>
    <p:extLst>
      <p:ext uri="{BB962C8B-B14F-4D97-AF65-F5344CB8AC3E}">
        <p14:creationId xmlns:p14="http://schemas.microsoft.com/office/powerpoint/2010/main" val="4058214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DAAEC-BB2B-4DB8-A30B-D6782BE69D00}"/>
              </a:ext>
            </a:extLst>
          </p:cNvPr>
          <p:cNvSpPr>
            <a:spLocks noGrp="1"/>
          </p:cNvSpPr>
          <p:nvPr>
            <p:ph type="ctrTitle"/>
          </p:nvPr>
        </p:nvSpPr>
        <p:spPr/>
        <p:txBody>
          <a:bodyPr/>
          <a:lstStyle/>
          <a:p>
            <a:r>
              <a:rPr lang="en-GB" sz="3200" dirty="0"/>
              <a:t>Procedure</a:t>
            </a:r>
          </a:p>
        </p:txBody>
      </p:sp>
      <p:sp>
        <p:nvSpPr>
          <p:cNvPr id="3" name="Subtitle 2">
            <a:extLst>
              <a:ext uri="{FF2B5EF4-FFF2-40B4-BE49-F238E27FC236}">
                <a16:creationId xmlns:a16="http://schemas.microsoft.com/office/drawing/2014/main" id="{97725117-DDE7-4976-B579-D275B5144460}"/>
              </a:ext>
            </a:extLst>
          </p:cNvPr>
          <p:cNvSpPr>
            <a:spLocks noGrp="1"/>
          </p:cNvSpPr>
          <p:nvPr>
            <p:ph type="subTitle" idx="1"/>
          </p:nvPr>
        </p:nvSpPr>
        <p:spPr>
          <a:xfrm>
            <a:off x="318978" y="1639185"/>
            <a:ext cx="5100920" cy="4179723"/>
          </a:xfrm>
        </p:spPr>
        <p:txBody>
          <a:bodyPr>
            <a:normAutofit lnSpcReduction="10000"/>
          </a:bodyPr>
          <a:lstStyle/>
          <a:p>
            <a:pPr marL="0" indent="0">
              <a:lnSpc>
                <a:spcPct val="100000"/>
              </a:lnSpc>
              <a:buClr>
                <a:srgbClr val="002060"/>
              </a:buClr>
              <a:buNone/>
            </a:pPr>
            <a:r>
              <a:rPr lang="en-GB" sz="1800" dirty="0">
                <a:solidFill>
                  <a:srgbClr val="002060"/>
                </a:solidFill>
              </a:rPr>
              <a:t>To register a case as high costs submit a case query on CCMS notifying the LAA that the costs are likely to exceed £25,000.</a:t>
            </a:r>
            <a:br>
              <a:rPr lang="en-GB" sz="1800" dirty="0">
                <a:solidFill>
                  <a:srgbClr val="002060"/>
                </a:solidFill>
              </a:rPr>
            </a:br>
            <a:endParaRPr lang="en-GB" sz="1800" dirty="0">
              <a:solidFill>
                <a:srgbClr val="002060"/>
              </a:solidFill>
            </a:endParaRPr>
          </a:p>
          <a:p>
            <a:pPr marL="0" indent="0">
              <a:lnSpc>
                <a:spcPct val="100000"/>
              </a:lnSpc>
              <a:buClr>
                <a:srgbClr val="002060"/>
              </a:buClr>
              <a:buNone/>
            </a:pPr>
            <a:r>
              <a:rPr lang="en-GB" sz="1800" dirty="0">
                <a:solidFill>
                  <a:srgbClr val="002060"/>
                </a:solidFill>
              </a:rPr>
              <a:t>For Care cases that fall under CCFS a simple notification advising of the above will suffice.</a:t>
            </a:r>
            <a:br>
              <a:rPr lang="en-GB" sz="1800" dirty="0">
                <a:solidFill>
                  <a:srgbClr val="002060"/>
                </a:solidFill>
              </a:rPr>
            </a:br>
            <a:r>
              <a:rPr lang="en-GB" sz="1800" dirty="0">
                <a:solidFill>
                  <a:srgbClr val="002060"/>
                </a:solidFill>
              </a:rPr>
              <a:t> </a:t>
            </a:r>
          </a:p>
          <a:p>
            <a:pPr marL="0" indent="0">
              <a:lnSpc>
                <a:spcPct val="100000"/>
              </a:lnSpc>
              <a:buClr>
                <a:srgbClr val="002060"/>
              </a:buClr>
              <a:buNone/>
            </a:pPr>
            <a:r>
              <a:rPr lang="en-GB" sz="1800" dirty="0">
                <a:solidFill>
                  <a:srgbClr val="002060"/>
                </a:solidFill>
              </a:rPr>
              <a:t>For cases that fall outside CCFS a breakdown of the costs incurred to date and the costs that will be incurred to bring the case to a conclusion will be required. </a:t>
            </a:r>
          </a:p>
          <a:p>
            <a:pPr marL="0" indent="0">
              <a:lnSpc>
                <a:spcPct val="100000"/>
              </a:lnSpc>
              <a:buClr>
                <a:srgbClr val="002060"/>
              </a:buClr>
              <a:buNone/>
            </a:pPr>
            <a:endParaRPr lang="en-GB" sz="1800" dirty="0">
              <a:solidFill>
                <a:srgbClr val="002060"/>
              </a:solidFill>
            </a:endParaRPr>
          </a:p>
          <a:p>
            <a:pPr marL="0" indent="0">
              <a:lnSpc>
                <a:spcPct val="100000"/>
              </a:lnSpc>
              <a:buClr>
                <a:srgbClr val="002060"/>
              </a:buClr>
              <a:buNone/>
            </a:pPr>
            <a:r>
              <a:rPr lang="en-GB" sz="1800" dirty="0">
                <a:solidFill>
                  <a:srgbClr val="002060"/>
                </a:solidFill>
              </a:rPr>
              <a:t>Once the LAA accept registration a Case Plan task will be opened in the notification window on CCMS </a:t>
            </a:r>
          </a:p>
          <a:p>
            <a:pPr marL="0" indent="0">
              <a:lnSpc>
                <a:spcPct val="100000"/>
              </a:lnSpc>
              <a:buClr>
                <a:srgbClr val="002060"/>
              </a:buClr>
              <a:buNone/>
            </a:pPr>
            <a:endParaRPr lang="en-GB" sz="2800" dirty="0">
              <a:solidFill>
                <a:srgbClr val="002060"/>
              </a:solidFill>
            </a:endParaRPr>
          </a:p>
          <a:p>
            <a:pPr marL="0" indent="0">
              <a:lnSpc>
                <a:spcPct val="100000"/>
              </a:lnSpc>
              <a:buClr>
                <a:srgbClr val="002060"/>
              </a:buClr>
              <a:buNone/>
            </a:pPr>
            <a:endParaRPr lang="en-GB" sz="2800" dirty="0">
              <a:solidFill>
                <a:srgbClr val="002060"/>
              </a:solidFill>
            </a:endParaRPr>
          </a:p>
        </p:txBody>
      </p:sp>
      <p:pic>
        <p:nvPicPr>
          <p:cNvPr id="5" name="Picture 4" descr="A screenshot of a computer&#10;&#10;Description automatically generated">
            <a:extLst>
              <a:ext uri="{FF2B5EF4-FFF2-40B4-BE49-F238E27FC236}">
                <a16:creationId xmlns:a16="http://schemas.microsoft.com/office/drawing/2014/main" id="{BA6465FC-8B49-5B5F-B681-A0EDFFF84C4A}"/>
              </a:ext>
            </a:extLst>
          </p:cNvPr>
          <p:cNvPicPr>
            <a:picLocks noChangeAspect="1"/>
          </p:cNvPicPr>
          <p:nvPr/>
        </p:nvPicPr>
        <p:blipFill rotWithShape="1">
          <a:blip r:embed="rId2"/>
          <a:srcRect l="64005" t="25784" r="26354" b="38827"/>
          <a:stretch/>
        </p:blipFill>
        <p:spPr bwMode="auto">
          <a:xfrm>
            <a:off x="5658293" y="1636077"/>
            <a:ext cx="2971800" cy="35858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2674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CD65-543D-4DC5-A516-3BFF4FB9CBCD}"/>
              </a:ext>
            </a:extLst>
          </p:cNvPr>
          <p:cNvSpPr>
            <a:spLocks noGrp="1"/>
          </p:cNvSpPr>
          <p:nvPr>
            <p:ph type="ctrTitle"/>
          </p:nvPr>
        </p:nvSpPr>
        <p:spPr/>
        <p:txBody>
          <a:bodyPr/>
          <a:lstStyle/>
          <a:p>
            <a:r>
              <a:rPr lang="en-GB" dirty="0"/>
              <a:t>Care Case Fee Scheme (CCFS)</a:t>
            </a:r>
          </a:p>
        </p:txBody>
      </p:sp>
      <p:sp>
        <p:nvSpPr>
          <p:cNvPr id="3" name="Subtitle 2">
            <a:extLst>
              <a:ext uri="{FF2B5EF4-FFF2-40B4-BE49-F238E27FC236}">
                <a16:creationId xmlns:a16="http://schemas.microsoft.com/office/drawing/2014/main" id="{D9727357-2AC7-4598-8669-FB8CADF30B44}"/>
              </a:ext>
            </a:extLst>
          </p:cNvPr>
          <p:cNvSpPr>
            <a:spLocks noGrp="1"/>
          </p:cNvSpPr>
          <p:nvPr>
            <p:ph type="subTitle" idx="1"/>
          </p:nvPr>
        </p:nvSpPr>
        <p:spPr>
          <a:xfrm>
            <a:off x="416442" y="1567381"/>
            <a:ext cx="8311115" cy="4118524"/>
          </a:xfrm>
        </p:spPr>
        <p:txBody>
          <a:bodyPr>
            <a:normAutofit fontScale="25000" lnSpcReduction="20000"/>
          </a:bodyPr>
          <a:lstStyle/>
          <a:p>
            <a:pPr marL="0" indent="0">
              <a:lnSpc>
                <a:spcPct val="100000"/>
              </a:lnSpc>
              <a:buNone/>
            </a:pPr>
            <a:r>
              <a:rPr lang="en-GB" sz="7400" dirty="0">
                <a:solidFill>
                  <a:srgbClr val="002060"/>
                </a:solidFill>
              </a:rPr>
              <a:t>Since October 2015, all Section 31 Care Cases registered as high costs are to be billed under the Care Case Fee Scheme (CCFS). Also known as ‘events’.  </a:t>
            </a:r>
          </a:p>
          <a:p>
            <a:pPr marL="0" indent="0">
              <a:lnSpc>
                <a:spcPct val="100000"/>
              </a:lnSpc>
              <a:buNone/>
            </a:pPr>
            <a:endParaRPr lang="en-GB" sz="7400" dirty="0">
              <a:solidFill>
                <a:srgbClr val="002060"/>
              </a:solidFill>
            </a:endParaRPr>
          </a:p>
          <a:p>
            <a:pPr marL="0" indent="0">
              <a:lnSpc>
                <a:spcPct val="100000"/>
              </a:lnSpc>
              <a:buNone/>
            </a:pPr>
            <a:r>
              <a:rPr lang="en-GB" sz="7400" dirty="0">
                <a:solidFill>
                  <a:srgbClr val="002060"/>
                </a:solidFill>
              </a:rPr>
              <a:t>Once registered and a case plan task is open you can immediately upload a signed high cost contract. This is not the case plan but the contracting document between the provider and the LAA agreeing that the case is to be billed under an individual case contract. </a:t>
            </a:r>
          </a:p>
          <a:p>
            <a:pPr marL="0" indent="0">
              <a:lnSpc>
                <a:spcPct val="100000"/>
              </a:lnSpc>
              <a:buNone/>
            </a:pPr>
            <a:endParaRPr lang="en-GB" sz="7400" dirty="0">
              <a:solidFill>
                <a:srgbClr val="002060"/>
              </a:solidFill>
            </a:endParaRPr>
          </a:p>
          <a:p>
            <a:pPr marL="0" indent="0">
              <a:lnSpc>
                <a:spcPct val="100000"/>
              </a:lnSpc>
              <a:buNone/>
            </a:pPr>
            <a:r>
              <a:rPr lang="en-GB" sz="7400" dirty="0">
                <a:solidFill>
                  <a:srgbClr val="002060"/>
                </a:solidFill>
              </a:rPr>
              <a:t>The template for this contract can be found here - </a:t>
            </a:r>
            <a:r>
              <a:rPr lang="en-GB" sz="7400" dirty="0">
                <a:solidFill>
                  <a:srgbClr val="002060"/>
                </a:solidFill>
                <a:hlinkClick r:id="rId2"/>
              </a:rPr>
              <a:t>https://www.gov.uk/guidance/civil-high-cost-cases-family</a:t>
            </a:r>
            <a:endParaRPr lang="en-GB" sz="7400" dirty="0">
              <a:solidFill>
                <a:srgbClr val="002060"/>
              </a:solidFill>
            </a:endParaRPr>
          </a:p>
          <a:p>
            <a:pPr marL="0" indent="0">
              <a:lnSpc>
                <a:spcPct val="100000"/>
              </a:lnSpc>
              <a:buNone/>
            </a:pPr>
            <a:endParaRPr lang="en-GB" sz="7400" dirty="0">
              <a:solidFill>
                <a:srgbClr val="002060"/>
              </a:solidFill>
            </a:endParaRPr>
          </a:p>
          <a:p>
            <a:pPr marL="0" indent="0">
              <a:lnSpc>
                <a:spcPct val="100000"/>
              </a:lnSpc>
              <a:buNone/>
            </a:pPr>
            <a:r>
              <a:rPr lang="en-GB" sz="7400" dirty="0">
                <a:solidFill>
                  <a:srgbClr val="002060"/>
                </a:solidFill>
              </a:rPr>
              <a:t>If Counsel have been instructed and are billing on events Counsel Acceptance Forms can also be uploaded at this stage. </a:t>
            </a:r>
          </a:p>
          <a:p>
            <a:pPr marL="0" indent="0">
              <a:lnSpc>
                <a:spcPct val="100000"/>
              </a:lnSpc>
              <a:buNone/>
            </a:pPr>
            <a:endParaRPr lang="en-GB" sz="7400" dirty="0">
              <a:solidFill>
                <a:srgbClr val="002060"/>
              </a:solidFill>
            </a:endParaRPr>
          </a:p>
          <a:p>
            <a:pPr marL="0" indent="0">
              <a:lnSpc>
                <a:spcPct val="100000"/>
              </a:lnSpc>
              <a:buNone/>
            </a:pPr>
            <a:endParaRPr lang="en-GB" sz="3200" dirty="0">
              <a:solidFill>
                <a:srgbClr val="002060"/>
              </a:solidFill>
            </a:endParaRPr>
          </a:p>
          <a:p>
            <a:pPr marL="0" indent="0">
              <a:lnSpc>
                <a:spcPct val="100000"/>
              </a:lnSpc>
              <a:buNone/>
            </a:pPr>
            <a:endParaRPr lang="en-GB" sz="3200" dirty="0">
              <a:solidFill>
                <a:srgbClr val="002060"/>
              </a:solidFill>
            </a:endParaRPr>
          </a:p>
          <a:p>
            <a:pPr marL="0" indent="0">
              <a:lnSpc>
                <a:spcPct val="100000"/>
              </a:lnSpc>
              <a:buNone/>
            </a:pPr>
            <a:endParaRPr lang="en-GB" sz="3200" dirty="0">
              <a:solidFill>
                <a:srgbClr val="002060"/>
              </a:solidFill>
            </a:endParaRPr>
          </a:p>
        </p:txBody>
      </p:sp>
    </p:spTree>
    <p:extLst>
      <p:ext uri="{BB962C8B-B14F-4D97-AF65-F5344CB8AC3E}">
        <p14:creationId xmlns:p14="http://schemas.microsoft.com/office/powerpoint/2010/main" val="43230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D825E-23C9-FF0A-E923-1969692B4715}"/>
              </a:ext>
            </a:extLst>
          </p:cNvPr>
          <p:cNvSpPr>
            <a:spLocks noGrp="1"/>
          </p:cNvSpPr>
          <p:nvPr>
            <p:ph type="ctrTitle"/>
          </p:nvPr>
        </p:nvSpPr>
        <p:spPr/>
        <p:txBody>
          <a:bodyPr/>
          <a:lstStyle/>
          <a:p>
            <a:r>
              <a:rPr lang="en-GB" dirty="0"/>
              <a:t>Care Case Fee Scheme (CCFS)</a:t>
            </a:r>
            <a:br>
              <a:rPr lang="en-GB" dirty="0"/>
            </a:br>
            <a:endParaRPr lang="en-GB" dirty="0"/>
          </a:p>
        </p:txBody>
      </p:sp>
      <p:pic>
        <p:nvPicPr>
          <p:cNvPr id="4" name="Picture 3" descr="A screenshot of a computer&#10;&#10;Description automatically generated">
            <a:extLst>
              <a:ext uri="{FF2B5EF4-FFF2-40B4-BE49-F238E27FC236}">
                <a16:creationId xmlns:a16="http://schemas.microsoft.com/office/drawing/2014/main" id="{B3B5D195-4B3A-98FF-D4E8-E76E28146EAB}"/>
              </a:ext>
            </a:extLst>
          </p:cNvPr>
          <p:cNvPicPr>
            <a:picLocks noChangeAspect="1"/>
          </p:cNvPicPr>
          <p:nvPr/>
        </p:nvPicPr>
        <p:blipFill rotWithShape="1">
          <a:blip r:embed="rId3"/>
          <a:srcRect l="59661" t="27300" r="1451" b="22144"/>
          <a:stretch/>
        </p:blipFill>
        <p:spPr bwMode="auto">
          <a:xfrm>
            <a:off x="303051" y="2709119"/>
            <a:ext cx="6195695" cy="2647315"/>
          </a:xfrm>
          <a:prstGeom prst="rect">
            <a:avLst/>
          </a:prstGeom>
          <a:ln>
            <a:noFill/>
          </a:ln>
          <a:extLst>
            <a:ext uri="{53640926-AAD7-44D8-BBD7-CCE9431645EC}">
              <a14:shadowObscured xmlns:a14="http://schemas.microsoft.com/office/drawing/2010/main"/>
            </a:ext>
          </a:extLst>
        </p:spPr>
      </p:pic>
      <p:pic>
        <p:nvPicPr>
          <p:cNvPr id="5" name="Picture 4" descr="A screenshot of a computer&#10;&#10;Description automatically generated">
            <a:extLst>
              <a:ext uri="{FF2B5EF4-FFF2-40B4-BE49-F238E27FC236}">
                <a16:creationId xmlns:a16="http://schemas.microsoft.com/office/drawing/2014/main" id="{5CECCC64-CE9A-DA6C-C57B-E678928DCC43}"/>
              </a:ext>
            </a:extLst>
          </p:cNvPr>
          <p:cNvPicPr>
            <a:picLocks noChangeAspect="1"/>
          </p:cNvPicPr>
          <p:nvPr/>
        </p:nvPicPr>
        <p:blipFill rotWithShape="1">
          <a:blip r:embed="rId4"/>
          <a:srcRect l="73337" t="28817" r="15601" b="22143"/>
          <a:stretch/>
        </p:blipFill>
        <p:spPr bwMode="auto">
          <a:xfrm>
            <a:off x="6498746" y="1641850"/>
            <a:ext cx="2466975" cy="3950579"/>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25E6A478-342E-B94B-8FFC-E338C70DE8BC}"/>
              </a:ext>
            </a:extLst>
          </p:cNvPr>
          <p:cNvSpPr txBox="1"/>
          <p:nvPr/>
        </p:nvSpPr>
        <p:spPr>
          <a:xfrm>
            <a:off x="178279" y="1641850"/>
            <a:ext cx="4588626" cy="707886"/>
          </a:xfrm>
          <a:prstGeom prst="rect">
            <a:avLst/>
          </a:prstGeom>
          <a:noFill/>
        </p:spPr>
        <p:txBody>
          <a:bodyPr wrap="square" rtlCol="0">
            <a:spAutoFit/>
          </a:bodyPr>
          <a:lstStyle/>
          <a:p>
            <a:pPr algn="ctr"/>
            <a:r>
              <a:rPr lang="en-GB" sz="2000" dirty="0">
                <a:solidFill>
                  <a:srgbClr val="002060"/>
                </a:solidFill>
                <a:latin typeface="Arial MT"/>
              </a:rPr>
              <a:t>High Cost Contract and Counsel Acceptance Form (CAF)</a:t>
            </a:r>
          </a:p>
        </p:txBody>
      </p:sp>
    </p:spTree>
    <p:extLst>
      <p:ext uri="{BB962C8B-B14F-4D97-AF65-F5344CB8AC3E}">
        <p14:creationId xmlns:p14="http://schemas.microsoft.com/office/powerpoint/2010/main" val="4241956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04688-FC45-E347-B81A-81A40A24706B}"/>
              </a:ext>
            </a:extLst>
          </p:cNvPr>
          <p:cNvSpPr>
            <a:spLocks noGrp="1"/>
          </p:cNvSpPr>
          <p:nvPr>
            <p:ph type="ctrTitle"/>
          </p:nvPr>
        </p:nvSpPr>
        <p:spPr/>
        <p:txBody>
          <a:bodyPr/>
          <a:lstStyle/>
          <a:p>
            <a:r>
              <a:rPr lang="en-GB" dirty="0"/>
              <a:t>Care Case Fee Scheme (CCFS)</a:t>
            </a:r>
          </a:p>
        </p:txBody>
      </p:sp>
      <p:sp>
        <p:nvSpPr>
          <p:cNvPr id="3" name="Subtitle 2">
            <a:extLst>
              <a:ext uri="{FF2B5EF4-FFF2-40B4-BE49-F238E27FC236}">
                <a16:creationId xmlns:a16="http://schemas.microsoft.com/office/drawing/2014/main" id="{2396DF9A-C03B-2C3B-3EE5-4217C9D94A02}"/>
              </a:ext>
            </a:extLst>
          </p:cNvPr>
          <p:cNvSpPr>
            <a:spLocks noGrp="1"/>
          </p:cNvSpPr>
          <p:nvPr>
            <p:ph type="subTitle" idx="1"/>
          </p:nvPr>
        </p:nvSpPr>
        <p:spPr>
          <a:xfrm>
            <a:off x="318977" y="1612669"/>
            <a:ext cx="8311113" cy="3933982"/>
          </a:xfrm>
        </p:spPr>
        <p:txBody>
          <a:bodyPr>
            <a:normAutofit lnSpcReduction="10000"/>
          </a:bodyPr>
          <a:lstStyle/>
          <a:p>
            <a:pPr marL="0" indent="0">
              <a:buNone/>
            </a:pPr>
            <a:r>
              <a:rPr lang="en-GB" dirty="0">
                <a:solidFill>
                  <a:srgbClr val="002060"/>
                </a:solidFill>
              </a:rPr>
              <a:t>Once these documents are uploaded you can apply to increase your cost limit to £32,500. </a:t>
            </a:r>
          </a:p>
          <a:p>
            <a:pPr marL="0" indent="0">
              <a:buNone/>
            </a:pPr>
            <a:endParaRPr lang="en-GB" dirty="0">
              <a:solidFill>
                <a:srgbClr val="002060"/>
              </a:solidFill>
            </a:endParaRPr>
          </a:p>
          <a:p>
            <a:pPr marL="0" indent="0">
              <a:buNone/>
            </a:pPr>
            <a:r>
              <a:rPr lang="en-GB" dirty="0">
                <a:solidFill>
                  <a:srgbClr val="002060"/>
                </a:solidFill>
              </a:rPr>
              <a:t>This is without the need for a case plan to have been uploaded, or even drafted yet. </a:t>
            </a:r>
          </a:p>
          <a:p>
            <a:pPr marL="0" indent="0">
              <a:buNone/>
            </a:pPr>
            <a:endParaRPr lang="en-GB" dirty="0">
              <a:solidFill>
                <a:srgbClr val="002060"/>
              </a:solidFill>
            </a:endParaRPr>
          </a:p>
          <a:p>
            <a:pPr marL="0" indent="0">
              <a:buNone/>
            </a:pPr>
            <a:r>
              <a:rPr lang="en-GB" dirty="0">
                <a:solidFill>
                  <a:srgbClr val="002060"/>
                </a:solidFill>
              </a:rPr>
              <a:t>If Prior Authority has been granted for 2 Counsel i.e. X2 Juniors or Leader and Junior, you take the same steps as above but apply to increase your cost limit to £60,000 as opposed to £32,500. </a:t>
            </a:r>
          </a:p>
          <a:p>
            <a:pPr marL="0" indent="0">
              <a:buNone/>
            </a:pPr>
            <a:endParaRPr lang="en-GB" dirty="0">
              <a:solidFill>
                <a:srgbClr val="002060"/>
              </a:solidFill>
            </a:endParaRPr>
          </a:p>
          <a:p>
            <a:pPr marL="0" indent="0">
              <a:buNone/>
            </a:pPr>
            <a:r>
              <a:rPr lang="en-GB" dirty="0">
                <a:solidFill>
                  <a:srgbClr val="002060"/>
                </a:solidFill>
              </a:rPr>
              <a:t>If your final costs are going to exceed £32,500 or £60,000 (whichever is applicable) then you can submit an interim case plan for agreement which will then allow you to increase your cost limit further. </a:t>
            </a:r>
          </a:p>
          <a:p>
            <a:pPr marL="0" indent="0">
              <a:buNone/>
            </a:pPr>
            <a:endParaRPr lang="en-GB" dirty="0">
              <a:solidFill>
                <a:srgbClr val="002060"/>
              </a:solidFill>
            </a:endParaRPr>
          </a:p>
          <a:p>
            <a:pPr marL="0" indent="0">
              <a:buNone/>
            </a:pPr>
            <a:r>
              <a:rPr lang="en-GB" dirty="0">
                <a:solidFill>
                  <a:srgbClr val="002060"/>
                </a:solidFill>
              </a:rPr>
              <a:t>Alternatively, you can wait to submit a case plan at the end of the case. No strict time limits for submitting a plan but good practice to stay on top of it. No requirement for a plan to be submitted until the end, but within 3 months of conclusion of the case. </a:t>
            </a:r>
          </a:p>
        </p:txBody>
      </p:sp>
    </p:spTree>
    <p:extLst>
      <p:ext uri="{BB962C8B-B14F-4D97-AF65-F5344CB8AC3E}">
        <p14:creationId xmlns:p14="http://schemas.microsoft.com/office/powerpoint/2010/main" val="3829109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06BB-76E9-8F1A-5A0E-282FC4430112}"/>
              </a:ext>
            </a:extLst>
          </p:cNvPr>
          <p:cNvSpPr>
            <a:spLocks noGrp="1"/>
          </p:cNvSpPr>
          <p:nvPr>
            <p:ph type="ctrTitle"/>
          </p:nvPr>
        </p:nvSpPr>
        <p:spPr/>
        <p:txBody>
          <a:bodyPr/>
          <a:lstStyle/>
          <a:p>
            <a:r>
              <a:rPr lang="en-GB" dirty="0"/>
              <a:t>Care Case Fee Scheme (CCFS)</a:t>
            </a:r>
          </a:p>
        </p:txBody>
      </p:sp>
      <p:sp>
        <p:nvSpPr>
          <p:cNvPr id="3" name="Subtitle 2">
            <a:extLst>
              <a:ext uri="{FF2B5EF4-FFF2-40B4-BE49-F238E27FC236}">
                <a16:creationId xmlns:a16="http://schemas.microsoft.com/office/drawing/2014/main" id="{1E2CBAB0-CBE1-1976-0455-E660B1219C78}"/>
              </a:ext>
            </a:extLst>
          </p:cNvPr>
          <p:cNvSpPr>
            <a:spLocks noGrp="1"/>
          </p:cNvSpPr>
          <p:nvPr>
            <p:ph type="subTitle" idx="1"/>
          </p:nvPr>
        </p:nvSpPr>
        <p:spPr>
          <a:xfrm>
            <a:off x="318978" y="1446415"/>
            <a:ext cx="8311113" cy="4289367"/>
          </a:xfrm>
        </p:spPr>
        <p:txBody>
          <a:bodyPr>
            <a:normAutofit lnSpcReduction="10000"/>
          </a:bodyPr>
          <a:lstStyle/>
          <a:p>
            <a:pPr marL="0" indent="0">
              <a:buNone/>
            </a:pPr>
            <a:r>
              <a:rPr lang="en-GB" sz="2000" b="1" dirty="0">
                <a:solidFill>
                  <a:srgbClr val="002060"/>
                </a:solidFill>
              </a:rPr>
              <a:t>What if payment under CCFS isn’t right for my case?</a:t>
            </a:r>
          </a:p>
          <a:p>
            <a:pPr marL="0" indent="0">
              <a:buNone/>
            </a:pPr>
            <a:endParaRPr lang="en-GB" sz="2400" b="1" dirty="0">
              <a:solidFill>
                <a:srgbClr val="002060"/>
              </a:solidFill>
            </a:endParaRPr>
          </a:p>
          <a:p>
            <a:pPr marL="0" indent="0" algn="just">
              <a:buNone/>
            </a:pPr>
            <a:r>
              <a:rPr lang="en-GB" sz="1900" dirty="0">
                <a:solidFill>
                  <a:srgbClr val="002060"/>
                </a:solidFill>
                <a:cs typeface="Calibri" panose="020F0502020204030204" pitchFamily="34" charset="0"/>
              </a:rPr>
              <a:t>All Care cases registered as high costs will be billed under CCFS </a:t>
            </a:r>
            <a:r>
              <a:rPr lang="en-GB" sz="1900" b="1" u="sng" dirty="0">
                <a:solidFill>
                  <a:srgbClr val="002060"/>
                </a:solidFill>
                <a:cs typeface="Calibri" panose="020F0502020204030204" pitchFamily="34" charset="0"/>
              </a:rPr>
              <a:t>unless</a:t>
            </a:r>
            <a:r>
              <a:rPr lang="en-GB" sz="1900" dirty="0">
                <a:solidFill>
                  <a:srgbClr val="002060"/>
                </a:solidFill>
                <a:cs typeface="Calibri" panose="020F0502020204030204" pitchFamily="34" charset="0"/>
              </a:rPr>
              <a:t> it is agreed with the LAA </a:t>
            </a:r>
            <a:r>
              <a:rPr lang="en-GB" sz="1900" b="1" u="sng" dirty="0">
                <a:solidFill>
                  <a:srgbClr val="002060"/>
                </a:solidFill>
                <a:cs typeface="Calibri" panose="020F0502020204030204" pitchFamily="34" charset="0"/>
              </a:rPr>
              <a:t>at the time of registration </a:t>
            </a:r>
            <a:r>
              <a:rPr lang="en-GB" sz="1900" dirty="0">
                <a:solidFill>
                  <a:srgbClr val="002060"/>
                </a:solidFill>
                <a:cs typeface="Calibri" panose="020F0502020204030204" pitchFamily="34" charset="0"/>
              </a:rPr>
              <a:t>that the case is exceptional. </a:t>
            </a:r>
          </a:p>
          <a:p>
            <a:pPr marL="0" indent="0" algn="just">
              <a:buNone/>
            </a:pPr>
            <a:endParaRPr lang="en-GB" sz="1900" dirty="0">
              <a:solidFill>
                <a:srgbClr val="002060"/>
              </a:solidFill>
              <a:cs typeface="Calibri" panose="020F0502020204030204" pitchFamily="34" charset="0"/>
            </a:endParaRPr>
          </a:p>
          <a:p>
            <a:pPr marL="0" indent="0" algn="just">
              <a:buNone/>
            </a:pPr>
            <a:r>
              <a:rPr lang="en-GB" sz="1900" dirty="0">
                <a:solidFill>
                  <a:srgbClr val="002060"/>
                </a:solidFill>
                <a:cs typeface="Calibri" panose="020F0502020204030204" pitchFamily="34" charset="0"/>
              </a:rPr>
              <a:t>*If urgent work required on the case and therefore no time to draft reasons in support of deviating from CCFS, can request to register but submit your reasons within 2 weeks. </a:t>
            </a:r>
          </a:p>
          <a:p>
            <a:pPr marL="0" indent="0" algn="just">
              <a:buNone/>
            </a:pPr>
            <a:endParaRPr lang="en-GB" sz="1900" dirty="0">
              <a:solidFill>
                <a:srgbClr val="002060"/>
              </a:solidFill>
              <a:cs typeface="Calibri" panose="020F0502020204030204" pitchFamily="34" charset="0"/>
            </a:endParaRPr>
          </a:p>
          <a:p>
            <a:pPr marL="0" indent="0" algn="just">
              <a:buNone/>
            </a:pPr>
            <a:r>
              <a:rPr lang="en-GB" sz="1900" dirty="0">
                <a:solidFill>
                  <a:srgbClr val="002060"/>
                </a:solidFill>
                <a:cs typeface="Calibri" panose="020F0502020204030204" pitchFamily="34" charset="0"/>
              </a:rPr>
              <a:t>If it is agreed that the case is exceptional then the case will be billed on the hourly rates case plan regime (an item by item basis). </a:t>
            </a:r>
          </a:p>
          <a:p>
            <a:pPr marL="0" indent="0" algn="just">
              <a:buNone/>
            </a:pPr>
            <a:endParaRPr lang="en-GB" sz="1900" dirty="0">
              <a:solidFill>
                <a:srgbClr val="002060"/>
              </a:solidFill>
              <a:cs typeface="Calibri" panose="020F0502020204030204" pitchFamily="34" charset="0"/>
            </a:endParaRPr>
          </a:p>
          <a:p>
            <a:pPr marL="0" indent="0">
              <a:buNone/>
            </a:pPr>
            <a:r>
              <a:rPr lang="en-GB" sz="1900" dirty="0">
                <a:solidFill>
                  <a:srgbClr val="002060"/>
                </a:solidFill>
              </a:rPr>
              <a:t>To be exceptional, you must satisfy a 2 tier test; </a:t>
            </a:r>
          </a:p>
          <a:p>
            <a:pPr marL="0" indent="0">
              <a:buNone/>
            </a:pPr>
            <a:endParaRPr lang="en-GB" sz="1900" dirty="0">
              <a:solidFill>
                <a:srgbClr val="002060"/>
              </a:solidFill>
            </a:endParaRPr>
          </a:p>
          <a:p>
            <a:pPr marL="457200" indent="-457200">
              <a:buAutoNum type="arabicPeriod"/>
            </a:pPr>
            <a:r>
              <a:rPr lang="en-GB" sz="1900" dirty="0">
                <a:solidFill>
                  <a:srgbClr val="002060"/>
                </a:solidFill>
              </a:rPr>
              <a:t>The estimated total costs calculated at hourly rates including enhancement exceed the total costs calculated using the CCFS model by more than 30% </a:t>
            </a:r>
          </a:p>
          <a:p>
            <a:pPr marL="457200" indent="-457200">
              <a:buAutoNum type="arabicPeriod"/>
            </a:pPr>
            <a:r>
              <a:rPr lang="en-GB" sz="1900" dirty="0">
                <a:solidFill>
                  <a:srgbClr val="002060"/>
                </a:solidFill>
              </a:rPr>
              <a:t>The case is exceptional in nature</a:t>
            </a:r>
          </a:p>
          <a:p>
            <a:pPr marL="457200" indent="-457200">
              <a:buAutoNum type="arabicPeriod"/>
            </a:pPr>
            <a:endParaRPr lang="en-GB" sz="1900" dirty="0"/>
          </a:p>
          <a:p>
            <a:pPr marL="0" indent="0">
              <a:buNone/>
            </a:pPr>
            <a:endParaRPr lang="en-GB" sz="1900" dirty="0"/>
          </a:p>
        </p:txBody>
      </p:sp>
    </p:spTree>
    <p:extLst>
      <p:ext uri="{BB962C8B-B14F-4D97-AF65-F5344CB8AC3E}">
        <p14:creationId xmlns:p14="http://schemas.microsoft.com/office/powerpoint/2010/main" val="2520167055"/>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ain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ain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0f7136d-d2a0-4e68-9bae-4fe518d3e579">
      <Terms xmlns="http://schemas.microsoft.com/office/infopath/2007/PartnerControls"/>
    </lcf76f155ced4ddcb4097134ff3c332f>
    <TaxCatchAll xmlns="a45e53ca-8f3b-4211-bf7f-724dfbef36a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23F8EE06D3F14C9F98ECB3AF1D0B0A" ma:contentTypeVersion="12" ma:contentTypeDescription="Create a new document." ma:contentTypeScope="" ma:versionID="807d1b30580feed28dd8bc4bdbc6e2a0">
  <xsd:schema xmlns:xsd="http://www.w3.org/2001/XMLSchema" xmlns:xs="http://www.w3.org/2001/XMLSchema" xmlns:p="http://schemas.microsoft.com/office/2006/metadata/properties" xmlns:ns2="a45e53ca-8f3b-4211-bf7f-724dfbef36a9" xmlns:ns3="f0f7136d-d2a0-4e68-9bae-4fe518d3e579" targetNamespace="http://schemas.microsoft.com/office/2006/metadata/properties" ma:root="true" ma:fieldsID="e519a10a05216324a6828fa163d62dbf" ns2:_="" ns3:_="">
    <xsd:import namespace="a45e53ca-8f3b-4211-bf7f-724dfbef36a9"/>
    <xsd:import namespace="f0f7136d-d2a0-4e68-9bae-4fe518d3e57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5e53ca-8f3b-4211-bf7f-724dfbef36a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88820247-cb3e-4c1a-941d-5fd2d2d68af1}" ma:internalName="TaxCatchAll" ma:showField="CatchAllData" ma:web="a45e53ca-8f3b-4211-bf7f-724dfbef36a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0f7136d-d2a0-4e68-9bae-4fe518d3e57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8003d77-7b84-41a5-b854-386a3175f2f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5A9799-3E74-48D8-A617-3ABAF68D6123}">
  <ds:schemaRefs>
    <ds:schemaRef ds:uri="http://schemas.microsoft.com/office/2006/documentManagement/types"/>
    <ds:schemaRef ds:uri="http://schemas.openxmlformats.org/package/2006/metadata/core-properties"/>
    <ds:schemaRef ds:uri="a45e53ca-8f3b-4211-bf7f-724dfbef36a9"/>
    <ds:schemaRef ds:uri="http://www.w3.org/XML/1998/namespace"/>
    <ds:schemaRef ds:uri="http://purl.org/dc/elements/1.1/"/>
    <ds:schemaRef ds:uri="http://schemas.microsoft.com/office/2006/metadata/properties"/>
    <ds:schemaRef ds:uri="http://purl.org/dc/terms/"/>
    <ds:schemaRef ds:uri="http://schemas.microsoft.com/office/infopath/2007/PartnerControls"/>
    <ds:schemaRef ds:uri="f0f7136d-d2a0-4e68-9bae-4fe518d3e579"/>
    <ds:schemaRef ds:uri="http://purl.org/dc/dcmitype/"/>
  </ds:schemaRefs>
</ds:datastoreItem>
</file>

<file path=customXml/itemProps2.xml><?xml version="1.0" encoding="utf-8"?>
<ds:datastoreItem xmlns:ds="http://schemas.openxmlformats.org/officeDocument/2006/customXml" ds:itemID="{4E139D84-1DE9-43F0-9646-FF54BE76B1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5e53ca-8f3b-4211-bf7f-724dfbef36a9"/>
    <ds:schemaRef ds:uri="f0f7136d-d2a0-4e68-9bae-4fe518d3e5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2B90DC-F088-4F02-8F95-DFF60DB571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692</TotalTime>
  <Words>2442</Words>
  <Application>Microsoft Office PowerPoint</Application>
  <PresentationFormat>On-screen Show (4:3)</PresentationFormat>
  <Paragraphs>195</Paragraphs>
  <Slides>24</Slides>
  <Notes>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24</vt:i4>
      </vt:variant>
    </vt:vector>
  </HeadingPairs>
  <TitlesOfParts>
    <vt:vector size="34" baseType="lpstr">
      <vt:lpstr>Arial</vt:lpstr>
      <vt:lpstr>Arial MT</vt:lpstr>
      <vt:lpstr>Calibri</vt:lpstr>
      <vt:lpstr>Calibri Light</vt:lpstr>
      <vt:lpstr>Corbel</vt:lpstr>
      <vt:lpstr>Wingdings</vt:lpstr>
      <vt:lpstr>Main Content</vt:lpstr>
      <vt:lpstr>Office Theme</vt:lpstr>
      <vt:lpstr>1_Main Content</vt:lpstr>
      <vt:lpstr>Parallax</vt:lpstr>
      <vt:lpstr>High-Cost Case Plans  09 November 2023</vt:lpstr>
      <vt:lpstr>Introductions</vt:lpstr>
      <vt:lpstr>Today’s session…</vt:lpstr>
      <vt:lpstr>Basic principles for High Cost Cases</vt:lpstr>
      <vt:lpstr>Procedure</vt:lpstr>
      <vt:lpstr>Care Case Fee Scheme (CCFS)</vt:lpstr>
      <vt:lpstr>Care Case Fee Scheme (CCFS) </vt:lpstr>
      <vt:lpstr>Care Case Fee Scheme (CCFS)</vt:lpstr>
      <vt:lpstr>Care Case Fee Scheme (CCFS)</vt:lpstr>
      <vt:lpstr>Care Case Fee Scheme (CCFS)</vt:lpstr>
      <vt:lpstr>Care Case Fee Scheme (CCFS)</vt:lpstr>
      <vt:lpstr>How and how much will I get Paid?</vt:lpstr>
      <vt:lpstr>PowerPoint Presentation</vt:lpstr>
      <vt:lpstr>How and how much money will I get paid?</vt:lpstr>
      <vt:lpstr>How and how much money will I get paid?</vt:lpstr>
      <vt:lpstr>Overview of Hourly Rates based plans  (Family and COP) </vt:lpstr>
      <vt:lpstr>Overview of Hourly Rates based plans  (Family and COP)</vt:lpstr>
      <vt:lpstr>Overview of Hourly Rates based plans  (Family and COP)</vt:lpstr>
      <vt:lpstr>Overview of Hourly Rates based plans  (Family and COP)</vt:lpstr>
      <vt:lpstr>Overview of Hourly Rates based plans  (Family and COP)</vt:lpstr>
      <vt:lpstr>Overview of Hourly Rates based plans  (Family and COP)</vt:lpstr>
      <vt:lpstr>Overview of Hourly Rates based plans  (Family and COP)</vt:lpstr>
      <vt:lpstr>VHCC - Hints and Tips</vt:lpstr>
      <vt:lpstr>John M Hayes – we’re social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Costs Masterclass    4th October 2019</dc:title>
  <dc:creator>Kenny Shealey</dc:creator>
  <cp:lastModifiedBy>Laura Bennett</cp:lastModifiedBy>
  <cp:revision>27</cp:revision>
  <cp:lastPrinted>2023-11-02T12:53:08Z</cp:lastPrinted>
  <dcterms:created xsi:type="dcterms:W3CDTF">2019-09-11T07:19:28Z</dcterms:created>
  <dcterms:modified xsi:type="dcterms:W3CDTF">2023-11-02T13:02:00Z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0x0101003523F8EE06D3F14C9F98ECB3AF1D0B0A</vt:lpwstr>
  </property>
  <property fmtid="{D5CDD505-2E9C-101B-9397-08002B2CF9AE}" pid="3" name="MediaServiceImageTags">
    <vt:lpwstr/>
  </property>
</Properties>
</file>