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85" r:id="rId3"/>
    <p:sldId id="286" r:id="rId4"/>
    <p:sldId id="257" r:id="rId5"/>
    <p:sldId id="259" r:id="rId6"/>
    <p:sldId id="261" r:id="rId7"/>
    <p:sldId id="262" r:id="rId8"/>
    <p:sldId id="263" r:id="rId9"/>
    <p:sldId id="260" r:id="rId10"/>
    <p:sldId id="274" r:id="rId11"/>
    <p:sldId id="265" r:id="rId12"/>
    <p:sldId id="277" r:id="rId13"/>
    <p:sldId id="278" r:id="rId14"/>
    <p:sldId id="279" r:id="rId15"/>
    <p:sldId id="280" r:id="rId16"/>
    <p:sldId id="287" r:id="rId17"/>
    <p:sldId id="281" r:id="rId18"/>
    <p:sldId id="282" r:id="rId19"/>
    <p:sldId id="283" r:id="rId20"/>
    <p:sldId id="284" r:id="rId21"/>
    <p:sldId id="288"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756"/>
    <p:restoredTop sz="97872"/>
  </p:normalViewPr>
  <p:slideViewPr>
    <p:cSldViewPr snapToGrid="0">
      <p:cViewPr varScale="1">
        <p:scale>
          <a:sx n="115" d="100"/>
          <a:sy n="115" d="100"/>
        </p:scale>
        <p:origin x="808" y="19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15E1D6-161F-0C63-F0B9-D213D1E68F4D}"/>
              </a:ext>
            </a:extLst>
          </p:cNvPr>
          <p:cNvSpPr>
            <a:spLocks noGrp="1"/>
          </p:cNvSpPr>
          <p:nvPr>
            <p:ph type="ctrTitle"/>
          </p:nvPr>
        </p:nvSpPr>
        <p:spPr>
          <a:xfrm>
            <a:off x="1524000" y="1122363"/>
            <a:ext cx="9144000" cy="2387600"/>
          </a:xfrm>
        </p:spPr>
        <p:txBody>
          <a:bodyPr anchor="b"/>
          <a:lstStyle>
            <a:lvl1pPr algn="ctr">
              <a:defRPr sz="6000"/>
            </a:lvl1pPr>
          </a:lstStyle>
          <a:p>
            <a:r>
              <a:rPr lang="en-GB"/>
              <a:t>Click to edit Master title style</a:t>
            </a:r>
            <a:endParaRPr lang="en-US"/>
          </a:p>
        </p:txBody>
      </p:sp>
      <p:sp>
        <p:nvSpPr>
          <p:cNvPr id="3" name="Subtitle 2">
            <a:extLst>
              <a:ext uri="{FF2B5EF4-FFF2-40B4-BE49-F238E27FC236}">
                <a16:creationId xmlns:a16="http://schemas.microsoft.com/office/drawing/2014/main" id="{85B3438E-B6AD-FC84-79E9-CB4553F2E73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endParaRPr lang="en-US"/>
          </a:p>
        </p:txBody>
      </p:sp>
      <p:sp>
        <p:nvSpPr>
          <p:cNvPr id="4" name="Date Placeholder 3">
            <a:extLst>
              <a:ext uri="{FF2B5EF4-FFF2-40B4-BE49-F238E27FC236}">
                <a16:creationId xmlns:a16="http://schemas.microsoft.com/office/drawing/2014/main" id="{D5E48E1E-EE27-66E8-8304-68CD00740B90}"/>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5" name="Footer Placeholder 4">
            <a:extLst>
              <a:ext uri="{FF2B5EF4-FFF2-40B4-BE49-F238E27FC236}">
                <a16:creationId xmlns:a16="http://schemas.microsoft.com/office/drawing/2014/main" id="{ABA87179-EE4D-754A-97F1-B21AB1F00D3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0F9683A-9F7F-8A9B-F6E5-22EAB494DA35}"/>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13564834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52C52A-1859-7360-8188-AF09289CEBD0}"/>
              </a:ext>
            </a:extLst>
          </p:cNvPr>
          <p:cNvSpPr>
            <a:spLocks noGrp="1"/>
          </p:cNvSpPr>
          <p:nvPr>
            <p:ph type="title"/>
          </p:nvPr>
        </p:nvSpPr>
        <p:spPr/>
        <p:txBody>
          <a:bodyPr/>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B37105F-E239-A2FC-2B21-EE8335C63CE9}"/>
              </a:ext>
            </a:extLst>
          </p:cNvPr>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975E390A-B482-E397-DF99-80B35A27A085}"/>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5" name="Footer Placeholder 4">
            <a:extLst>
              <a:ext uri="{FF2B5EF4-FFF2-40B4-BE49-F238E27FC236}">
                <a16:creationId xmlns:a16="http://schemas.microsoft.com/office/drawing/2014/main" id="{E2CB9A31-4C00-0445-8AE9-EB9CD1D36E5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780F472-865A-6ECE-5A08-FCE2CB6E14F6}"/>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25482260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20F80EF-60A5-34C7-6B17-F0349FCC3DB6}"/>
              </a:ext>
            </a:extLst>
          </p:cNvPr>
          <p:cNvSpPr>
            <a:spLocks noGrp="1"/>
          </p:cNvSpPr>
          <p:nvPr>
            <p:ph type="title" orient="vert"/>
          </p:nvPr>
        </p:nvSpPr>
        <p:spPr>
          <a:xfrm>
            <a:off x="8724900" y="365125"/>
            <a:ext cx="2628900" cy="5811838"/>
          </a:xfrm>
        </p:spPr>
        <p:txBody>
          <a:bodyPr vert="eaVert"/>
          <a:lstStyle/>
          <a:p>
            <a:r>
              <a:rPr lang="en-GB"/>
              <a:t>Click to edit Master title style</a:t>
            </a:r>
            <a:endParaRPr lang="en-US"/>
          </a:p>
        </p:txBody>
      </p:sp>
      <p:sp>
        <p:nvSpPr>
          <p:cNvPr id="3" name="Vertical Text Placeholder 2">
            <a:extLst>
              <a:ext uri="{FF2B5EF4-FFF2-40B4-BE49-F238E27FC236}">
                <a16:creationId xmlns:a16="http://schemas.microsoft.com/office/drawing/2014/main" id="{67F36EA2-395F-28CD-8A5D-50E3EAA2BE0C}"/>
              </a:ext>
            </a:extLst>
          </p:cNvPr>
          <p:cNvSpPr>
            <a:spLocks noGrp="1"/>
          </p:cNvSpPr>
          <p:nvPr>
            <p:ph type="body" orient="vert" idx="1"/>
          </p:nvPr>
        </p:nvSpPr>
        <p:spPr>
          <a:xfrm>
            <a:off x="838200" y="365125"/>
            <a:ext cx="7734300" cy="5811838"/>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EC5756B3-419F-0273-61FB-19DFA4CECF98}"/>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5" name="Footer Placeholder 4">
            <a:extLst>
              <a:ext uri="{FF2B5EF4-FFF2-40B4-BE49-F238E27FC236}">
                <a16:creationId xmlns:a16="http://schemas.microsoft.com/office/drawing/2014/main" id="{F7EF3628-88DA-E886-4A6E-632BAEE8BF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355123-3585-E522-541C-A4C6DC5E1A66}"/>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1489149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D75D65-96CA-0967-BFED-F2E67DB2715E}"/>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81530D69-2DDC-B125-1A95-E84D99D24166}"/>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F514CDF6-0FAE-FA09-D3C4-92B48D45C8C3}"/>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5" name="Footer Placeholder 4">
            <a:extLst>
              <a:ext uri="{FF2B5EF4-FFF2-40B4-BE49-F238E27FC236}">
                <a16:creationId xmlns:a16="http://schemas.microsoft.com/office/drawing/2014/main" id="{D9583A77-09F3-7E30-31E5-847EB108C9E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1FB557D-915A-A122-E432-3A19F7DB3C09}"/>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180631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C5748-BE0D-2347-082C-A9D189311553}"/>
              </a:ext>
            </a:extLst>
          </p:cNvPr>
          <p:cNvSpPr>
            <a:spLocks noGrp="1"/>
          </p:cNvSpPr>
          <p:nvPr>
            <p:ph type="title"/>
          </p:nvPr>
        </p:nvSpPr>
        <p:spPr>
          <a:xfrm>
            <a:off x="831850" y="1709738"/>
            <a:ext cx="10515600" cy="2852737"/>
          </a:xfrm>
        </p:spPr>
        <p:txBody>
          <a:bodyPr anchor="b"/>
          <a:lstStyle>
            <a:lvl1pPr>
              <a:defRPr sz="6000"/>
            </a:lvl1pPr>
          </a:lstStyle>
          <a:p>
            <a:r>
              <a:rPr lang="en-GB"/>
              <a:t>Click to edit Master title style</a:t>
            </a:r>
            <a:endParaRPr lang="en-US"/>
          </a:p>
        </p:txBody>
      </p:sp>
      <p:sp>
        <p:nvSpPr>
          <p:cNvPr id="3" name="Text Placeholder 2">
            <a:extLst>
              <a:ext uri="{FF2B5EF4-FFF2-40B4-BE49-F238E27FC236}">
                <a16:creationId xmlns:a16="http://schemas.microsoft.com/office/drawing/2014/main" id="{CB66C292-8B79-6BC4-0F1C-C4C520B6BFA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
        <p:nvSpPr>
          <p:cNvPr id="4" name="Date Placeholder 3">
            <a:extLst>
              <a:ext uri="{FF2B5EF4-FFF2-40B4-BE49-F238E27FC236}">
                <a16:creationId xmlns:a16="http://schemas.microsoft.com/office/drawing/2014/main" id="{04C9AC92-C991-365B-FD2F-504B84C5A863}"/>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5" name="Footer Placeholder 4">
            <a:extLst>
              <a:ext uri="{FF2B5EF4-FFF2-40B4-BE49-F238E27FC236}">
                <a16:creationId xmlns:a16="http://schemas.microsoft.com/office/drawing/2014/main" id="{41E5B6FF-A7F6-31F8-3602-0709C3937C2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4009317-C4E5-6CD2-07A2-761D0BB29E7C}"/>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11833040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AE047-D973-3C51-405E-ED2BDDE736AC}"/>
              </a:ext>
            </a:extLst>
          </p:cNvPr>
          <p:cNvSpPr>
            <a:spLocks noGrp="1"/>
          </p:cNvSpPr>
          <p:nvPr>
            <p:ph type="title"/>
          </p:nvPr>
        </p:nvSpPr>
        <p:spPr/>
        <p:txBody>
          <a:bodyPr/>
          <a:lstStyle/>
          <a:p>
            <a:r>
              <a:rPr lang="en-GB"/>
              <a:t>Click to edit Master title style</a:t>
            </a:r>
            <a:endParaRPr lang="en-US"/>
          </a:p>
        </p:txBody>
      </p:sp>
      <p:sp>
        <p:nvSpPr>
          <p:cNvPr id="3" name="Content Placeholder 2">
            <a:extLst>
              <a:ext uri="{FF2B5EF4-FFF2-40B4-BE49-F238E27FC236}">
                <a16:creationId xmlns:a16="http://schemas.microsoft.com/office/drawing/2014/main" id="{A6AFA890-6E79-DB29-FBC7-1E41059A03E7}"/>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Content Placeholder 3">
            <a:extLst>
              <a:ext uri="{FF2B5EF4-FFF2-40B4-BE49-F238E27FC236}">
                <a16:creationId xmlns:a16="http://schemas.microsoft.com/office/drawing/2014/main" id="{60524CCB-7733-11C4-BCF8-FD37A49CFE6A}"/>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Date Placeholder 4">
            <a:extLst>
              <a:ext uri="{FF2B5EF4-FFF2-40B4-BE49-F238E27FC236}">
                <a16:creationId xmlns:a16="http://schemas.microsoft.com/office/drawing/2014/main" id="{25F2A79C-E7EB-4408-AD75-844704A30925}"/>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6" name="Footer Placeholder 5">
            <a:extLst>
              <a:ext uri="{FF2B5EF4-FFF2-40B4-BE49-F238E27FC236}">
                <a16:creationId xmlns:a16="http://schemas.microsoft.com/office/drawing/2014/main" id="{FDF177E3-3321-58C4-8F50-FCF87911C76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0B9B2F8-1D33-DB6C-FA96-05FF2104BB14}"/>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4811325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D4167A3-0218-4355-B211-A8E4DA23A374}"/>
              </a:ext>
            </a:extLst>
          </p:cNvPr>
          <p:cNvSpPr>
            <a:spLocks noGrp="1"/>
          </p:cNvSpPr>
          <p:nvPr>
            <p:ph type="title"/>
          </p:nvPr>
        </p:nvSpPr>
        <p:spPr>
          <a:xfrm>
            <a:off x="839788" y="365125"/>
            <a:ext cx="10515600" cy="1325563"/>
          </a:xfrm>
        </p:spPr>
        <p:txBody>
          <a:bodyPr/>
          <a:lstStyle/>
          <a:p>
            <a:r>
              <a:rPr lang="en-GB"/>
              <a:t>Click to edit Master title style</a:t>
            </a:r>
            <a:endParaRPr lang="en-US"/>
          </a:p>
        </p:txBody>
      </p:sp>
      <p:sp>
        <p:nvSpPr>
          <p:cNvPr id="3" name="Text Placeholder 2">
            <a:extLst>
              <a:ext uri="{FF2B5EF4-FFF2-40B4-BE49-F238E27FC236}">
                <a16:creationId xmlns:a16="http://schemas.microsoft.com/office/drawing/2014/main" id="{10B8AB2E-6E0F-F91D-5BE2-39486C59B5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8697BD2C-51B7-6867-CF8B-2CFBCE275B8D}"/>
              </a:ext>
            </a:extLst>
          </p:cNvPr>
          <p:cNvSpPr>
            <a:spLocks noGrp="1"/>
          </p:cNvSpPr>
          <p:nvPr>
            <p:ph sz="half" idx="2"/>
          </p:nvPr>
        </p:nvSpPr>
        <p:spPr>
          <a:xfrm>
            <a:off x="83978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5" name="Text Placeholder 4">
            <a:extLst>
              <a:ext uri="{FF2B5EF4-FFF2-40B4-BE49-F238E27FC236}">
                <a16:creationId xmlns:a16="http://schemas.microsoft.com/office/drawing/2014/main" id="{672B621D-D740-3B37-EF4B-F63F5339E1B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3F547715-3BB9-5FF9-BCEF-E11A77A7A04D}"/>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7" name="Date Placeholder 6">
            <a:extLst>
              <a:ext uri="{FF2B5EF4-FFF2-40B4-BE49-F238E27FC236}">
                <a16:creationId xmlns:a16="http://schemas.microsoft.com/office/drawing/2014/main" id="{D2E39C9A-4B1A-170D-7960-1B397E2199F6}"/>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8" name="Footer Placeholder 7">
            <a:extLst>
              <a:ext uri="{FF2B5EF4-FFF2-40B4-BE49-F238E27FC236}">
                <a16:creationId xmlns:a16="http://schemas.microsoft.com/office/drawing/2014/main" id="{4F375915-84F0-D1D3-E545-3C68E90FA48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7E7812D-CA0B-2BF3-33D7-8E6F361F0AA6}"/>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723521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ABDC1E-5322-72D9-B49F-80B9CACF22D6}"/>
              </a:ext>
            </a:extLst>
          </p:cNvPr>
          <p:cNvSpPr>
            <a:spLocks noGrp="1"/>
          </p:cNvSpPr>
          <p:nvPr>
            <p:ph type="title"/>
          </p:nvPr>
        </p:nvSpPr>
        <p:spPr/>
        <p:txBody>
          <a:bodyPr/>
          <a:lstStyle/>
          <a:p>
            <a:r>
              <a:rPr lang="en-GB"/>
              <a:t>Click to edit Master title style</a:t>
            </a:r>
            <a:endParaRPr lang="en-US"/>
          </a:p>
        </p:txBody>
      </p:sp>
      <p:sp>
        <p:nvSpPr>
          <p:cNvPr id="3" name="Date Placeholder 2">
            <a:extLst>
              <a:ext uri="{FF2B5EF4-FFF2-40B4-BE49-F238E27FC236}">
                <a16:creationId xmlns:a16="http://schemas.microsoft.com/office/drawing/2014/main" id="{5632651A-A6DE-BF50-953F-6D024935A9DE}"/>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4" name="Footer Placeholder 3">
            <a:extLst>
              <a:ext uri="{FF2B5EF4-FFF2-40B4-BE49-F238E27FC236}">
                <a16:creationId xmlns:a16="http://schemas.microsoft.com/office/drawing/2014/main" id="{821B4D94-8C6D-B119-CF79-2652CBAD765F}"/>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7E0BD0C-9D61-AAB7-B467-B82B536E5B81}"/>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37818139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0E8037-F5FE-FC8D-4789-44EC2B10EF51}"/>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3" name="Footer Placeholder 2">
            <a:extLst>
              <a:ext uri="{FF2B5EF4-FFF2-40B4-BE49-F238E27FC236}">
                <a16:creationId xmlns:a16="http://schemas.microsoft.com/office/drawing/2014/main" id="{2D1E81E8-215D-588E-1B8F-6EF789612D6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CDBEE96-6337-29C8-7F7E-E7CB5FB192BA}"/>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1136689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60BDCE-30F0-BC6B-EBAB-2201D3CD0E5B}"/>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Content Placeholder 2">
            <a:extLst>
              <a:ext uri="{FF2B5EF4-FFF2-40B4-BE49-F238E27FC236}">
                <a16:creationId xmlns:a16="http://schemas.microsoft.com/office/drawing/2014/main" id="{5E31F6E1-A326-BE5C-29F2-964A612A8D16}"/>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Text Placeholder 3">
            <a:extLst>
              <a:ext uri="{FF2B5EF4-FFF2-40B4-BE49-F238E27FC236}">
                <a16:creationId xmlns:a16="http://schemas.microsoft.com/office/drawing/2014/main" id="{FD8A376C-C623-9814-CD93-C09D1E8C856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6C0A832-EAEC-3408-D2AE-5C5885FEC6F3}"/>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6" name="Footer Placeholder 5">
            <a:extLst>
              <a:ext uri="{FF2B5EF4-FFF2-40B4-BE49-F238E27FC236}">
                <a16:creationId xmlns:a16="http://schemas.microsoft.com/office/drawing/2014/main" id="{B010D577-9FDF-98B7-C351-A9061D28023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0B6BAC2-1E42-0D21-540E-71D4E9ADA049}"/>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11892730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0B13BC-8897-852C-2B8E-66059F23D865}"/>
              </a:ext>
            </a:extLst>
          </p:cNvPr>
          <p:cNvSpPr>
            <a:spLocks noGrp="1"/>
          </p:cNvSpPr>
          <p:nvPr>
            <p:ph type="title"/>
          </p:nvPr>
        </p:nvSpPr>
        <p:spPr>
          <a:xfrm>
            <a:off x="839788" y="457200"/>
            <a:ext cx="3932237" cy="1600200"/>
          </a:xfrm>
        </p:spPr>
        <p:txBody>
          <a:bodyPr anchor="b"/>
          <a:lstStyle>
            <a:lvl1pPr>
              <a:defRPr sz="3200"/>
            </a:lvl1pPr>
          </a:lstStyle>
          <a:p>
            <a:r>
              <a:rPr lang="en-GB"/>
              <a:t>Click to edit Master title style</a:t>
            </a:r>
            <a:endParaRPr lang="en-US"/>
          </a:p>
        </p:txBody>
      </p:sp>
      <p:sp>
        <p:nvSpPr>
          <p:cNvPr id="3" name="Picture Placeholder 2">
            <a:extLst>
              <a:ext uri="{FF2B5EF4-FFF2-40B4-BE49-F238E27FC236}">
                <a16:creationId xmlns:a16="http://schemas.microsoft.com/office/drawing/2014/main" id="{4C97B513-427A-51EF-0B4E-316D683EBBA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226BC38-ED61-DFE5-2A5D-4E689B9C59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a:t>Click to edit Master text styles</a:t>
            </a:r>
          </a:p>
        </p:txBody>
      </p:sp>
      <p:sp>
        <p:nvSpPr>
          <p:cNvPr id="5" name="Date Placeholder 4">
            <a:extLst>
              <a:ext uri="{FF2B5EF4-FFF2-40B4-BE49-F238E27FC236}">
                <a16:creationId xmlns:a16="http://schemas.microsoft.com/office/drawing/2014/main" id="{8D5B4984-E141-FADE-5E7D-36FE12B5EABB}"/>
              </a:ext>
            </a:extLst>
          </p:cNvPr>
          <p:cNvSpPr>
            <a:spLocks noGrp="1"/>
          </p:cNvSpPr>
          <p:nvPr>
            <p:ph type="dt" sz="half" idx="10"/>
          </p:nvPr>
        </p:nvSpPr>
        <p:spPr/>
        <p:txBody>
          <a:bodyPr/>
          <a:lstStyle/>
          <a:p>
            <a:fld id="{EFC2A982-A433-224E-BC9B-45D4BE3069C1}" type="datetimeFigureOut">
              <a:rPr lang="en-US" smtClean="0"/>
              <a:t>11/1/23</a:t>
            </a:fld>
            <a:endParaRPr lang="en-US"/>
          </a:p>
        </p:txBody>
      </p:sp>
      <p:sp>
        <p:nvSpPr>
          <p:cNvPr id="6" name="Footer Placeholder 5">
            <a:extLst>
              <a:ext uri="{FF2B5EF4-FFF2-40B4-BE49-F238E27FC236}">
                <a16:creationId xmlns:a16="http://schemas.microsoft.com/office/drawing/2014/main" id="{C0EC9C2E-985A-E7CE-A530-949EBE9DF68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C763C2E-9E9C-E671-0375-CFF76C12A296}"/>
              </a:ext>
            </a:extLst>
          </p:cNvPr>
          <p:cNvSpPr>
            <a:spLocks noGrp="1"/>
          </p:cNvSpPr>
          <p:nvPr>
            <p:ph type="sldNum" sz="quarter" idx="12"/>
          </p:nvPr>
        </p:nvSpPr>
        <p:spPr/>
        <p:txBody>
          <a:bodyPr/>
          <a:lstStyle/>
          <a:p>
            <a:fld id="{D2463093-4752-1E41-BFE9-15A6DDE5217C}" type="slidenum">
              <a:rPr lang="en-US" smtClean="0"/>
              <a:t>‹#›</a:t>
            </a:fld>
            <a:endParaRPr lang="en-US"/>
          </a:p>
        </p:txBody>
      </p:sp>
    </p:spTree>
    <p:extLst>
      <p:ext uri="{BB962C8B-B14F-4D97-AF65-F5344CB8AC3E}">
        <p14:creationId xmlns:p14="http://schemas.microsoft.com/office/powerpoint/2010/main" val="21237478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4164A6C-E7A4-DAE1-2FC9-DED6F65C60D2}"/>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GB"/>
              <a:t>Click to edit Master title style</a:t>
            </a:r>
            <a:endParaRPr lang="en-US"/>
          </a:p>
        </p:txBody>
      </p:sp>
      <p:sp>
        <p:nvSpPr>
          <p:cNvPr id="3" name="Text Placeholder 2">
            <a:extLst>
              <a:ext uri="{FF2B5EF4-FFF2-40B4-BE49-F238E27FC236}">
                <a16:creationId xmlns:a16="http://schemas.microsoft.com/office/drawing/2014/main" id="{098AB48C-D891-57B1-6407-38D82A2D037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a:p>
        </p:txBody>
      </p:sp>
      <p:sp>
        <p:nvSpPr>
          <p:cNvPr id="4" name="Date Placeholder 3">
            <a:extLst>
              <a:ext uri="{FF2B5EF4-FFF2-40B4-BE49-F238E27FC236}">
                <a16:creationId xmlns:a16="http://schemas.microsoft.com/office/drawing/2014/main" id="{054E35AD-15CD-D1E7-DB13-29A97F45681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FC2A982-A433-224E-BC9B-45D4BE3069C1}" type="datetimeFigureOut">
              <a:rPr lang="en-US" smtClean="0"/>
              <a:t>11/1/23</a:t>
            </a:fld>
            <a:endParaRPr lang="en-US"/>
          </a:p>
        </p:txBody>
      </p:sp>
      <p:sp>
        <p:nvSpPr>
          <p:cNvPr id="5" name="Footer Placeholder 4">
            <a:extLst>
              <a:ext uri="{FF2B5EF4-FFF2-40B4-BE49-F238E27FC236}">
                <a16:creationId xmlns:a16="http://schemas.microsoft.com/office/drawing/2014/main" id="{D70DB06B-E096-960F-74FE-441B8B80525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196B8BBA-C065-EB2E-861F-D81F79D20B2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2463093-4752-1E41-BFE9-15A6DDE5217C}" type="slidenum">
              <a:rPr lang="en-US" smtClean="0"/>
              <a:t>‹#›</a:t>
            </a:fld>
            <a:endParaRPr lang="en-US"/>
          </a:p>
        </p:txBody>
      </p:sp>
    </p:spTree>
    <p:extLst>
      <p:ext uri="{BB962C8B-B14F-4D97-AF65-F5344CB8AC3E}">
        <p14:creationId xmlns:p14="http://schemas.microsoft.com/office/powerpoint/2010/main" val="38743881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8FBC8F-8356-A1E6-452B-1DCC6EEB0E46}"/>
              </a:ext>
            </a:extLst>
          </p:cNvPr>
          <p:cNvSpPr>
            <a:spLocks noGrp="1"/>
          </p:cNvSpPr>
          <p:nvPr>
            <p:ph type="ctrTitle"/>
          </p:nvPr>
        </p:nvSpPr>
        <p:spPr/>
        <p:txBody>
          <a:bodyPr>
            <a:normAutofit fontScale="90000"/>
          </a:bodyPr>
          <a:lstStyle/>
          <a:p>
            <a:r>
              <a:rPr lang="en-US" dirty="0"/>
              <a:t>LAPG – vulnerability and capacity issues in the </a:t>
            </a:r>
            <a:br>
              <a:rPr lang="en-US" dirty="0"/>
            </a:br>
            <a:r>
              <a:rPr lang="en-US" dirty="0"/>
              <a:t>Civil Courts</a:t>
            </a:r>
          </a:p>
        </p:txBody>
      </p:sp>
      <p:sp>
        <p:nvSpPr>
          <p:cNvPr id="3" name="Subtitle 2">
            <a:extLst>
              <a:ext uri="{FF2B5EF4-FFF2-40B4-BE49-F238E27FC236}">
                <a16:creationId xmlns:a16="http://schemas.microsoft.com/office/drawing/2014/main" id="{F8A78BAF-FC5B-10F3-336E-A44BC83258E7}"/>
              </a:ext>
            </a:extLst>
          </p:cNvPr>
          <p:cNvSpPr>
            <a:spLocks noGrp="1"/>
          </p:cNvSpPr>
          <p:nvPr>
            <p:ph type="subTitle" idx="1"/>
          </p:nvPr>
        </p:nvSpPr>
        <p:spPr>
          <a:xfrm>
            <a:off x="1524000" y="3602038"/>
            <a:ext cx="9144000" cy="2285806"/>
          </a:xfrm>
        </p:spPr>
        <p:txBody>
          <a:bodyPr>
            <a:normAutofit/>
          </a:bodyPr>
          <a:lstStyle/>
          <a:p>
            <a:endParaRPr lang="en-US" dirty="0"/>
          </a:p>
          <a:p>
            <a:r>
              <a:rPr lang="en-US" dirty="0"/>
              <a:t>Diane Astin</a:t>
            </a:r>
          </a:p>
          <a:p>
            <a:endParaRPr lang="en-US" dirty="0"/>
          </a:p>
          <a:p>
            <a:r>
              <a:rPr lang="en-US" dirty="0"/>
              <a:t>Solicitor, Senior Lecturer in Legal Practice at Brunel University</a:t>
            </a:r>
          </a:p>
        </p:txBody>
      </p:sp>
    </p:spTree>
    <p:extLst>
      <p:ext uri="{BB962C8B-B14F-4D97-AF65-F5344CB8AC3E}">
        <p14:creationId xmlns:p14="http://schemas.microsoft.com/office/powerpoint/2010/main" val="79413218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4D2554-1F5E-6318-9398-6D24E3F0A0B3}"/>
              </a:ext>
            </a:extLst>
          </p:cNvPr>
          <p:cNvSpPr>
            <a:spLocks noGrp="1"/>
          </p:cNvSpPr>
          <p:nvPr>
            <p:ph type="title"/>
          </p:nvPr>
        </p:nvSpPr>
        <p:spPr>
          <a:xfrm>
            <a:off x="838200" y="365126"/>
            <a:ext cx="10515600" cy="794602"/>
          </a:xfrm>
        </p:spPr>
        <p:txBody>
          <a:bodyPr/>
          <a:lstStyle/>
          <a:p>
            <a:r>
              <a:rPr lang="en-US" b="1" dirty="0"/>
              <a:t>CPR 21 –Protected Parties (and children)</a:t>
            </a:r>
          </a:p>
        </p:txBody>
      </p:sp>
      <p:sp>
        <p:nvSpPr>
          <p:cNvPr id="3" name="Content Placeholder 2">
            <a:extLst>
              <a:ext uri="{FF2B5EF4-FFF2-40B4-BE49-F238E27FC236}">
                <a16:creationId xmlns:a16="http://schemas.microsoft.com/office/drawing/2014/main" id="{B8E2B1A4-ABDF-4CC6-CC9A-9377910C7B4C}"/>
              </a:ext>
            </a:extLst>
          </p:cNvPr>
          <p:cNvSpPr>
            <a:spLocks noGrp="1"/>
          </p:cNvSpPr>
          <p:nvPr>
            <p:ph idx="1"/>
          </p:nvPr>
        </p:nvSpPr>
        <p:spPr>
          <a:xfrm>
            <a:off x="838200" y="1438507"/>
            <a:ext cx="10515600" cy="4738456"/>
          </a:xfrm>
        </p:spPr>
        <p:txBody>
          <a:bodyPr>
            <a:normAutofit lnSpcReduction="10000"/>
          </a:bodyPr>
          <a:lstStyle/>
          <a:p>
            <a:r>
              <a:rPr lang="en-US" dirty="0"/>
              <a:t>‘Protected parties’ are those who lack capacity under MCA 2005</a:t>
            </a:r>
          </a:p>
          <a:p>
            <a:r>
              <a:rPr lang="en-US" dirty="0"/>
              <a:t>Must have litigation friend </a:t>
            </a:r>
          </a:p>
          <a:p>
            <a:r>
              <a:rPr lang="en-US" dirty="0"/>
              <a:t>Litigation friend can be appointed without court order certificate of suitability filed by litigation friend (other side not involved)</a:t>
            </a:r>
          </a:p>
          <a:p>
            <a:r>
              <a:rPr lang="en-US" dirty="0"/>
              <a:t>Also, can apply to court for an order appointing a litigation friend</a:t>
            </a:r>
          </a:p>
          <a:p>
            <a:r>
              <a:rPr lang="en-US" dirty="0"/>
              <a:t>If protected party no steps can be taken without court’s permission unless a litigation friend being in place</a:t>
            </a:r>
          </a:p>
          <a:p>
            <a:r>
              <a:rPr lang="en-US" dirty="0"/>
              <a:t>Settlement of claims by protected parties must be approved by the court</a:t>
            </a:r>
          </a:p>
          <a:p>
            <a:endParaRPr lang="en-US" dirty="0"/>
          </a:p>
          <a:p>
            <a:r>
              <a:rPr lang="en-US" dirty="0"/>
              <a:t>So far so good, but …</a:t>
            </a:r>
          </a:p>
          <a:p>
            <a:endParaRPr lang="en-US" dirty="0"/>
          </a:p>
        </p:txBody>
      </p:sp>
    </p:spTree>
    <p:extLst>
      <p:ext uri="{BB962C8B-B14F-4D97-AF65-F5344CB8AC3E}">
        <p14:creationId xmlns:p14="http://schemas.microsoft.com/office/powerpoint/2010/main" val="42091874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6A8E4A-8638-8141-FE3A-BD73511BE728}"/>
              </a:ext>
            </a:extLst>
          </p:cNvPr>
          <p:cNvSpPr>
            <a:spLocks noGrp="1"/>
          </p:cNvSpPr>
          <p:nvPr>
            <p:ph type="title"/>
          </p:nvPr>
        </p:nvSpPr>
        <p:spPr/>
        <p:txBody>
          <a:bodyPr>
            <a:normAutofit/>
          </a:bodyPr>
          <a:lstStyle/>
          <a:p>
            <a:r>
              <a:rPr lang="en-US" b="1" dirty="0"/>
              <a:t>CPR 21 – Children and ‘Protected Parties’</a:t>
            </a:r>
          </a:p>
        </p:txBody>
      </p:sp>
      <p:sp>
        <p:nvSpPr>
          <p:cNvPr id="3" name="Content Placeholder 2">
            <a:extLst>
              <a:ext uri="{FF2B5EF4-FFF2-40B4-BE49-F238E27FC236}">
                <a16:creationId xmlns:a16="http://schemas.microsoft.com/office/drawing/2014/main" id="{F742FE5B-4EAB-767A-6788-39D2CEEE6923}"/>
              </a:ext>
            </a:extLst>
          </p:cNvPr>
          <p:cNvSpPr>
            <a:spLocks noGrp="1"/>
          </p:cNvSpPr>
          <p:nvPr>
            <p:ph idx="1"/>
          </p:nvPr>
        </p:nvSpPr>
        <p:spPr/>
        <p:txBody>
          <a:bodyPr>
            <a:normAutofit/>
          </a:bodyPr>
          <a:lstStyle/>
          <a:p>
            <a:r>
              <a:rPr lang="en-US" dirty="0"/>
              <a:t>CPR predicated on it being clear that a party is a protected party </a:t>
            </a:r>
          </a:p>
          <a:p>
            <a:r>
              <a:rPr lang="en-US" dirty="0"/>
              <a:t>no provision for cases in which it is unclear, or disputed.</a:t>
            </a:r>
          </a:p>
          <a:p>
            <a:endParaRPr lang="en-US" dirty="0"/>
          </a:p>
          <a:p>
            <a:pPr marL="0" indent="0">
              <a:buNone/>
            </a:pPr>
            <a:r>
              <a:rPr lang="en-US" b="1" dirty="0"/>
              <a:t>Working Group considered following stages:</a:t>
            </a:r>
          </a:p>
          <a:p>
            <a:r>
              <a:rPr lang="en-US" dirty="0"/>
              <a:t>How an issue is identified</a:t>
            </a:r>
          </a:p>
          <a:p>
            <a:r>
              <a:rPr lang="en-US" dirty="0"/>
              <a:t>How it is investigated</a:t>
            </a:r>
          </a:p>
          <a:p>
            <a:r>
              <a:rPr lang="en-US" dirty="0"/>
              <a:t>How it is determined by the court (if in dispute or unclear)</a:t>
            </a:r>
          </a:p>
          <a:p>
            <a:r>
              <a:rPr lang="en-US" dirty="0"/>
              <a:t>Substantive proceedings pending a determination</a:t>
            </a:r>
          </a:p>
        </p:txBody>
      </p:sp>
    </p:spTree>
    <p:extLst>
      <p:ext uri="{BB962C8B-B14F-4D97-AF65-F5344CB8AC3E}">
        <p14:creationId xmlns:p14="http://schemas.microsoft.com/office/powerpoint/2010/main" val="1083341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7FBEC8-73FF-E424-7589-DEA645B70162}"/>
              </a:ext>
            </a:extLst>
          </p:cNvPr>
          <p:cNvSpPr>
            <a:spLocks noGrp="1"/>
          </p:cNvSpPr>
          <p:nvPr>
            <p:ph type="title"/>
          </p:nvPr>
        </p:nvSpPr>
        <p:spPr>
          <a:xfrm>
            <a:off x="838200" y="365126"/>
            <a:ext cx="10515600" cy="939568"/>
          </a:xfrm>
        </p:spPr>
        <p:txBody>
          <a:bodyPr/>
          <a:lstStyle/>
          <a:p>
            <a:r>
              <a:rPr lang="en-US" dirty="0"/>
              <a:t>Issue was identified more than 20 years ago</a:t>
            </a:r>
          </a:p>
        </p:txBody>
      </p:sp>
      <p:sp>
        <p:nvSpPr>
          <p:cNvPr id="3" name="Content Placeholder 2">
            <a:extLst>
              <a:ext uri="{FF2B5EF4-FFF2-40B4-BE49-F238E27FC236}">
                <a16:creationId xmlns:a16="http://schemas.microsoft.com/office/drawing/2014/main" id="{D7868E84-C1F1-CA42-AF70-FC7EC0F9F76D}"/>
              </a:ext>
            </a:extLst>
          </p:cNvPr>
          <p:cNvSpPr>
            <a:spLocks noGrp="1"/>
          </p:cNvSpPr>
          <p:nvPr>
            <p:ph idx="1"/>
          </p:nvPr>
        </p:nvSpPr>
        <p:spPr>
          <a:xfrm>
            <a:off x="838200" y="1516566"/>
            <a:ext cx="10515600" cy="4660397"/>
          </a:xfrm>
        </p:spPr>
        <p:txBody>
          <a:bodyPr/>
          <a:lstStyle/>
          <a:p>
            <a:pPr marL="0" indent="0">
              <a:buNone/>
            </a:pPr>
            <a:r>
              <a:rPr lang="en-GB" sz="2400" b="1" i="1" dirty="0" err="1">
                <a:effectLst/>
                <a:latin typeface="Calibri" panose="020F0502020204030204" pitchFamily="34" charset="0"/>
                <a:ea typeface="Calibri" panose="020F0502020204030204" pitchFamily="34" charset="0"/>
                <a:cs typeface="Times New Roman" panose="02020603050405020304" pitchFamily="18" charset="0"/>
              </a:rPr>
              <a:t>Masterman</a:t>
            </a:r>
            <a:r>
              <a:rPr lang="en-GB" sz="2400" b="1" i="1" dirty="0">
                <a:effectLst/>
                <a:latin typeface="Calibri" panose="020F0502020204030204" pitchFamily="34" charset="0"/>
                <a:ea typeface="Calibri" panose="020F0502020204030204" pitchFamily="34" charset="0"/>
                <a:cs typeface="Times New Roman" panose="02020603050405020304" pitchFamily="18" charset="0"/>
              </a:rPr>
              <a:t>-Lister v </a:t>
            </a:r>
            <a:r>
              <a:rPr lang="en-GB" sz="2400" b="1" i="1" dirty="0" err="1">
                <a:effectLst/>
                <a:latin typeface="Calibri" panose="020F0502020204030204" pitchFamily="34" charset="0"/>
                <a:ea typeface="Calibri" panose="020F0502020204030204" pitchFamily="34" charset="0"/>
                <a:cs typeface="Times New Roman" panose="02020603050405020304" pitchFamily="18" charset="0"/>
              </a:rPr>
              <a:t>Brutton</a:t>
            </a:r>
            <a:r>
              <a:rPr lang="en-GB" sz="2400" b="1" dirty="0">
                <a:effectLst/>
                <a:latin typeface="Calibri" panose="020F0502020204030204" pitchFamily="34" charset="0"/>
                <a:ea typeface="Calibri" panose="020F0502020204030204" pitchFamily="34" charset="0"/>
                <a:cs typeface="Times New Roman" panose="02020603050405020304" pitchFamily="18" charset="0"/>
              </a:rPr>
              <a:t> </a:t>
            </a:r>
            <a:r>
              <a:rPr lang="en-GB" sz="2400" dirty="0">
                <a:effectLst/>
                <a:latin typeface="Calibri" panose="020F0502020204030204" pitchFamily="34" charset="0"/>
                <a:ea typeface="Calibri" panose="020F0502020204030204" pitchFamily="34" charset="0"/>
                <a:cs typeface="Times New Roman" panose="02020603050405020304" pitchFamily="18" charset="0"/>
              </a:rPr>
              <a:t>[2002] EWCA </a:t>
            </a:r>
            <a:r>
              <a:rPr lang="en-GB" sz="2400" dirty="0" err="1">
                <a:effectLst/>
                <a:latin typeface="Calibri" panose="020F0502020204030204" pitchFamily="34" charset="0"/>
                <a:ea typeface="Calibri" panose="020F0502020204030204" pitchFamily="34" charset="0"/>
                <a:cs typeface="Times New Roman" panose="02020603050405020304" pitchFamily="18" charset="0"/>
              </a:rPr>
              <a:t>Civ</a:t>
            </a:r>
            <a:r>
              <a:rPr lang="en-GB" sz="2400" dirty="0">
                <a:effectLst/>
                <a:latin typeface="Calibri" panose="020F0502020204030204" pitchFamily="34" charset="0"/>
                <a:ea typeface="Calibri" panose="020F0502020204030204" pitchFamily="34" charset="0"/>
                <a:cs typeface="Times New Roman" panose="02020603050405020304" pitchFamily="18" charset="0"/>
              </a:rPr>
              <a:t> 1889, </a:t>
            </a:r>
            <a:r>
              <a:rPr lang="en-GB" sz="2400" dirty="0">
                <a:effectLst/>
                <a:latin typeface="Calibri" panose="020F0502020204030204" pitchFamily="34" charset="0"/>
                <a:ea typeface="Times New Roman" panose="02020603050405020304" pitchFamily="18" charset="0"/>
                <a:cs typeface="Calibri" panose="020F0502020204030204" pitchFamily="34" charset="0"/>
              </a:rPr>
              <a:t>Kennedy LJ:</a:t>
            </a:r>
          </a:p>
          <a:p>
            <a:pPr marL="0" indent="0">
              <a:buNone/>
            </a:pPr>
            <a:endParaRPr lang="en-GB" sz="24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GB" sz="2400" dirty="0">
                <a:latin typeface="Calibri" panose="020F0502020204030204" pitchFamily="34" charset="0"/>
                <a:ea typeface="Times New Roman" panose="02020603050405020304" pitchFamily="18" charset="0"/>
                <a:cs typeface="Calibri" panose="020F0502020204030204" pitchFamily="34" charset="0"/>
              </a:rPr>
              <a:t>N</a:t>
            </a:r>
            <a:r>
              <a:rPr lang="en-GB" sz="2400" dirty="0">
                <a:effectLst/>
                <a:latin typeface="Calibri" panose="020F0502020204030204" pitchFamily="34" charset="0"/>
                <a:ea typeface="Times New Roman" panose="02020603050405020304" pitchFamily="18" charset="0"/>
                <a:cs typeface="Calibri" panose="020F0502020204030204" pitchFamily="34" charset="0"/>
              </a:rPr>
              <a:t>either CPR 21 (nor the preceding provision, Order 80) made any provision for ‘a judicial determination of the question whether or not capacity exists’. </a:t>
            </a:r>
          </a:p>
          <a:p>
            <a:pPr marL="0" indent="0">
              <a:buNone/>
            </a:pPr>
            <a:endParaRPr lang="en-GB" sz="24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GB" sz="2400" dirty="0">
                <a:latin typeface="Calibri" panose="020F0502020204030204" pitchFamily="34" charset="0"/>
                <a:ea typeface="Times New Roman" panose="02020603050405020304" pitchFamily="18" charset="0"/>
                <a:cs typeface="Calibri" panose="020F0502020204030204" pitchFamily="34" charset="0"/>
              </a:rPr>
              <a:t>R</a:t>
            </a:r>
            <a:r>
              <a:rPr lang="en-GB" sz="2400" dirty="0">
                <a:effectLst/>
                <a:latin typeface="Calibri" panose="020F0502020204030204" pitchFamily="34" charset="0"/>
                <a:ea typeface="Times New Roman" panose="02020603050405020304" pitchFamily="18" charset="0"/>
                <a:cs typeface="Calibri" panose="020F0502020204030204" pitchFamily="34" charset="0"/>
              </a:rPr>
              <a:t>ecommended that the Rules Committee consider the issue.  </a:t>
            </a:r>
          </a:p>
          <a:p>
            <a:pPr marL="0" indent="0">
              <a:buNone/>
            </a:pPr>
            <a:endParaRPr lang="en-GB" sz="2400" dirty="0">
              <a:latin typeface="Calibri" panose="020F0502020204030204" pitchFamily="34" charset="0"/>
              <a:ea typeface="Times New Roman" panose="02020603050405020304" pitchFamily="18" charset="0"/>
              <a:cs typeface="Calibri" panose="020F0502020204030204" pitchFamily="34" charset="0"/>
            </a:endParaRPr>
          </a:p>
          <a:p>
            <a:pPr marL="0" indent="0">
              <a:buNone/>
            </a:pPr>
            <a:r>
              <a:rPr lang="en-GB" sz="2400" dirty="0">
                <a:effectLst/>
                <a:latin typeface="Calibri" panose="020F0502020204030204" pitchFamily="34" charset="0"/>
                <a:ea typeface="Times New Roman" panose="02020603050405020304" pitchFamily="18" charset="0"/>
                <a:cs typeface="Calibri" panose="020F0502020204030204" pitchFamily="34" charset="0"/>
              </a:rPr>
              <a:t>‘Meanwhile’ …</a:t>
            </a:r>
            <a:r>
              <a:rPr lang="en-GB" sz="2400" dirty="0">
                <a:effectLst/>
                <a:latin typeface="Calibri" panose="020F0502020204030204" pitchFamily="34" charset="0"/>
                <a:ea typeface="Calibri" panose="020F0502020204030204" pitchFamily="34" charset="0"/>
                <a:cs typeface="Times New Roman" panose="02020603050405020304" pitchFamily="18" charset="0"/>
              </a:rPr>
              <a:t> </a:t>
            </a:r>
            <a:r>
              <a:rPr lang="en-GB" sz="2400" i="1" dirty="0">
                <a:effectLst/>
                <a:latin typeface="Calibri" panose="020F0502020204030204" pitchFamily="34" charset="0"/>
                <a:ea typeface="Times New Roman" panose="02020603050405020304" pitchFamily="18" charset="0"/>
                <a:cs typeface="Calibri" panose="020F0502020204030204" pitchFamily="34" charset="0"/>
              </a:rPr>
              <a:t>‘courts should always, as a matter of practice, at the first convenient opportunity, investigate the question of capacity whenever there is any reason to suspect that it may be absent …’</a:t>
            </a:r>
            <a:r>
              <a:rPr lang="en-GB" sz="2400" dirty="0">
                <a:effectLst/>
                <a:latin typeface="Calibri" panose="020F0502020204030204" pitchFamily="34" charset="0"/>
                <a:ea typeface="Times New Roman" panose="02020603050405020304" pitchFamily="18" charset="0"/>
                <a:cs typeface="Calibri" panose="020F0502020204030204" pitchFamily="34" charset="0"/>
              </a:rPr>
              <a:t> </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49430159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C32C7-CC0E-F9FD-5163-43AF3F1FABE8}"/>
              </a:ext>
            </a:extLst>
          </p:cNvPr>
          <p:cNvSpPr>
            <a:spLocks noGrp="1"/>
          </p:cNvSpPr>
          <p:nvPr>
            <p:ph type="title"/>
          </p:nvPr>
        </p:nvSpPr>
        <p:spPr>
          <a:xfrm>
            <a:off x="838200" y="365125"/>
            <a:ext cx="10515600" cy="861509"/>
          </a:xfrm>
        </p:spPr>
        <p:txBody>
          <a:bodyPr/>
          <a:lstStyle/>
          <a:p>
            <a:pPr algn="ctr"/>
            <a:r>
              <a:rPr lang="en-US" b="1" dirty="0"/>
              <a:t>A party with legal representatives</a:t>
            </a:r>
          </a:p>
        </p:txBody>
      </p:sp>
      <p:sp>
        <p:nvSpPr>
          <p:cNvPr id="3" name="Content Placeholder 2">
            <a:extLst>
              <a:ext uri="{FF2B5EF4-FFF2-40B4-BE49-F238E27FC236}">
                <a16:creationId xmlns:a16="http://schemas.microsoft.com/office/drawing/2014/main" id="{84DD4FC0-A5BB-308C-842A-9C200FABC6F2}"/>
              </a:ext>
            </a:extLst>
          </p:cNvPr>
          <p:cNvSpPr>
            <a:spLocks noGrp="1"/>
          </p:cNvSpPr>
          <p:nvPr>
            <p:ph idx="1"/>
          </p:nvPr>
        </p:nvSpPr>
        <p:spPr>
          <a:xfrm>
            <a:off x="838200" y="1349298"/>
            <a:ext cx="10515600" cy="4827665"/>
          </a:xfrm>
        </p:spPr>
        <p:txBody>
          <a:bodyPr>
            <a:normAutofit fontScale="92500" lnSpcReduction="20000"/>
          </a:bodyPr>
          <a:lstStyle/>
          <a:p>
            <a:pPr marL="0" indent="0">
              <a:lnSpc>
                <a:spcPct val="110000"/>
              </a:lnSpc>
              <a:buNone/>
            </a:pPr>
            <a:r>
              <a:rPr lang="en-GB" sz="3200" b="1" i="1" dirty="0" err="1">
                <a:effectLst/>
                <a:latin typeface="Calibri" panose="020F0502020204030204" pitchFamily="34" charset="0"/>
                <a:ea typeface="Calibri" panose="020F0502020204030204" pitchFamily="34" charset="0"/>
                <a:cs typeface="Times New Roman" panose="02020603050405020304" pitchFamily="18" charset="0"/>
              </a:rPr>
              <a:t>Masterman</a:t>
            </a:r>
            <a:r>
              <a:rPr lang="en-GB" sz="3200" b="1" i="1" dirty="0">
                <a:effectLst/>
                <a:latin typeface="Calibri" panose="020F0502020204030204" pitchFamily="34" charset="0"/>
                <a:ea typeface="Calibri" panose="020F0502020204030204" pitchFamily="34" charset="0"/>
                <a:cs typeface="Times New Roman" panose="02020603050405020304" pitchFamily="18" charset="0"/>
              </a:rPr>
              <a:t>-Lister v </a:t>
            </a:r>
            <a:r>
              <a:rPr lang="en-GB" sz="3200" b="1" i="1" dirty="0" err="1">
                <a:effectLst/>
                <a:latin typeface="Calibri" panose="020F0502020204030204" pitchFamily="34" charset="0"/>
                <a:ea typeface="Calibri" panose="020F0502020204030204" pitchFamily="34" charset="0"/>
                <a:cs typeface="Times New Roman" panose="02020603050405020304" pitchFamily="18" charset="0"/>
              </a:rPr>
              <a:t>Brutton</a:t>
            </a:r>
            <a:r>
              <a:rPr lang="en-GB" sz="3200" b="1" i="1" dirty="0">
                <a:effectLst/>
                <a:latin typeface="Calibri" panose="020F0502020204030204" pitchFamily="34" charset="0"/>
                <a:ea typeface="Calibri" panose="020F0502020204030204" pitchFamily="34" charset="0"/>
                <a:cs typeface="Times New Roman" panose="02020603050405020304" pitchFamily="18" charset="0"/>
              </a:rPr>
              <a:t>, </a:t>
            </a:r>
            <a:r>
              <a:rPr lang="en-GB" sz="3200" dirty="0">
                <a:effectLst/>
                <a:latin typeface="Calibri" panose="020F0502020204030204" pitchFamily="34" charset="0"/>
                <a:ea typeface="Calibri" panose="020F0502020204030204" pitchFamily="34" charset="0"/>
                <a:cs typeface="Times New Roman" panose="02020603050405020304" pitchFamily="18" charset="0"/>
              </a:rPr>
              <a:t>Kennedy LJ at [30]:</a:t>
            </a:r>
          </a:p>
          <a:p>
            <a:pPr marL="0" indent="0">
              <a:lnSpc>
                <a:spcPct val="110000"/>
              </a:lnSpc>
              <a:buNone/>
            </a:pPr>
            <a:endParaRPr lang="en-GB" sz="3200" dirty="0">
              <a:effectLst/>
            </a:endParaRPr>
          </a:p>
          <a:p>
            <a:pPr marL="0" indent="0">
              <a:lnSpc>
                <a:spcPct val="110000"/>
              </a:lnSpc>
              <a:buNone/>
            </a:pPr>
            <a:r>
              <a:rPr lang="en-GB" sz="3200" dirty="0">
                <a:effectLst/>
              </a:rPr>
              <a:t>“When should the issue of capacity be raised? </a:t>
            </a:r>
          </a:p>
          <a:p>
            <a:pPr marL="0" indent="0">
              <a:lnSpc>
                <a:spcPct val="110000"/>
              </a:lnSpc>
              <a:buNone/>
            </a:pPr>
            <a:endParaRPr lang="en-GB" sz="3200" dirty="0"/>
          </a:p>
          <a:p>
            <a:pPr marL="0" indent="0">
              <a:lnSpc>
                <a:spcPct val="110000"/>
              </a:lnSpc>
              <a:buNone/>
            </a:pPr>
            <a:r>
              <a:rPr lang="en-GB" sz="3200" dirty="0">
                <a:effectLst/>
              </a:rPr>
              <a:t>Normally no problem arises as to when the issue of capacity should be raised. It raises itself. A responsible solicitor acting for a claimant or defendant has doubts about the capacity of his client, and seeks a medical opinion. If the opinion suggests that the client lacks the necessary capacity then the solicitor arranges for the appointment of a litigation friend.” </a:t>
            </a:r>
            <a:endParaRPr lang="en-US" sz="3200" dirty="0"/>
          </a:p>
        </p:txBody>
      </p:sp>
    </p:spTree>
    <p:extLst>
      <p:ext uri="{BB962C8B-B14F-4D97-AF65-F5344CB8AC3E}">
        <p14:creationId xmlns:p14="http://schemas.microsoft.com/office/powerpoint/2010/main" val="2586564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226E6F-9EC7-59EB-57DD-37E33A795BE3}"/>
              </a:ext>
            </a:extLst>
          </p:cNvPr>
          <p:cNvSpPr>
            <a:spLocks noGrp="1"/>
          </p:cNvSpPr>
          <p:nvPr>
            <p:ph type="title"/>
          </p:nvPr>
        </p:nvSpPr>
        <p:spPr/>
        <p:txBody>
          <a:bodyPr/>
          <a:lstStyle/>
          <a:p>
            <a:pPr algn="ctr"/>
            <a:r>
              <a:rPr lang="en-US" b="1" dirty="0"/>
              <a:t>And an unrepresented party?</a:t>
            </a:r>
          </a:p>
        </p:txBody>
      </p:sp>
      <p:sp>
        <p:nvSpPr>
          <p:cNvPr id="3" name="Content Placeholder 2">
            <a:extLst>
              <a:ext uri="{FF2B5EF4-FFF2-40B4-BE49-F238E27FC236}">
                <a16:creationId xmlns:a16="http://schemas.microsoft.com/office/drawing/2014/main" id="{936532A2-6645-A05C-172A-C4374322E939}"/>
              </a:ext>
            </a:extLst>
          </p:cNvPr>
          <p:cNvSpPr>
            <a:spLocks noGrp="1"/>
          </p:cNvSpPr>
          <p:nvPr>
            <p:ph idx="1"/>
          </p:nvPr>
        </p:nvSpPr>
        <p:spPr/>
        <p:txBody>
          <a:bodyPr>
            <a:normAutofit/>
          </a:bodyPr>
          <a:lstStyle/>
          <a:p>
            <a:pPr marL="0" indent="0">
              <a:buNone/>
            </a:pPr>
            <a:r>
              <a:rPr lang="en-GB" sz="4000" b="1" i="1" dirty="0" err="1">
                <a:effectLst/>
                <a:latin typeface="Calibri" panose="020F0502020204030204" pitchFamily="34" charset="0"/>
                <a:ea typeface="Calibri" panose="020F0502020204030204" pitchFamily="34" charset="0"/>
              </a:rPr>
              <a:t>Masterman</a:t>
            </a:r>
            <a:r>
              <a:rPr lang="en-GB" sz="4000" b="1" i="1" dirty="0">
                <a:effectLst/>
                <a:latin typeface="Calibri" panose="020F0502020204030204" pitchFamily="34" charset="0"/>
                <a:ea typeface="Calibri" panose="020F0502020204030204" pitchFamily="34" charset="0"/>
              </a:rPr>
              <a:t>-Lister</a:t>
            </a:r>
            <a:r>
              <a:rPr lang="en-GB" sz="4000" i="1" dirty="0">
                <a:effectLst/>
                <a:latin typeface="Calibri" panose="020F0502020204030204" pitchFamily="34" charset="0"/>
                <a:ea typeface="Calibri" panose="020F0502020204030204" pitchFamily="34" charset="0"/>
              </a:rPr>
              <a:t> , </a:t>
            </a:r>
            <a:r>
              <a:rPr lang="en-GB" sz="4000" dirty="0">
                <a:effectLst/>
                <a:latin typeface="Calibri" panose="020F0502020204030204" pitchFamily="34" charset="0"/>
                <a:ea typeface="Calibri" panose="020F0502020204030204" pitchFamily="34" charset="0"/>
              </a:rPr>
              <a:t>Kennedy LJ:</a:t>
            </a:r>
          </a:p>
          <a:p>
            <a:endParaRPr lang="en-GB" sz="4000" dirty="0">
              <a:latin typeface="Calibri" panose="020F0502020204030204" pitchFamily="34" charset="0"/>
              <a:ea typeface="Calibri" panose="020F0502020204030204" pitchFamily="34" charset="0"/>
            </a:endParaRPr>
          </a:p>
          <a:p>
            <a:pPr marL="0" indent="0">
              <a:buNone/>
            </a:pPr>
            <a:r>
              <a:rPr lang="en-GB" sz="4000" dirty="0">
                <a:effectLst/>
                <a:latin typeface="Calibri" panose="020F0502020204030204" pitchFamily="34" charset="0"/>
                <a:ea typeface="Calibri" panose="020F0502020204030204" pitchFamily="34" charset="0"/>
              </a:rPr>
              <a:t>“Sometimes the doubts may arise in relation to an opponent acting in person, and then it </a:t>
            </a:r>
            <a:r>
              <a:rPr lang="en-GB" sz="4000" i="1" dirty="0">
                <a:effectLst/>
                <a:latin typeface="Calibri" panose="020F0502020204030204" pitchFamily="34" charset="0"/>
                <a:ea typeface="Calibri" panose="020F0502020204030204" pitchFamily="34" charset="0"/>
              </a:rPr>
              <a:t>may</a:t>
            </a:r>
            <a:r>
              <a:rPr lang="en-GB" sz="4000" dirty="0">
                <a:effectLst/>
                <a:latin typeface="Calibri" panose="020F0502020204030204" pitchFamily="34" charset="0"/>
                <a:ea typeface="Calibri" panose="020F0502020204030204" pitchFamily="34" charset="0"/>
              </a:rPr>
              <a:t> be appropriate to bring the issue of capacity before the court”</a:t>
            </a:r>
            <a:endParaRPr lang="en-US" sz="4000" dirty="0"/>
          </a:p>
        </p:txBody>
      </p:sp>
    </p:spTree>
    <p:extLst>
      <p:ext uri="{BB962C8B-B14F-4D97-AF65-F5344CB8AC3E}">
        <p14:creationId xmlns:p14="http://schemas.microsoft.com/office/powerpoint/2010/main" val="32376200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DA405F-4D05-CAAA-A16C-153855E84E89}"/>
              </a:ext>
            </a:extLst>
          </p:cNvPr>
          <p:cNvSpPr>
            <a:spLocks noGrp="1"/>
          </p:cNvSpPr>
          <p:nvPr>
            <p:ph type="title"/>
          </p:nvPr>
        </p:nvSpPr>
        <p:spPr>
          <a:xfrm>
            <a:off x="838200" y="365126"/>
            <a:ext cx="10515600" cy="794602"/>
          </a:xfrm>
        </p:spPr>
        <p:txBody>
          <a:bodyPr>
            <a:normAutofit/>
          </a:bodyPr>
          <a:lstStyle/>
          <a:p>
            <a:pPr algn="ctr"/>
            <a:r>
              <a:rPr lang="en-US" sz="4000" b="1" dirty="0"/>
              <a:t>More possible issues </a:t>
            </a:r>
          </a:p>
        </p:txBody>
      </p:sp>
      <p:sp>
        <p:nvSpPr>
          <p:cNvPr id="3" name="Content Placeholder 2">
            <a:extLst>
              <a:ext uri="{FF2B5EF4-FFF2-40B4-BE49-F238E27FC236}">
                <a16:creationId xmlns:a16="http://schemas.microsoft.com/office/drawing/2014/main" id="{E5C3BB5A-66B1-E36A-440B-31927FB213D4}"/>
              </a:ext>
            </a:extLst>
          </p:cNvPr>
          <p:cNvSpPr>
            <a:spLocks noGrp="1"/>
          </p:cNvSpPr>
          <p:nvPr>
            <p:ph idx="1"/>
          </p:nvPr>
        </p:nvSpPr>
        <p:spPr>
          <a:xfrm>
            <a:off x="838200" y="1360449"/>
            <a:ext cx="10515600" cy="4816514"/>
          </a:xfrm>
        </p:spPr>
        <p:txBody>
          <a:bodyPr>
            <a:normAutofit/>
          </a:bodyPr>
          <a:lstStyle/>
          <a:p>
            <a:r>
              <a:rPr lang="en-US" dirty="0"/>
              <a:t>Judge/court identify possible lack of capacity – what are they meant to do?</a:t>
            </a:r>
          </a:p>
          <a:p>
            <a:endParaRPr lang="en-US" dirty="0"/>
          </a:p>
          <a:p>
            <a:r>
              <a:rPr lang="en-US" dirty="0"/>
              <a:t>Solicitor thinks own client may lack capacity, client does not agree</a:t>
            </a:r>
          </a:p>
          <a:p>
            <a:endParaRPr lang="en-US" dirty="0"/>
          </a:p>
          <a:p>
            <a:r>
              <a:rPr lang="en-US" dirty="0"/>
              <a:t>No funding for a report</a:t>
            </a:r>
          </a:p>
          <a:p>
            <a:endParaRPr lang="en-US" dirty="0"/>
          </a:p>
          <a:p>
            <a:pPr lvl="1"/>
            <a:r>
              <a:rPr lang="en-US" dirty="0"/>
              <a:t>Specific legal aid issues – client can’t/won’t co-operate with legal aid application – chicken and egg situation</a:t>
            </a:r>
          </a:p>
          <a:p>
            <a:endParaRPr lang="en-US" dirty="0"/>
          </a:p>
          <a:p>
            <a:endParaRPr lang="en-US" dirty="0"/>
          </a:p>
        </p:txBody>
      </p:sp>
    </p:spTree>
    <p:extLst>
      <p:ext uri="{BB962C8B-B14F-4D97-AF65-F5344CB8AC3E}">
        <p14:creationId xmlns:p14="http://schemas.microsoft.com/office/powerpoint/2010/main" val="22099464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D3578E-1E2D-138C-7E0C-18BB6030DC3A}"/>
              </a:ext>
            </a:extLst>
          </p:cNvPr>
          <p:cNvSpPr>
            <a:spLocks noGrp="1"/>
          </p:cNvSpPr>
          <p:nvPr>
            <p:ph type="title"/>
          </p:nvPr>
        </p:nvSpPr>
        <p:spPr>
          <a:xfrm>
            <a:off x="838200" y="365126"/>
            <a:ext cx="10515600" cy="872660"/>
          </a:xfrm>
        </p:spPr>
        <p:txBody>
          <a:bodyPr/>
          <a:lstStyle/>
          <a:p>
            <a:pPr algn="ctr"/>
            <a:r>
              <a:rPr lang="en-US" b="1" dirty="0"/>
              <a:t>Even more p</a:t>
            </a:r>
            <a:r>
              <a:rPr lang="en-US" sz="4400" b="1" dirty="0"/>
              <a:t>ossible issues</a:t>
            </a:r>
            <a:endParaRPr lang="en-US" dirty="0"/>
          </a:p>
        </p:txBody>
      </p:sp>
      <p:sp>
        <p:nvSpPr>
          <p:cNvPr id="3" name="Content Placeholder 2">
            <a:extLst>
              <a:ext uri="{FF2B5EF4-FFF2-40B4-BE49-F238E27FC236}">
                <a16:creationId xmlns:a16="http://schemas.microsoft.com/office/drawing/2014/main" id="{1AAE9C2D-2140-92AA-E021-518468A51444}"/>
              </a:ext>
            </a:extLst>
          </p:cNvPr>
          <p:cNvSpPr>
            <a:spLocks noGrp="1"/>
          </p:cNvSpPr>
          <p:nvPr>
            <p:ph idx="1"/>
          </p:nvPr>
        </p:nvSpPr>
        <p:spPr>
          <a:xfrm>
            <a:off x="838200" y="1382751"/>
            <a:ext cx="10515600" cy="4794212"/>
          </a:xfrm>
        </p:spPr>
        <p:txBody>
          <a:bodyPr/>
          <a:lstStyle/>
          <a:p>
            <a:pPr marL="0" indent="0">
              <a:buNone/>
            </a:pPr>
            <a:r>
              <a:rPr lang="en-US" b="1" dirty="0"/>
              <a:t>Duties on legal reps if they think a party may lack capacity?</a:t>
            </a:r>
          </a:p>
          <a:p>
            <a:r>
              <a:rPr lang="en-US" dirty="0"/>
              <a:t>How to distinguish between a ‘difficult’ client and an </a:t>
            </a:r>
            <a:r>
              <a:rPr lang="en-US" dirty="0" err="1"/>
              <a:t>incapacitous</a:t>
            </a:r>
            <a:r>
              <a:rPr lang="en-US" dirty="0"/>
              <a:t> one?</a:t>
            </a:r>
          </a:p>
          <a:p>
            <a:r>
              <a:rPr lang="en-US" dirty="0"/>
              <a:t>Consequences if court finds own client has capacity?</a:t>
            </a:r>
          </a:p>
          <a:p>
            <a:pPr lvl="1"/>
            <a:r>
              <a:rPr lang="en-US" dirty="0"/>
              <a:t>Costs</a:t>
            </a:r>
          </a:p>
          <a:p>
            <a:pPr lvl="1"/>
            <a:r>
              <a:rPr lang="en-US" dirty="0"/>
              <a:t>Continuing to act</a:t>
            </a:r>
          </a:p>
          <a:p>
            <a:endParaRPr lang="en-US" dirty="0"/>
          </a:p>
          <a:p>
            <a:pPr marL="0" indent="0">
              <a:buNone/>
            </a:pPr>
            <a:r>
              <a:rPr lang="en-US" b="1" dirty="0"/>
              <a:t>Finding a suitable litigation friend </a:t>
            </a:r>
          </a:p>
          <a:p>
            <a:pPr lvl="1"/>
            <a:r>
              <a:rPr lang="en-US" dirty="0"/>
              <a:t>OS – ‘litigation friend’ of last resort but overwhelmed </a:t>
            </a:r>
          </a:p>
          <a:p>
            <a:pPr lvl="1"/>
            <a:r>
              <a:rPr lang="en-US" dirty="0"/>
              <a:t>Family and friends - see </a:t>
            </a:r>
            <a:r>
              <a:rPr lang="en-US" i="1" dirty="0"/>
              <a:t>Major v </a:t>
            </a:r>
            <a:r>
              <a:rPr lang="en-US" i="1" dirty="0" err="1"/>
              <a:t>Kirishana</a:t>
            </a:r>
            <a:r>
              <a:rPr lang="en-US" i="1" dirty="0"/>
              <a:t> </a:t>
            </a:r>
            <a:r>
              <a:rPr lang="en-US" dirty="0"/>
              <a:t>[2023] EWHC 1593</a:t>
            </a:r>
          </a:p>
        </p:txBody>
      </p:sp>
    </p:spTree>
    <p:extLst>
      <p:ext uri="{BB962C8B-B14F-4D97-AF65-F5344CB8AC3E}">
        <p14:creationId xmlns:p14="http://schemas.microsoft.com/office/powerpoint/2010/main" val="42600949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860D7F-4B90-994F-546F-ED0545736B96}"/>
              </a:ext>
            </a:extLst>
          </p:cNvPr>
          <p:cNvSpPr>
            <a:spLocks noGrp="1"/>
          </p:cNvSpPr>
          <p:nvPr>
            <p:ph type="title"/>
          </p:nvPr>
        </p:nvSpPr>
        <p:spPr>
          <a:xfrm>
            <a:off x="838200" y="365126"/>
            <a:ext cx="10515600" cy="906114"/>
          </a:xfrm>
        </p:spPr>
        <p:txBody>
          <a:bodyPr>
            <a:normAutofit fontScale="90000"/>
          </a:bodyPr>
          <a:lstStyle/>
          <a:p>
            <a:r>
              <a:rPr lang="en-US" b="1" dirty="0"/>
              <a:t>Court hearings to determine litigation capacity</a:t>
            </a:r>
          </a:p>
        </p:txBody>
      </p:sp>
      <p:sp>
        <p:nvSpPr>
          <p:cNvPr id="3" name="Content Placeholder 2">
            <a:extLst>
              <a:ext uri="{FF2B5EF4-FFF2-40B4-BE49-F238E27FC236}">
                <a16:creationId xmlns:a16="http://schemas.microsoft.com/office/drawing/2014/main" id="{64AE0DF0-E25F-9022-960D-5FED673BC807}"/>
              </a:ext>
            </a:extLst>
          </p:cNvPr>
          <p:cNvSpPr>
            <a:spLocks noGrp="1"/>
          </p:cNvSpPr>
          <p:nvPr>
            <p:ph idx="1"/>
          </p:nvPr>
        </p:nvSpPr>
        <p:spPr>
          <a:xfrm>
            <a:off x="838200" y="1393902"/>
            <a:ext cx="10515600" cy="4783061"/>
          </a:xfrm>
        </p:spPr>
        <p:txBody>
          <a:bodyPr>
            <a:normAutofit/>
          </a:bodyPr>
          <a:lstStyle/>
          <a:p>
            <a:pPr marL="0" indent="0">
              <a:buNone/>
            </a:pPr>
            <a:r>
              <a:rPr lang="en-US" dirty="0"/>
              <a:t>NB to distinguish between </a:t>
            </a:r>
            <a:r>
              <a:rPr lang="en-US" i="1" dirty="0"/>
              <a:t>current</a:t>
            </a:r>
            <a:r>
              <a:rPr lang="en-US" dirty="0"/>
              <a:t> litigation capacity and capacity for other things – e.g. to enter into a contract, to agree an earlier settlement</a:t>
            </a:r>
          </a:p>
          <a:p>
            <a:pPr marL="0" indent="0">
              <a:buNone/>
            </a:pPr>
            <a:endParaRPr lang="en-US" dirty="0"/>
          </a:p>
          <a:p>
            <a:pPr marL="0" indent="0">
              <a:buNone/>
            </a:pPr>
            <a:r>
              <a:rPr lang="en-US" b="1" dirty="0"/>
              <a:t>‘Litigation capacity’:</a:t>
            </a:r>
          </a:p>
          <a:p>
            <a:pPr marL="0" indent="0">
              <a:buNone/>
            </a:pP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being capable of understanding, with the assistance of explanations from legal advisers and other experts, the issues on which a person’s consent or decision is likely to be necessary in the court of the proceedings. </a:t>
            </a:r>
          </a:p>
          <a:p>
            <a:pPr marL="0" indent="0">
              <a:buNone/>
            </a:pPr>
            <a:r>
              <a:rPr lang="en-GB" sz="2400" dirty="0">
                <a:solidFill>
                  <a:srgbClr val="000000"/>
                </a:solidFill>
                <a:latin typeface="Calibri" panose="020F0502020204030204" pitchFamily="34" charset="0"/>
                <a:ea typeface="Calibri" panose="020F0502020204030204" pitchFamily="34" charset="0"/>
                <a:cs typeface="Calibri" panose="020F0502020204030204" pitchFamily="34" charset="0"/>
              </a:rPr>
              <a:t>C</a:t>
            </a:r>
            <a:r>
              <a:rPr lang="en-GB" sz="2400" dirty="0">
                <a:solidFill>
                  <a:srgbClr val="000000"/>
                </a:solidFill>
                <a:effectLst/>
                <a:latin typeface="Calibri" panose="020F0502020204030204" pitchFamily="34" charset="0"/>
                <a:ea typeface="Calibri" panose="020F0502020204030204" pitchFamily="34" charset="0"/>
                <a:cs typeface="Calibri" panose="020F0502020204030204" pitchFamily="34" charset="0"/>
              </a:rPr>
              <a:t>apacity is ‘decision-specific’ and a person may have the capacity to conduct their own litigation but not, for example, to administer a large award of compensation.</a:t>
            </a:r>
            <a:endParaRPr lang="en-GB" sz="24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en-US" dirty="0"/>
          </a:p>
        </p:txBody>
      </p:sp>
    </p:spTree>
    <p:extLst>
      <p:ext uri="{BB962C8B-B14F-4D97-AF65-F5344CB8AC3E}">
        <p14:creationId xmlns:p14="http://schemas.microsoft.com/office/powerpoint/2010/main" val="245920138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94C3B-066D-B5CE-0E92-B65B99488179}"/>
              </a:ext>
            </a:extLst>
          </p:cNvPr>
          <p:cNvSpPr>
            <a:spLocks noGrp="1"/>
          </p:cNvSpPr>
          <p:nvPr>
            <p:ph type="title"/>
          </p:nvPr>
        </p:nvSpPr>
        <p:spPr>
          <a:xfrm>
            <a:off x="468351" y="365125"/>
            <a:ext cx="10885449" cy="973021"/>
          </a:xfrm>
        </p:spPr>
        <p:txBody>
          <a:bodyPr>
            <a:normAutofit/>
          </a:bodyPr>
          <a:lstStyle/>
          <a:p>
            <a:r>
              <a:rPr lang="en-US" b="1" dirty="0"/>
              <a:t>Hearings to determine capacity - some issues</a:t>
            </a:r>
          </a:p>
        </p:txBody>
      </p:sp>
      <p:sp>
        <p:nvSpPr>
          <p:cNvPr id="3" name="Content Placeholder 2">
            <a:extLst>
              <a:ext uri="{FF2B5EF4-FFF2-40B4-BE49-F238E27FC236}">
                <a16:creationId xmlns:a16="http://schemas.microsoft.com/office/drawing/2014/main" id="{DD9634EF-B07F-647E-D32F-40E089504A76}"/>
              </a:ext>
            </a:extLst>
          </p:cNvPr>
          <p:cNvSpPr>
            <a:spLocks noGrp="1"/>
          </p:cNvSpPr>
          <p:nvPr>
            <p:ph idx="1"/>
          </p:nvPr>
        </p:nvSpPr>
        <p:spPr>
          <a:xfrm>
            <a:off x="838200" y="1338146"/>
            <a:ext cx="10515600" cy="4838817"/>
          </a:xfrm>
        </p:spPr>
        <p:txBody>
          <a:bodyPr/>
          <a:lstStyle/>
          <a:p>
            <a:r>
              <a:rPr lang="en-US" dirty="0"/>
              <a:t>When will a hearing be needed?  </a:t>
            </a:r>
          </a:p>
          <a:p>
            <a:pPr lvl="1"/>
            <a:r>
              <a:rPr lang="en-US" dirty="0"/>
              <a:t>Party and own lawyers don’t agree</a:t>
            </a:r>
          </a:p>
          <a:p>
            <a:pPr lvl="1"/>
            <a:r>
              <a:rPr lang="en-US" dirty="0"/>
              <a:t>Another party raises the issue</a:t>
            </a:r>
          </a:p>
          <a:p>
            <a:pPr lvl="1"/>
            <a:r>
              <a:rPr lang="en-US" dirty="0"/>
              <a:t>Court identifies the issue</a:t>
            </a:r>
          </a:p>
          <a:p>
            <a:r>
              <a:rPr lang="en-US" dirty="0"/>
              <a:t>Who attends the hearing?  </a:t>
            </a:r>
          </a:p>
          <a:p>
            <a:r>
              <a:rPr lang="en-US" dirty="0"/>
              <a:t>Is it ‘in private’?</a:t>
            </a:r>
          </a:p>
          <a:p>
            <a:r>
              <a:rPr lang="en-US" dirty="0"/>
              <a:t>What about open justice/transparency?</a:t>
            </a:r>
          </a:p>
          <a:p>
            <a:r>
              <a:rPr lang="en-US" dirty="0"/>
              <a:t>How to protect privacy/confidentiality?</a:t>
            </a:r>
          </a:p>
          <a:p>
            <a:r>
              <a:rPr lang="en-US" dirty="0"/>
              <a:t>Costs?  What if the court agrees with a party that they have capacity?</a:t>
            </a:r>
          </a:p>
          <a:p>
            <a:r>
              <a:rPr lang="en-US" dirty="0"/>
              <a:t>Rights of appeal/review?</a:t>
            </a:r>
          </a:p>
          <a:p>
            <a:endParaRPr lang="en-US" dirty="0"/>
          </a:p>
        </p:txBody>
      </p:sp>
    </p:spTree>
    <p:extLst>
      <p:ext uri="{BB962C8B-B14F-4D97-AF65-F5344CB8AC3E}">
        <p14:creationId xmlns:p14="http://schemas.microsoft.com/office/powerpoint/2010/main" val="100038768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8F72D5-8A5C-9F68-8BAD-E6ADD3BEDCB4}"/>
              </a:ext>
            </a:extLst>
          </p:cNvPr>
          <p:cNvSpPr>
            <a:spLocks noGrp="1"/>
          </p:cNvSpPr>
          <p:nvPr>
            <p:ph type="title"/>
          </p:nvPr>
        </p:nvSpPr>
        <p:spPr>
          <a:xfrm>
            <a:off x="838200" y="365126"/>
            <a:ext cx="10515600" cy="995324"/>
          </a:xfrm>
        </p:spPr>
        <p:txBody>
          <a:bodyPr/>
          <a:lstStyle/>
          <a:p>
            <a:pPr algn="ctr"/>
            <a:r>
              <a:rPr lang="en-US" b="1" dirty="0"/>
              <a:t>Evidence/investigation</a:t>
            </a:r>
          </a:p>
        </p:txBody>
      </p:sp>
      <p:sp>
        <p:nvSpPr>
          <p:cNvPr id="3" name="Content Placeholder 2">
            <a:extLst>
              <a:ext uri="{FF2B5EF4-FFF2-40B4-BE49-F238E27FC236}">
                <a16:creationId xmlns:a16="http://schemas.microsoft.com/office/drawing/2014/main" id="{910E4BC2-3FD6-53F7-4163-A5433B2A086A}"/>
              </a:ext>
            </a:extLst>
          </p:cNvPr>
          <p:cNvSpPr>
            <a:spLocks noGrp="1"/>
          </p:cNvSpPr>
          <p:nvPr>
            <p:ph idx="1"/>
          </p:nvPr>
        </p:nvSpPr>
        <p:spPr>
          <a:xfrm>
            <a:off x="838200" y="1683834"/>
            <a:ext cx="10515600" cy="4493129"/>
          </a:xfrm>
        </p:spPr>
        <p:txBody>
          <a:bodyPr>
            <a:normAutofit/>
          </a:bodyPr>
          <a:lstStyle/>
          <a:p>
            <a:r>
              <a:rPr lang="en-US" dirty="0"/>
              <a:t>If party has legal aid and co-operates – not usually a problem</a:t>
            </a:r>
          </a:p>
          <a:p>
            <a:r>
              <a:rPr lang="en-US" dirty="0"/>
              <a:t>If party unrepresented or disputes incapacity:</a:t>
            </a:r>
          </a:p>
          <a:p>
            <a:pPr lvl="1"/>
            <a:r>
              <a:rPr lang="en-US" dirty="0"/>
              <a:t>How to gather evidence</a:t>
            </a:r>
          </a:p>
          <a:p>
            <a:pPr lvl="1"/>
            <a:r>
              <a:rPr lang="en-US" dirty="0"/>
              <a:t>Who gathers evidence</a:t>
            </a:r>
          </a:p>
          <a:p>
            <a:endParaRPr lang="en-US" dirty="0"/>
          </a:p>
          <a:p>
            <a:pPr marL="0" indent="0">
              <a:buNone/>
            </a:pPr>
            <a:r>
              <a:rPr lang="en-US" b="1" dirty="0"/>
              <a:t>Role of the court?  </a:t>
            </a:r>
          </a:p>
          <a:p>
            <a:r>
              <a:rPr lang="en-US" dirty="0"/>
              <a:t>Equal Treatment Bench Book suggests judge may write to GP/clinician for report, and may then identify a suitable litigation friend</a:t>
            </a:r>
          </a:p>
          <a:p>
            <a:pPr lvl="1"/>
            <a:r>
              <a:rPr lang="en-US" dirty="0"/>
              <a:t>Realistic?</a:t>
            </a:r>
          </a:p>
          <a:p>
            <a:endParaRPr lang="en-US" dirty="0"/>
          </a:p>
        </p:txBody>
      </p:sp>
    </p:spTree>
    <p:extLst>
      <p:ext uri="{BB962C8B-B14F-4D97-AF65-F5344CB8AC3E}">
        <p14:creationId xmlns:p14="http://schemas.microsoft.com/office/powerpoint/2010/main" val="34692995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99F5BE-94F6-66CE-4663-F904354D9AED}"/>
              </a:ext>
            </a:extLst>
          </p:cNvPr>
          <p:cNvSpPr>
            <a:spLocks noGrp="1"/>
          </p:cNvSpPr>
          <p:nvPr>
            <p:ph type="title"/>
          </p:nvPr>
        </p:nvSpPr>
        <p:spPr/>
        <p:txBody>
          <a:bodyPr/>
          <a:lstStyle/>
          <a:p>
            <a:pPr algn="ctr"/>
            <a:r>
              <a:rPr lang="en-US" b="1" dirty="0"/>
              <a:t>Vulnerability and Capacity</a:t>
            </a:r>
          </a:p>
        </p:txBody>
      </p:sp>
      <p:sp>
        <p:nvSpPr>
          <p:cNvPr id="3" name="Content Placeholder 2">
            <a:extLst>
              <a:ext uri="{FF2B5EF4-FFF2-40B4-BE49-F238E27FC236}">
                <a16:creationId xmlns:a16="http://schemas.microsoft.com/office/drawing/2014/main" id="{35739776-3BE4-333A-33C0-122003B5AE9C}"/>
              </a:ext>
            </a:extLst>
          </p:cNvPr>
          <p:cNvSpPr>
            <a:spLocks noGrp="1"/>
          </p:cNvSpPr>
          <p:nvPr>
            <p:ph idx="1"/>
          </p:nvPr>
        </p:nvSpPr>
        <p:spPr>
          <a:xfrm>
            <a:off x="680224" y="1561171"/>
            <a:ext cx="10673576" cy="4615792"/>
          </a:xfrm>
        </p:spPr>
        <p:txBody>
          <a:bodyPr/>
          <a:lstStyle/>
          <a:p>
            <a:pPr marL="0" indent="0">
              <a:buNone/>
            </a:pPr>
            <a:r>
              <a:rPr lang="en-US" b="1" dirty="0"/>
              <a:t>Vulnerability </a:t>
            </a:r>
          </a:p>
          <a:p>
            <a:r>
              <a:rPr lang="en-US" dirty="0"/>
              <a:t>Vulnerability of parties and witnesses – CJC report - February 2020</a:t>
            </a:r>
          </a:p>
          <a:p>
            <a:r>
              <a:rPr lang="en-US" dirty="0"/>
              <a:t>CPR Practice Direction 1A – </a:t>
            </a:r>
          </a:p>
          <a:p>
            <a:r>
              <a:rPr lang="en-US" sz="2800" dirty="0"/>
              <a:t>PARTICIPATION OF VULNERABLE PARTIES OR WITNESSES - </a:t>
            </a:r>
            <a:r>
              <a:rPr lang="en-US" dirty="0"/>
              <a:t>April 2021</a:t>
            </a:r>
          </a:p>
          <a:p>
            <a:endParaRPr lang="en-US" dirty="0"/>
          </a:p>
          <a:p>
            <a:pPr marL="0" indent="0">
              <a:buNone/>
            </a:pPr>
            <a:r>
              <a:rPr lang="en-US" b="1" dirty="0"/>
              <a:t>Capacity</a:t>
            </a:r>
          </a:p>
          <a:p>
            <a:r>
              <a:rPr lang="en-US" dirty="0"/>
              <a:t>Limited provision in CPR 21 – ‘protected parties’ – someone who lack capacity [to make decisions about litigation] under Mental Capacity Act (MCA) 2005</a:t>
            </a:r>
          </a:p>
        </p:txBody>
      </p:sp>
    </p:spTree>
    <p:extLst>
      <p:ext uri="{BB962C8B-B14F-4D97-AF65-F5344CB8AC3E}">
        <p14:creationId xmlns:p14="http://schemas.microsoft.com/office/powerpoint/2010/main" val="145458083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139F4E-DD57-D7FE-931E-06DB0325A580}"/>
              </a:ext>
            </a:extLst>
          </p:cNvPr>
          <p:cNvSpPr>
            <a:spLocks noGrp="1"/>
          </p:cNvSpPr>
          <p:nvPr>
            <p:ph type="title"/>
          </p:nvPr>
        </p:nvSpPr>
        <p:spPr>
          <a:xfrm>
            <a:off x="838200" y="365126"/>
            <a:ext cx="10515600" cy="839206"/>
          </a:xfrm>
        </p:spPr>
        <p:txBody>
          <a:bodyPr/>
          <a:lstStyle/>
          <a:p>
            <a:pPr algn="ctr"/>
            <a:r>
              <a:rPr lang="en-US" b="1" dirty="0"/>
              <a:t>Third party assistance in investigating</a:t>
            </a:r>
          </a:p>
        </p:txBody>
      </p:sp>
      <p:sp>
        <p:nvSpPr>
          <p:cNvPr id="3" name="Content Placeholder 2">
            <a:extLst>
              <a:ext uri="{FF2B5EF4-FFF2-40B4-BE49-F238E27FC236}">
                <a16:creationId xmlns:a16="http://schemas.microsoft.com/office/drawing/2014/main" id="{DFB3FD26-7427-AC7C-DD14-031653E6A60D}"/>
              </a:ext>
            </a:extLst>
          </p:cNvPr>
          <p:cNvSpPr>
            <a:spLocks noGrp="1"/>
          </p:cNvSpPr>
          <p:nvPr>
            <p:ph idx="1"/>
          </p:nvPr>
        </p:nvSpPr>
        <p:spPr>
          <a:xfrm>
            <a:off x="838200" y="1650380"/>
            <a:ext cx="10515600" cy="4526583"/>
          </a:xfrm>
        </p:spPr>
        <p:txBody>
          <a:bodyPr>
            <a:normAutofit/>
          </a:bodyPr>
          <a:lstStyle/>
          <a:p>
            <a:r>
              <a:rPr lang="en-US" b="1" dirty="0"/>
              <a:t>Official Solicitor </a:t>
            </a:r>
            <a:r>
              <a:rPr lang="en-US" dirty="0"/>
              <a:t>– </a:t>
            </a:r>
            <a:r>
              <a:rPr lang="en-US" i="1" dirty="0"/>
              <a:t>Harbin v </a:t>
            </a:r>
            <a:r>
              <a:rPr lang="en-US" i="1" dirty="0" err="1"/>
              <a:t>Masterman</a:t>
            </a:r>
            <a:r>
              <a:rPr lang="en-US" i="1" dirty="0"/>
              <a:t> </a:t>
            </a:r>
            <a:r>
              <a:rPr lang="en-US" dirty="0"/>
              <a:t>inquiries.  Only if funding available and lack of capacity</a:t>
            </a:r>
          </a:p>
          <a:p>
            <a:endParaRPr lang="en-US" dirty="0"/>
          </a:p>
          <a:p>
            <a:r>
              <a:rPr lang="en-US" b="1" dirty="0"/>
              <a:t>Assessors</a:t>
            </a:r>
            <a:r>
              <a:rPr lang="en-US" dirty="0"/>
              <a:t> similar to Equality Act assessors?</a:t>
            </a:r>
          </a:p>
          <a:p>
            <a:endParaRPr lang="en-US" dirty="0"/>
          </a:p>
          <a:p>
            <a:pPr marL="0" indent="0">
              <a:buNone/>
            </a:pPr>
            <a:r>
              <a:rPr lang="en-US" dirty="0"/>
              <a:t>Other models considered:</a:t>
            </a:r>
          </a:p>
          <a:p>
            <a:endParaRPr lang="en-US" dirty="0"/>
          </a:p>
          <a:p>
            <a:r>
              <a:rPr lang="en-US" b="1" dirty="0"/>
              <a:t>QLRs</a:t>
            </a:r>
            <a:r>
              <a:rPr lang="en-US" dirty="0"/>
              <a:t> Qualified legal representatives - in domestic abuse cases</a:t>
            </a:r>
          </a:p>
          <a:p>
            <a:r>
              <a:rPr lang="en-US" b="1" dirty="0"/>
              <a:t>ALRs</a:t>
            </a:r>
            <a:r>
              <a:rPr lang="en-US" dirty="0"/>
              <a:t> Approved legal representatives - in Court of Protection</a:t>
            </a:r>
          </a:p>
          <a:p>
            <a:endParaRPr lang="en-US" dirty="0"/>
          </a:p>
        </p:txBody>
      </p:sp>
    </p:spTree>
    <p:extLst>
      <p:ext uri="{BB962C8B-B14F-4D97-AF65-F5344CB8AC3E}">
        <p14:creationId xmlns:p14="http://schemas.microsoft.com/office/powerpoint/2010/main" val="28437602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500C1-569A-3ACE-4F80-634C78E32BAF}"/>
              </a:ext>
            </a:extLst>
          </p:cNvPr>
          <p:cNvSpPr>
            <a:spLocks noGrp="1"/>
          </p:cNvSpPr>
          <p:nvPr>
            <p:ph type="title"/>
          </p:nvPr>
        </p:nvSpPr>
        <p:spPr/>
        <p:txBody>
          <a:bodyPr/>
          <a:lstStyle/>
          <a:p>
            <a:pPr algn="ctr"/>
            <a:r>
              <a:rPr lang="en-US" b="1" dirty="0"/>
              <a:t>CJC Capacity consultation</a:t>
            </a:r>
          </a:p>
        </p:txBody>
      </p:sp>
      <p:sp>
        <p:nvSpPr>
          <p:cNvPr id="3" name="Content Placeholder 2">
            <a:extLst>
              <a:ext uri="{FF2B5EF4-FFF2-40B4-BE49-F238E27FC236}">
                <a16:creationId xmlns:a16="http://schemas.microsoft.com/office/drawing/2014/main" id="{F43B4861-33D9-9004-D2F4-C8892F1E3683}"/>
              </a:ext>
            </a:extLst>
          </p:cNvPr>
          <p:cNvSpPr>
            <a:spLocks noGrp="1"/>
          </p:cNvSpPr>
          <p:nvPr>
            <p:ph idx="1"/>
          </p:nvPr>
        </p:nvSpPr>
        <p:spPr/>
        <p:txBody>
          <a:bodyPr/>
          <a:lstStyle/>
          <a:p>
            <a:r>
              <a:rPr lang="en-US" dirty="0"/>
              <a:t>Please look out for the consultation – coming soon - and respond</a:t>
            </a:r>
          </a:p>
          <a:p>
            <a:endParaRPr lang="en-US" dirty="0"/>
          </a:p>
          <a:p>
            <a:r>
              <a:rPr lang="en-US" dirty="0"/>
              <a:t>Please come to the conference in early 2024</a:t>
            </a:r>
          </a:p>
        </p:txBody>
      </p:sp>
    </p:spTree>
    <p:extLst>
      <p:ext uri="{BB962C8B-B14F-4D97-AF65-F5344CB8AC3E}">
        <p14:creationId xmlns:p14="http://schemas.microsoft.com/office/powerpoint/2010/main" val="2934983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0E3F3-38A7-F3BB-2B85-C4D723C3461E}"/>
              </a:ext>
            </a:extLst>
          </p:cNvPr>
          <p:cNvSpPr>
            <a:spLocks noGrp="1"/>
          </p:cNvSpPr>
          <p:nvPr>
            <p:ph type="title"/>
          </p:nvPr>
        </p:nvSpPr>
        <p:spPr>
          <a:xfrm>
            <a:off x="838200" y="365125"/>
            <a:ext cx="10515600" cy="2155051"/>
          </a:xfrm>
        </p:spPr>
        <p:txBody>
          <a:bodyPr>
            <a:normAutofit/>
          </a:bodyPr>
          <a:lstStyle/>
          <a:p>
            <a:r>
              <a:rPr lang="en-US" dirty="0"/>
              <a:t>CJC Working Group to consider the Procedure for Determining Mental Capacity in Civil Proceedings</a:t>
            </a:r>
          </a:p>
        </p:txBody>
      </p:sp>
      <p:sp>
        <p:nvSpPr>
          <p:cNvPr id="3" name="Content Placeholder 2">
            <a:extLst>
              <a:ext uri="{FF2B5EF4-FFF2-40B4-BE49-F238E27FC236}">
                <a16:creationId xmlns:a16="http://schemas.microsoft.com/office/drawing/2014/main" id="{F5E03C02-2C85-742B-FE7B-613C641B61F3}"/>
              </a:ext>
            </a:extLst>
          </p:cNvPr>
          <p:cNvSpPr>
            <a:spLocks noGrp="1"/>
          </p:cNvSpPr>
          <p:nvPr>
            <p:ph idx="1"/>
          </p:nvPr>
        </p:nvSpPr>
        <p:spPr>
          <a:xfrm>
            <a:off x="838200" y="2877015"/>
            <a:ext cx="10515600" cy="3299948"/>
          </a:xfrm>
        </p:spPr>
        <p:txBody>
          <a:bodyPr/>
          <a:lstStyle/>
          <a:p>
            <a:r>
              <a:rPr lang="en-US" dirty="0"/>
              <a:t>Started work in 2022 and about to publish a consultation paper</a:t>
            </a:r>
          </a:p>
          <a:p>
            <a:endParaRPr lang="en-US" dirty="0"/>
          </a:p>
          <a:p>
            <a:r>
              <a:rPr lang="en-US" dirty="0"/>
              <a:t>Half day conference in early 2024 as part of the consultation</a:t>
            </a:r>
          </a:p>
          <a:p>
            <a:endParaRPr lang="en-US" dirty="0"/>
          </a:p>
          <a:p>
            <a:r>
              <a:rPr lang="en-US" dirty="0"/>
              <a:t>Main issue – no provision for cases when a party </a:t>
            </a:r>
            <a:r>
              <a:rPr lang="en-US" i="1" dirty="0"/>
              <a:t>may</a:t>
            </a:r>
            <a:r>
              <a:rPr lang="en-US" dirty="0"/>
              <a:t> lack capacity</a:t>
            </a:r>
          </a:p>
        </p:txBody>
      </p:sp>
    </p:spTree>
    <p:extLst>
      <p:ext uri="{BB962C8B-B14F-4D97-AF65-F5344CB8AC3E}">
        <p14:creationId xmlns:p14="http://schemas.microsoft.com/office/powerpoint/2010/main" val="25023326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FD8BA-6207-4AAF-6592-41A71B59CACF}"/>
              </a:ext>
            </a:extLst>
          </p:cNvPr>
          <p:cNvSpPr>
            <a:spLocks noGrp="1"/>
          </p:cNvSpPr>
          <p:nvPr>
            <p:ph type="title"/>
          </p:nvPr>
        </p:nvSpPr>
        <p:spPr>
          <a:xfrm>
            <a:off x="838200" y="365125"/>
            <a:ext cx="10515600" cy="961870"/>
          </a:xfrm>
        </p:spPr>
        <p:txBody>
          <a:bodyPr>
            <a:noAutofit/>
          </a:bodyPr>
          <a:lstStyle/>
          <a:p>
            <a:pPr marL="0" indent="0">
              <a:buNone/>
            </a:pPr>
            <a:r>
              <a:rPr lang="en-US" sz="2800" dirty="0"/>
              <a:t>PD 1A –  PARTICIPATION OF VULNERABLE PARTIES OR WITNESSES</a:t>
            </a:r>
          </a:p>
        </p:txBody>
      </p:sp>
      <p:sp>
        <p:nvSpPr>
          <p:cNvPr id="3" name="Content Placeholder 2">
            <a:extLst>
              <a:ext uri="{FF2B5EF4-FFF2-40B4-BE49-F238E27FC236}">
                <a16:creationId xmlns:a16="http://schemas.microsoft.com/office/drawing/2014/main" id="{BCFEA543-6638-4A32-9ADF-A0B88F90C9E8}"/>
              </a:ext>
            </a:extLst>
          </p:cNvPr>
          <p:cNvSpPr>
            <a:spLocks noGrp="1"/>
          </p:cNvSpPr>
          <p:nvPr>
            <p:ph idx="1"/>
          </p:nvPr>
        </p:nvSpPr>
        <p:spPr>
          <a:xfrm>
            <a:off x="838200" y="1326995"/>
            <a:ext cx="10515600" cy="5029200"/>
          </a:xfrm>
        </p:spPr>
        <p:txBody>
          <a:bodyPr>
            <a:noAutofit/>
          </a:bodyPr>
          <a:lstStyle/>
          <a:p>
            <a:pPr marL="0" indent="0" algn="l">
              <a:buNone/>
            </a:pPr>
            <a:r>
              <a:rPr lang="en-GB" sz="2400" b="1" i="0" dirty="0">
                <a:solidFill>
                  <a:srgbClr val="000000"/>
                </a:solidFill>
                <a:effectLst/>
                <a:latin typeface="Arial" panose="020B0604020202020204" pitchFamily="34" charset="0"/>
              </a:rPr>
              <a:t>Vulnerability</a:t>
            </a:r>
          </a:p>
          <a:p>
            <a:pPr marL="0" indent="0" algn="l">
              <a:buNone/>
            </a:pPr>
            <a:r>
              <a:rPr lang="en-GB" sz="2400" b="1" i="0" dirty="0">
                <a:solidFill>
                  <a:srgbClr val="000000"/>
                </a:solidFill>
                <a:effectLst/>
              </a:rPr>
              <a:t>1.</a:t>
            </a:r>
            <a:r>
              <a:rPr lang="en-GB" sz="2400" b="0" i="0" dirty="0">
                <a:solidFill>
                  <a:srgbClr val="000000"/>
                </a:solidFill>
                <a:effectLst/>
              </a:rPr>
              <a:t> The overriding objective requires that, in order to deal with a case justly, the court should ensure, so far as practicable, that the parties are on an equal footing and can participate fully in proceedings, and that parties and witnesses can give their best evidence. The parties are required to help the court to further the overriding objective at all stages of civil proceedings.</a:t>
            </a:r>
            <a:endParaRPr lang="en-GB" sz="2400" b="1" dirty="0">
              <a:solidFill>
                <a:srgbClr val="000000"/>
              </a:solidFill>
            </a:endParaRPr>
          </a:p>
          <a:p>
            <a:pPr marL="0" indent="0" algn="l">
              <a:buNone/>
            </a:pPr>
            <a:r>
              <a:rPr lang="en-GB" sz="2400" b="1" i="0" dirty="0">
                <a:solidFill>
                  <a:srgbClr val="000000"/>
                </a:solidFill>
                <a:effectLst/>
              </a:rPr>
              <a:t>2.</a:t>
            </a:r>
            <a:r>
              <a:rPr lang="en-GB" sz="2400" b="0" i="0" dirty="0">
                <a:solidFill>
                  <a:srgbClr val="000000"/>
                </a:solidFill>
                <a:effectLst/>
              </a:rPr>
              <a:t> Vulnerability of a party or witness may impede participation and also diminish the quality of evidence. The court should take all proportionate measures to address these issues in every case.</a:t>
            </a:r>
          </a:p>
          <a:p>
            <a:pPr marL="0" indent="0" algn="l">
              <a:buNone/>
            </a:pPr>
            <a:r>
              <a:rPr lang="en-GB" sz="2400" b="1" i="0" dirty="0">
                <a:solidFill>
                  <a:srgbClr val="000000"/>
                </a:solidFill>
                <a:effectLst/>
              </a:rPr>
              <a:t>3.</a:t>
            </a:r>
            <a:r>
              <a:rPr lang="en-GB" sz="2400" b="0" i="0" dirty="0">
                <a:solidFill>
                  <a:srgbClr val="000000"/>
                </a:solidFill>
                <a:effectLst/>
              </a:rPr>
              <a:t> A person should be considered as vulnerable when a factor – which could be personal or situational, permanent or temporary – may adversely affect their participation in proceedings or the giving of evidence.</a:t>
            </a:r>
          </a:p>
        </p:txBody>
      </p:sp>
    </p:spTree>
    <p:extLst>
      <p:ext uri="{BB962C8B-B14F-4D97-AF65-F5344CB8AC3E}">
        <p14:creationId xmlns:p14="http://schemas.microsoft.com/office/powerpoint/2010/main" val="33286328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BDE4D-C9FC-2878-1764-81F1847C6E1C}"/>
              </a:ext>
            </a:extLst>
          </p:cNvPr>
          <p:cNvSpPr>
            <a:spLocks noGrp="1"/>
          </p:cNvSpPr>
          <p:nvPr>
            <p:ph type="title"/>
          </p:nvPr>
        </p:nvSpPr>
        <p:spPr/>
        <p:txBody>
          <a:bodyPr>
            <a:normAutofit fontScale="90000"/>
          </a:bodyPr>
          <a:lstStyle/>
          <a:p>
            <a:r>
              <a:rPr lang="en-GB" sz="3600" b="1" i="0" dirty="0">
                <a:solidFill>
                  <a:srgbClr val="000000"/>
                </a:solidFill>
                <a:effectLst/>
              </a:rPr>
              <a:t>4. Factors which may cause vulnerability in a party or witness include (but are not limited to)—</a:t>
            </a:r>
            <a:br>
              <a:rPr lang="en-GB" sz="4400" b="0" i="0" dirty="0">
                <a:solidFill>
                  <a:srgbClr val="000000"/>
                </a:solidFill>
                <a:effectLst/>
              </a:rPr>
            </a:br>
            <a:endParaRPr lang="en-US" dirty="0"/>
          </a:p>
        </p:txBody>
      </p:sp>
      <p:sp>
        <p:nvSpPr>
          <p:cNvPr id="3" name="Content Placeholder 2">
            <a:extLst>
              <a:ext uri="{FF2B5EF4-FFF2-40B4-BE49-F238E27FC236}">
                <a16:creationId xmlns:a16="http://schemas.microsoft.com/office/drawing/2014/main" id="{A10CEB71-530F-DFF8-5230-A9BD4FC38E64}"/>
              </a:ext>
            </a:extLst>
          </p:cNvPr>
          <p:cNvSpPr>
            <a:spLocks noGrp="1"/>
          </p:cNvSpPr>
          <p:nvPr>
            <p:ph idx="1"/>
          </p:nvPr>
        </p:nvSpPr>
        <p:spPr>
          <a:xfrm>
            <a:off x="747132" y="1527717"/>
            <a:ext cx="10606668" cy="4649246"/>
          </a:xfrm>
        </p:spPr>
        <p:txBody>
          <a:bodyPr>
            <a:normAutofit lnSpcReduction="10000"/>
          </a:bodyPr>
          <a:lstStyle/>
          <a:p>
            <a:pPr marL="0" indent="0" algn="l">
              <a:buNone/>
            </a:pPr>
            <a:r>
              <a:rPr lang="en-GB" sz="2800" b="0" i="0" dirty="0">
                <a:solidFill>
                  <a:srgbClr val="000000"/>
                </a:solidFill>
                <a:effectLst/>
              </a:rPr>
              <a:t>(a) Age, immaturity or lack of understanding;</a:t>
            </a:r>
          </a:p>
          <a:p>
            <a:pPr marL="0" indent="0" algn="l">
              <a:buNone/>
            </a:pPr>
            <a:r>
              <a:rPr lang="en-GB" sz="2800" b="0" i="0" dirty="0">
                <a:solidFill>
                  <a:srgbClr val="000000"/>
                </a:solidFill>
                <a:effectLst/>
              </a:rPr>
              <a:t>(b) Communication or language difficulties (including literacy);</a:t>
            </a:r>
          </a:p>
          <a:p>
            <a:pPr marL="0" indent="0" algn="l">
              <a:buNone/>
            </a:pPr>
            <a:r>
              <a:rPr lang="en-GB" sz="2800" b="0" i="0" dirty="0">
                <a:solidFill>
                  <a:srgbClr val="000000"/>
                </a:solidFill>
                <a:effectLst/>
              </a:rPr>
              <a:t>(c) Physical disability or impairment, or health condition;</a:t>
            </a:r>
          </a:p>
          <a:p>
            <a:pPr marL="0" indent="0" algn="l">
              <a:buNone/>
            </a:pPr>
            <a:r>
              <a:rPr lang="en-GB" sz="2800" b="0" i="0" dirty="0">
                <a:solidFill>
                  <a:srgbClr val="000000"/>
                </a:solidFill>
                <a:effectLst/>
              </a:rPr>
              <a:t>(d) Mental health condition or significant impairment of any aspect of their intelligence or social functioning (including learning difficulties);</a:t>
            </a:r>
          </a:p>
          <a:p>
            <a:pPr marL="0" indent="0" algn="l">
              <a:buNone/>
            </a:pPr>
            <a:r>
              <a:rPr lang="en-GB" sz="2800" b="0" i="0" dirty="0">
                <a:solidFill>
                  <a:srgbClr val="000000"/>
                </a:solidFill>
                <a:effectLst/>
              </a:rPr>
              <a:t>(e) The impact on them of the subject matter of, or facts relevant to, the case (an example being having witnessed a traumatic event relating to the case);</a:t>
            </a:r>
          </a:p>
          <a:p>
            <a:pPr marL="0" indent="0" algn="l">
              <a:buNone/>
            </a:pPr>
            <a:r>
              <a:rPr lang="en-GB" sz="2800" b="0" i="0" dirty="0">
                <a:solidFill>
                  <a:srgbClr val="000000"/>
                </a:solidFill>
                <a:effectLst/>
              </a:rPr>
              <a:t>(f) Their relationship with a party or witness (examples being sexual assault, domestic abuse or intimidation (actual or perceived));</a:t>
            </a:r>
          </a:p>
          <a:p>
            <a:pPr marL="0" indent="0" algn="l">
              <a:buNone/>
            </a:pPr>
            <a:r>
              <a:rPr lang="en-GB" sz="2800" b="0" i="0" dirty="0">
                <a:solidFill>
                  <a:srgbClr val="000000"/>
                </a:solidFill>
                <a:effectLst/>
              </a:rPr>
              <a:t>(g) Social, domestic or cultural circumstances.</a:t>
            </a:r>
            <a:endParaRPr lang="en-US" sz="2800" dirty="0"/>
          </a:p>
          <a:p>
            <a:endParaRPr lang="en-US" dirty="0"/>
          </a:p>
        </p:txBody>
      </p:sp>
    </p:spTree>
    <p:extLst>
      <p:ext uri="{BB962C8B-B14F-4D97-AF65-F5344CB8AC3E}">
        <p14:creationId xmlns:p14="http://schemas.microsoft.com/office/powerpoint/2010/main" val="37987454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3181F4-19CA-4890-20C7-AC7164113118}"/>
              </a:ext>
            </a:extLst>
          </p:cNvPr>
          <p:cNvSpPr>
            <a:spLocks noGrp="1"/>
          </p:cNvSpPr>
          <p:nvPr>
            <p:ph type="title"/>
          </p:nvPr>
        </p:nvSpPr>
        <p:spPr>
          <a:xfrm>
            <a:off x="838200" y="365125"/>
            <a:ext cx="10515600" cy="1631969"/>
          </a:xfrm>
        </p:spPr>
        <p:txBody>
          <a:bodyPr>
            <a:normAutofit fontScale="90000"/>
          </a:bodyPr>
          <a:lstStyle/>
          <a:p>
            <a:br>
              <a:rPr lang="en-GB" sz="3600" b="1" i="0" dirty="0">
                <a:solidFill>
                  <a:srgbClr val="000000"/>
                </a:solidFill>
                <a:effectLst/>
                <a:latin typeface="Arial" panose="020B0604020202020204" pitchFamily="34" charset="0"/>
              </a:rPr>
            </a:br>
            <a:br>
              <a:rPr lang="en-GB" sz="3600" b="1" i="0" dirty="0">
                <a:solidFill>
                  <a:srgbClr val="000000"/>
                </a:solidFill>
                <a:effectLst/>
                <a:latin typeface="Arial" panose="020B0604020202020204" pitchFamily="34" charset="0"/>
              </a:rPr>
            </a:br>
            <a:r>
              <a:rPr lang="en-GB" sz="2700" b="1" i="0" dirty="0">
                <a:solidFill>
                  <a:srgbClr val="000000"/>
                </a:solidFill>
                <a:effectLst/>
                <a:latin typeface="Arial" panose="020B0604020202020204" pitchFamily="34" charset="0"/>
              </a:rPr>
              <a:t>5. </a:t>
            </a:r>
            <a:r>
              <a:rPr lang="en-GB" sz="2700" b="0" i="0" dirty="0">
                <a:solidFill>
                  <a:srgbClr val="000000"/>
                </a:solidFill>
                <a:effectLst/>
                <a:latin typeface="Arial" panose="020B0604020202020204" pitchFamily="34" charset="0"/>
              </a:rPr>
              <a:t>When considering whether a factor may adversely affect the ability of a party or witness to participate in proceedings and/or give evidence, the court should consider their ability to—</a:t>
            </a:r>
            <a:br>
              <a:rPr lang="en-GB" b="0" i="0" dirty="0">
                <a:solidFill>
                  <a:srgbClr val="000000"/>
                </a:solidFill>
                <a:effectLst/>
                <a:latin typeface="Arial" panose="020B0604020202020204" pitchFamily="34" charset="0"/>
              </a:rPr>
            </a:br>
            <a:endParaRPr lang="en-US" dirty="0"/>
          </a:p>
        </p:txBody>
      </p:sp>
      <p:sp>
        <p:nvSpPr>
          <p:cNvPr id="3" name="Content Placeholder 2">
            <a:extLst>
              <a:ext uri="{FF2B5EF4-FFF2-40B4-BE49-F238E27FC236}">
                <a16:creationId xmlns:a16="http://schemas.microsoft.com/office/drawing/2014/main" id="{D88A721D-AABB-2E66-0BBE-647258154FF8}"/>
              </a:ext>
            </a:extLst>
          </p:cNvPr>
          <p:cNvSpPr>
            <a:spLocks noGrp="1"/>
          </p:cNvSpPr>
          <p:nvPr>
            <p:ph idx="1"/>
          </p:nvPr>
        </p:nvSpPr>
        <p:spPr>
          <a:xfrm>
            <a:off x="838200" y="2204657"/>
            <a:ext cx="10515600" cy="3972305"/>
          </a:xfrm>
        </p:spPr>
        <p:txBody>
          <a:bodyPr>
            <a:normAutofit/>
          </a:bodyPr>
          <a:lstStyle/>
          <a:p>
            <a:pPr marL="0" indent="0" algn="l">
              <a:buNone/>
            </a:pPr>
            <a:r>
              <a:rPr lang="en-GB" sz="2400" b="0" i="0" dirty="0">
                <a:solidFill>
                  <a:srgbClr val="000000"/>
                </a:solidFill>
                <a:effectLst/>
                <a:latin typeface="Arial" panose="020B0604020202020204" pitchFamily="34" charset="0"/>
              </a:rPr>
              <a:t>(a) understand the proceedings and their role in them;</a:t>
            </a:r>
          </a:p>
          <a:p>
            <a:pPr marL="0" indent="0" algn="l">
              <a:buNone/>
            </a:pPr>
            <a:r>
              <a:rPr lang="en-GB" sz="2400" b="0" i="0" dirty="0">
                <a:solidFill>
                  <a:srgbClr val="000000"/>
                </a:solidFill>
                <a:effectLst/>
                <a:latin typeface="Arial" panose="020B0604020202020204" pitchFamily="34" charset="0"/>
              </a:rPr>
              <a:t>(b) express themselves throughout the proceedings;</a:t>
            </a:r>
          </a:p>
          <a:p>
            <a:pPr marL="0" indent="0" algn="l">
              <a:buNone/>
            </a:pPr>
            <a:r>
              <a:rPr lang="en-GB" sz="2400" b="0" i="0" dirty="0">
                <a:solidFill>
                  <a:srgbClr val="000000"/>
                </a:solidFill>
                <a:effectLst/>
                <a:latin typeface="Arial" panose="020B0604020202020204" pitchFamily="34" charset="0"/>
              </a:rPr>
              <a:t>(c) put their evidence before the court;</a:t>
            </a:r>
          </a:p>
          <a:p>
            <a:pPr marL="0" indent="0" algn="l">
              <a:buNone/>
            </a:pPr>
            <a:r>
              <a:rPr lang="en-GB" sz="2400" b="0" i="0" dirty="0">
                <a:solidFill>
                  <a:srgbClr val="000000"/>
                </a:solidFill>
                <a:effectLst/>
                <a:latin typeface="Arial" panose="020B0604020202020204" pitchFamily="34" charset="0"/>
              </a:rPr>
              <a:t>(d) respond to or comply with any request of the court, or do so in a timely manner;</a:t>
            </a:r>
          </a:p>
          <a:p>
            <a:pPr marL="0" indent="0" algn="l">
              <a:buNone/>
            </a:pPr>
            <a:r>
              <a:rPr lang="en-GB" sz="2400" b="0" i="0" dirty="0">
                <a:solidFill>
                  <a:srgbClr val="000000"/>
                </a:solidFill>
                <a:effectLst/>
                <a:latin typeface="Arial" panose="020B0604020202020204" pitchFamily="34" charset="0"/>
              </a:rPr>
              <a:t>(e) instruct their representative/s (if any) before, during and after the hearing; and</a:t>
            </a:r>
          </a:p>
          <a:p>
            <a:pPr marL="0" indent="0" algn="l">
              <a:buNone/>
            </a:pPr>
            <a:r>
              <a:rPr lang="en-GB" sz="2400" b="0" i="0" dirty="0">
                <a:solidFill>
                  <a:srgbClr val="000000"/>
                </a:solidFill>
                <a:effectLst/>
                <a:latin typeface="Arial" panose="020B0604020202020204" pitchFamily="34" charset="0"/>
              </a:rPr>
              <a:t>(f) attend any hearing.</a:t>
            </a:r>
          </a:p>
          <a:p>
            <a:endParaRPr lang="en-US" dirty="0"/>
          </a:p>
        </p:txBody>
      </p:sp>
    </p:spTree>
    <p:extLst>
      <p:ext uri="{BB962C8B-B14F-4D97-AF65-F5344CB8AC3E}">
        <p14:creationId xmlns:p14="http://schemas.microsoft.com/office/powerpoint/2010/main" val="126640441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26B7F3-D5DE-B1AC-774A-6946921EE3DA}"/>
              </a:ext>
            </a:extLst>
          </p:cNvPr>
          <p:cNvSpPr>
            <a:spLocks noGrp="1"/>
          </p:cNvSpPr>
          <p:nvPr>
            <p:ph type="title"/>
          </p:nvPr>
        </p:nvSpPr>
        <p:spPr>
          <a:xfrm>
            <a:off x="838200" y="365125"/>
            <a:ext cx="10515600" cy="560495"/>
          </a:xfrm>
        </p:spPr>
        <p:txBody>
          <a:bodyPr>
            <a:normAutofit fontScale="90000"/>
          </a:bodyPr>
          <a:lstStyle/>
          <a:p>
            <a:r>
              <a:rPr lang="en-US" sz="3200" b="1" dirty="0"/>
              <a:t>Identifying vulnerability and making provision/setting ground rules</a:t>
            </a:r>
          </a:p>
        </p:txBody>
      </p:sp>
      <p:sp>
        <p:nvSpPr>
          <p:cNvPr id="3" name="Content Placeholder 2">
            <a:extLst>
              <a:ext uri="{FF2B5EF4-FFF2-40B4-BE49-F238E27FC236}">
                <a16:creationId xmlns:a16="http://schemas.microsoft.com/office/drawing/2014/main" id="{47A88C42-CCEA-0537-CD71-61BD6E928B92}"/>
              </a:ext>
            </a:extLst>
          </p:cNvPr>
          <p:cNvSpPr>
            <a:spLocks noGrp="1"/>
          </p:cNvSpPr>
          <p:nvPr>
            <p:ph idx="1"/>
          </p:nvPr>
        </p:nvSpPr>
        <p:spPr>
          <a:xfrm>
            <a:off x="838200" y="1178062"/>
            <a:ext cx="10515600" cy="4998902"/>
          </a:xfrm>
        </p:spPr>
        <p:txBody>
          <a:bodyPr>
            <a:normAutofit fontScale="55000" lnSpcReduction="20000"/>
          </a:bodyPr>
          <a:lstStyle/>
          <a:p>
            <a:pPr marL="0" indent="0" algn="l">
              <a:lnSpc>
                <a:spcPct val="120000"/>
              </a:lnSpc>
              <a:buNone/>
            </a:pPr>
            <a:r>
              <a:rPr lang="en-GB" b="1" i="0" dirty="0">
                <a:solidFill>
                  <a:srgbClr val="000000"/>
                </a:solidFill>
                <a:effectLst/>
              </a:rPr>
              <a:t>6.</a:t>
            </a:r>
            <a:r>
              <a:rPr lang="en-GB" b="0" i="0" dirty="0">
                <a:solidFill>
                  <a:srgbClr val="000000"/>
                </a:solidFill>
                <a:effectLst/>
              </a:rPr>
              <a:t> The court, with the assistance of the parties, should try to identify vulnerability of parties or witnesses at the earliest possible stage of proceedings and to consider whether a party’s participation in the proceedings, or the quality of evidence given by a party or witness, is likely to be diminished by reason of vulnerability and, if so, whether it is necessary to make directions as a result.</a:t>
            </a:r>
          </a:p>
          <a:p>
            <a:pPr marL="0" indent="0" algn="l">
              <a:lnSpc>
                <a:spcPct val="120000"/>
              </a:lnSpc>
              <a:buNone/>
            </a:pPr>
            <a:r>
              <a:rPr lang="en-GB" b="1" i="0" dirty="0">
                <a:solidFill>
                  <a:srgbClr val="000000"/>
                </a:solidFill>
                <a:effectLst/>
              </a:rPr>
              <a:t>7. </a:t>
            </a:r>
            <a:r>
              <a:rPr lang="en-GB" b="0" i="0" dirty="0">
                <a:solidFill>
                  <a:srgbClr val="000000"/>
                </a:solidFill>
                <a:effectLst/>
              </a:rPr>
              <a:t>If the court decides that a party’s or witness’s ability to participate fully and/or give best evidence is likely to be diminished by reason of vulnerability, the court may identify the nature of the vulnerability in an order and may order appropriate provisions to be made to further the overriding objective. This may include concealing the address and/or contact details of either party or a witness for appropriate reasons.</a:t>
            </a:r>
          </a:p>
          <a:p>
            <a:pPr marL="0" indent="0" algn="l">
              <a:lnSpc>
                <a:spcPct val="120000"/>
              </a:lnSpc>
              <a:buNone/>
            </a:pPr>
            <a:r>
              <a:rPr lang="en-GB" b="1" i="0" dirty="0">
                <a:solidFill>
                  <a:srgbClr val="000000"/>
                </a:solidFill>
                <a:effectLst/>
              </a:rPr>
              <a:t>8.</a:t>
            </a:r>
            <a:r>
              <a:rPr lang="en-GB" b="0" i="0" dirty="0">
                <a:solidFill>
                  <a:srgbClr val="000000"/>
                </a:solidFill>
                <a:effectLst/>
              </a:rPr>
              <a:t> Subject</a:t>
            </a:r>
            <a:r>
              <a:rPr lang="en-GB" b="1" i="0" dirty="0">
                <a:solidFill>
                  <a:srgbClr val="000000"/>
                </a:solidFill>
                <a:effectLst/>
              </a:rPr>
              <a:t> </a:t>
            </a:r>
            <a:r>
              <a:rPr lang="en-GB" b="0" i="0" dirty="0">
                <a:solidFill>
                  <a:srgbClr val="000000"/>
                </a:solidFill>
                <a:effectLst/>
              </a:rPr>
              <a:t>to the nature of any vulnerability having been identified and appropriate provisions having been made, the court should consider ordering ground rules before a vulnerable person is to give evidence, to determine what directions are necessary in relation to—</a:t>
            </a:r>
          </a:p>
          <a:p>
            <a:pPr marL="0" indent="0" algn="l">
              <a:lnSpc>
                <a:spcPct val="120000"/>
              </a:lnSpc>
              <a:buNone/>
            </a:pPr>
            <a:r>
              <a:rPr lang="en-GB" b="0" i="0" dirty="0">
                <a:solidFill>
                  <a:srgbClr val="000000"/>
                </a:solidFill>
                <a:effectLst/>
              </a:rPr>
              <a:t>(a) the nature and extent of that evidence;</a:t>
            </a:r>
          </a:p>
          <a:p>
            <a:pPr marL="0" indent="0" algn="l">
              <a:lnSpc>
                <a:spcPct val="120000"/>
              </a:lnSpc>
              <a:buNone/>
            </a:pPr>
            <a:r>
              <a:rPr lang="en-GB" b="0" i="0" dirty="0">
                <a:solidFill>
                  <a:srgbClr val="000000"/>
                </a:solidFill>
                <a:effectLst/>
              </a:rPr>
              <a:t>(b) the conduct of the advocates and/or the parties in respect of the evidence of that person;</a:t>
            </a:r>
          </a:p>
          <a:p>
            <a:pPr marL="0" indent="0" algn="l">
              <a:lnSpc>
                <a:spcPct val="120000"/>
              </a:lnSpc>
              <a:buNone/>
            </a:pPr>
            <a:r>
              <a:rPr lang="en-GB" b="0" i="0" dirty="0">
                <a:solidFill>
                  <a:srgbClr val="000000"/>
                </a:solidFill>
                <a:effectLst/>
              </a:rPr>
              <a:t>(c) whether one or more special measures and/or any other support should be put in place for that person;</a:t>
            </a:r>
          </a:p>
          <a:p>
            <a:pPr marL="0" indent="0" algn="l">
              <a:lnSpc>
                <a:spcPct val="120000"/>
              </a:lnSpc>
              <a:buNone/>
            </a:pPr>
            <a:r>
              <a:rPr lang="en-GB" b="0" i="0" dirty="0">
                <a:solidFill>
                  <a:srgbClr val="000000"/>
                </a:solidFill>
                <a:effectLst/>
              </a:rPr>
              <a:t>(d) any duty or power of the court under any enactment or its inherent jurisdiction to prohibit, limit or modify cross-examination of or by a vulnerable witness or to appoint a legal representative to conduct a cross-examination.</a:t>
            </a:r>
          </a:p>
          <a:p>
            <a:pPr marL="0" indent="0">
              <a:lnSpc>
                <a:spcPct val="120000"/>
              </a:lnSpc>
              <a:buNone/>
            </a:pPr>
            <a:r>
              <a:rPr lang="en-GB" b="1" i="0" dirty="0">
                <a:solidFill>
                  <a:srgbClr val="000000"/>
                </a:solidFill>
                <a:effectLst/>
              </a:rPr>
              <a:t>9.</a:t>
            </a:r>
            <a:r>
              <a:rPr lang="en-GB" b="0" i="0" dirty="0">
                <a:solidFill>
                  <a:srgbClr val="000000"/>
                </a:solidFill>
                <a:effectLst/>
              </a:rPr>
              <a:t> Before ordering any ground rules, special measures or other support, the court must consider views expressed by a party or witness about participating in the proceedings or giving evidence</a:t>
            </a:r>
          </a:p>
          <a:p>
            <a:pPr marL="0" indent="0" algn="l">
              <a:lnSpc>
                <a:spcPct val="120000"/>
              </a:lnSpc>
              <a:buNone/>
            </a:pPr>
            <a:endParaRPr lang="en-GB" b="0" i="0" dirty="0">
              <a:solidFill>
                <a:srgbClr val="000000"/>
              </a:solidFill>
              <a:effectLst/>
            </a:endParaRPr>
          </a:p>
          <a:p>
            <a:pPr marL="0" indent="0" algn="l">
              <a:buNone/>
            </a:pPr>
            <a:endParaRPr lang="en-GB" b="1" i="0" dirty="0">
              <a:solidFill>
                <a:srgbClr val="000000"/>
              </a:solidFill>
              <a:effectLst/>
              <a:latin typeface="Arial" panose="020B0604020202020204" pitchFamily="34" charset="0"/>
            </a:endParaRPr>
          </a:p>
          <a:p>
            <a:endParaRPr lang="en-US" dirty="0"/>
          </a:p>
        </p:txBody>
      </p:sp>
    </p:spTree>
    <p:extLst>
      <p:ext uri="{BB962C8B-B14F-4D97-AF65-F5344CB8AC3E}">
        <p14:creationId xmlns:p14="http://schemas.microsoft.com/office/powerpoint/2010/main" val="1767239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FCDFDD-6128-F2B5-A3B0-69D1E9425D0F}"/>
              </a:ext>
            </a:extLst>
          </p:cNvPr>
          <p:cNvSpPr>
            <a:spLocks noGrp="1"/>
          </p:cNvSpPr>
          <p:nvPr>
            <p:ph type="title"/>
          </p:nvPr>
        </p:nvSpPr>
        <p:spPr>
          <a:xfrm>
            <a:off x="838200" y="365126"/>
            <a:ext cx="10515600" cy="711960"/>
          </a:xfrm>
        </p:spPr>
        <p:txBody>
          <a:bodyPr>
            <a:normAutofit/>
          </a:bodyPr>
          <a:lstStyle/>
          <a:p>
            <a:pPr algn="ctr"/>
            <a:r>
              <a:rPr lang="en-US" sz="4000" b="1" dirty="0"/>
              <a:t>PD1A - in summary:</a:t>
            </a:r>
          </a:p>
        </p:txBody>
      </p:sp>
      <p:sp>
        <p:nvSpPr>
          <p:cNvPr id="3" name="Content Placeholder 2">
            <a:extLst>
              <a:ext uri="{FF2B5EF4-FFF2-40B4-BE49-F238E27FC236}">
                <a16:creationId xmlns:a16="http://schemas.microsoft.com/office/drawing/2014/main" id="{A53D0B77-AD4A-9AA5-4D7D-87591DF3819C}"/>
              </a:ext>
            </a:extLst>
          </p:cNvPr>
          <p:cNvSpPr>
            <a:spLocks noGrp="1"/>
          </p:cNvSpPr>
          <p:nvPr>
            <p:ph idx="1"/>
          </p:nvPr>
        </p:nvSpPr>
        <p:spPr>
          <a:xfrm>
            <a:off x="838200" y="1360449"/>
            <a:ext cx="10515600" cy="4939374"/>
          </a:xfrm>
        </p:spPr>
        <p:txBody>
          <a:bodyPr>
            <a:normAutofit fontScale="92500" lnSpcReduction="20000"/>
          </a:bodyPr>
          <a:lstStyle/>
          <a:p>
            <a:pPr>
              <a:lnSpc>
                <a:spcPct val="110000"/>
              </a:lnSpc>
            </a:pPr>
            <a:r>
              <a:rPr lang="en-US" dirty="0"/>
              <a:t>Part of overriding objective – dealing with cases justly, ensuring (as far as practicable) that parties on equal footing and can participate fully and give their best evidence</a:t>
            </a:r>
            <a:r>
              <a:rPr lang="en-GB" sz="2800" i="0" dirty="0">
                <a:solidFill>
                  <a:srgbClr val="000000"/>
                </a:solidFill>
                <a:effectLst/>
              </a:rPr>
              <a:t>. </a:t>
            </a:r>
          </a:p>
          <a:p>
            <a:pPr>
              <a:lnSpc>
                <a:spcPct val="110000"/>
              </a:lnSpc>
            </a:pPr>
            <a:r>
              <a:rPr lang="en-GB" dirty="0">
                <a:solidFill>
                  <a:srgbClr val="000000"/>
                </a:solidFill>
              </a:rPr>
              <a:t>P</a:t>
            </a:r>
            <a:r>
              <a:rPr lang="en-GB" sz="2800" i="0" dirty="0">
                <a:solidFill>
                  <a:srgbClr val="000000"/>
                </a:solidFill>
                <a:effectLst/>
              </a:rPr>
              <a:t>arties must help the court to further the overriding objective at all stages of civil proceedings.</a:t>
            </a:r>
            <a:endParaRPr lang="en-US" dirty="0"/>
          </a:p>
          <a:p>
            <a:pPr>
              <a:lnSpc>
                <a:spcPct val="110000"/>
              </a:lnSpc>
            </a:pPr>
            <a:r>
              <a:rPr lang="en-US" dirty="0"/>
              <a:t>Vulnerability may be personal or situational, temporary or permanent.</a:t>
            </a:r>
          </a:p>
          <a:p>
            <a:pPr>
              <a:lnSpc>
                <a:spcPct val="110000"/>
              </a:lnSpc>
            </a:pPr>
            <a:r>
              <a:rPr lang="en-US" dirty="0"/>
              <a:t>Court should </a:t>
            </a:r>
            <a:r>
              <a:rPr lang="en-GB" i="0" dirty="0">
                <a:solidFill>
                  <a:srgbClr val="000000"/>
                </a:solidFill>
                <a:effectLst/>
              </a:rPr>
              <a:t>try to identify vulnerability of parties or witnesses at earliest possible stage. </a:t>
            </a:r>
          </a:p>
          <a:p>
            <a:pPr>
              <a:lnSpc>
                <a:spcPct val="110000"/>
              </a:lnSpc>
            </a:pPr>
            <a:r>
              <a:rPr lang="en-GB" dirty="0">
                <a:solidFill>
                  <a:srgbClr val="000000"/>
                </a:solidFill>
              </a:rPr>
              <a:t>Court can </a:t>
            </a:r>
            <a:r>
              <a:rPr lang="en-GB" i="0" dirty="0">
                <a:solidFill>
                  <a:srgbClr val="000000"/>
                </a:solidFill>
                <a:effectLst/>
              </a:rPr>
              <a:t>make directions for: ground rules, special measures or other support.</a:t>
            </a:r>
          </a:p>
          <a:p>
            <a:pPr>
              <a:lnSpc>
                <a:spcPct val="110000"/>
              </a:lnSpc>
            </a:pPr>
            <a:r>
              <a:rPr lang="en-GB" dirty="0">
                <a:solidFill>
                  <a:srgbClr val="000000"/>
                </a:solidFill>
              </a:rPr>
              <a:t>Before doing so must </a:t>
            </a:r>
            <a:r>
              <a:rPr lang="en-GB" i="0" dirty="0">
                <a:solidFill>
                  <a:srgbClr val="000000"/>
                </a:solidFill>
                <a:effectLst/>
              </a:rPr>
              <a:t>consider views of parties or witnesses.</a:t>
            </a:r>
          </a:p>
          <a:p>
            <a:endParaRPr lang="en-US" dirty="0"/>
          </a:p>
        </p:txBody>
      </p:sp>
    </p:spTree>
    <p:extLst>
      <p:ext uri="{BB962C8B-B14F-4D97-AF65-F5344CB8AC3E}">
        <p14:creationId xmlns:p14="http://schemas.microsoft.com/office/powerpoint/2010/main" val="17234254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2AC0FB-2381-335D-C4C5-A303B06FC5A8}"/>
              </a:ext>
            </a:extLst>
          </p:cNvPr>
          <p:cNvSpPr>
            <a:spLocks noGrp="1"/>
          </p:cNvSpPr>
          <p:nvPr>
            <p:ph type="title"/>
          </p:nvPr>
        </p:nvSpPr>
        <p:spPr>
          <a:xfrm>
            <a:off x="838200" y="365126"/>
            <a:ext cx="10515600" cy="872660"/>
          </a:xfrm>
        </p:spPr>
        <p:txBody>
          <a:bodyPr/>
          <a:lstStyle/>
          <a:p>
            <a:r>
              <a:rPr lang="en-US" b="1" dirty="0"/>
              <a:t>So, what if a party lacks litigation capacity?</a:t>
            </a:r>
          </a:p>
        </p:txBody>
      </p:sp>
      <p:sp>
        <p:nvSpPr>
          <p:cNvPr id="3" name="Content Placeholder 2">
            <a:extLst>
              <a:ext uri="{FF2B5EF4-FFF2-40B4-BE49-F238E27FC236}">
                <a16:creationId xmlns:a16="http://schemas.microsoft.com/office/drawing/2014/main" id="{55842062-F88E-D630-7C33-64A0CAD2B49A}"/>
              </a:ext>
            </a:extLst>
          </p:cNvPr>
          <p:cNvSpPr>
            <a:spLocks noGrp="1"/>
          </p:cNvSpPr>
          <p:nvPr>
            <p:ph idx="1"/>
          </p:nvPr>
        </p:nvSpPr>
        <p:spPr/>
        <p:txBody>
          <a:bodyPr/>
          <a:lstStyle/>
          <a:p>
            <a:r>
              <a:rPr lang="en-US" dirty="0"/>
              <a:t>If PD1A is being observed, should be picked up at early stage …</a:t>
            </a:r>
          </a:p>
          <a:p>
            <a:endParaRPr lang="en-US" dirty="0"/>
          </a:p>
          <a:p>
            <a:pPr marL="0" indent="0">
              <a:buNone/>
            </a:pPr>
            <a:r>
              <a:rPr lang="en-US" dirty="0"/>
              <a:t>But, what then?</a:t>
            </a:r>
          </a:p>
          <a:p>
            <a:endParaRPr lang="en-US" dirty="0"/>
          </a:p>
          <a:p>
            <a:r>
              <a:rPr lang="en-US" dirty="0"/>
              <a:t>Who decides?  What evidence is needed? How is a decision on capacity made?</a:t>
            </a:r>
          </a:p>
          <a:p>
            <a:endParaRPr lang="en-US" dirty="0"/>
          </a:p>
          <a:p>
            <a:r>
              <a:rPr lang="en-US" dirty="0"/>
              <a:t>What is really happening in the courts?</a:t>
            </a:r>
          </a:p>
          <a:p>
            <a:endParaRPr lang="en-US" dirty="0"/>
          </a:p>
          <a:p>
            <a:endParaRPr lang="en-US" dirty="0"/>
          </a:p>
        </p:txBody>
      </p:sp>
    </p:spTree>
    <p:extLst>
      <p:ext uri="{BB962C8B-B14F-4D97-AF65-F5344CB8AC3E}">
        <p14:creationId xmlns:p14="http://schemas.microsoft.com/office/powerpoint/2010/main" val="42877346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1318</TotalTime>
  <Words>1887</Words>
  <Application>Microsoft Macintosh PowerPoint</Application>
  <PresentationFormat>Widescreen</PresentationFormat>
  <Paragraphs>157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LAPG – vulnerability and capacity issues in the  Civil Courts</vt:lpstr>
      <vt:lpstr>Vulnerability and Capacity</vt:lpstr>
      <vt:lpstr>CJC Working Group to consider the Procedure for Determining Mental Capacity in Civil Proceedings</vt:lpstr>
      <vt:lpstr>PD 1A –  PARTICIPATION OF VULNERABLE PARTIES OR WITNESSES</vt:lpstr>
      <vt:lpstr>4. Factors which may cause vulnerability in a party or witness include (but are not limited to)— </vt:lpstr>
      <vt:lpstr>  5. When considering whether a factor may adversely affect the ability of a party or witness to participate in proceedings and/or give evidence, the court should consider their ability to— </vt:lpstr>
      <vt:lpstr>Identifying vulnerability and making provision/setting ground rules</vt:lpstr>
      <vt:lpstr>PD1A - in summary:</vt:lpstr>
      <vt:lpstr>So, what if a party lacks litigation capacity?</vt:lpstr>
      <vt:lpstr>CPR 21 –Protected Parties (and children)</vt:lpstr>
      <vt:lpstr>CPR 21 – Children and ‘Protected Parties’</vt:lpstr>
      <vt:lpstr>Issue was identified more than 20 years ago</vt:lpstr>
      <vt:lpstr>A party with legal representatives</vt:lpstr>
      <vt:lpstr>And an unrepresented party?</vt:lpstr>
      <vt:lpstr>More possible issues </vt:lpstr>
      <vt:lpstr>Even more possible issues</vt:lpstr>
      <vt:lpstr>Court hearings to determine litigation capacity</vt:lpstr>
      <vt:lpstr>Hearings to determine capacity - some issues</vt:lpstr>
      <vt:lpstr>Evidence/investigation</vt:lpstr>
      <vt:lpstr>Third party assistance in investigating</vt:lpstr>
      <vt:lpstr>CJC Capacity consultation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LAPG – vulnerability and capacity issues in the Civil Courts</dc:title>
  <dc:creator>Diane Astin (Staff)</dc:creator>
  <cp:lastModifiedBy>Diane Astin</cp:lastModifiedBy>
  <cp:revision>3</cp:revision>
  <cp:lastPrinted>2023-11-02T09:46:42Z</cp:lastPrinted>
  <dcterms:created xsi:type="dcterms:W3CDTF">2023-10-31T12:00:27Z</dcterms:created>
  <dcterms:modified xsi:type="dcterms:W3CDTF">2023-11-02T10:17:25Z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3e4133c5-5087-4607-8934-ed2ce7741901_Enabled">
    <vt:lpwstr>true</vt:lpwstr>
  </property>
  <property fmtid="{D5CDD505-2E9C-101B-9397-08002B2CF9AE}" pid="3" name="MSIP_Label_3e4133c5-5087-4607-8934-ed2ce7741901_SetDate">
    <vt:lpwstr>2023-11-01T12:16:27Z</vt:lpwstr>
  </property>
  <property fmtid="{D5CDD505-2E9C-101B-9397-08002B2CF9AE}" pid="4" name="MSIP_Label_3e4133c5-5087-4607-8934-ed2ce7741901_Method">
    <vt:lpwstr>Standard</vt:lpwstr>
  </property>
  <property fmtid="{D5CDD505-2E9C-101B-9397-08002B2CF9AE}" pid="5" name="MSIP_Label_3e4133c5-5087-4607-8934-ed2ce7741901_Name">
    <vt:lpwstr>Protect Staff Only (2023)</vt:lpwstr>
  </property>
  <property fmtid="{D5CDD505-2E9C-101B-9397-08002B2CF9AE}" pid="6" name="MSIP_Label_3e4133c5-5087-4607-8934-ed2ce7741901_SiteId">
    <vt:lpwstr>4cad97b1-5935-4103-a866-57ad98a1517e</vt:lpwstr>
  </property>
  <property fmtid="{D5CDD505-2E9C-101B-9397-08002B2CF9AE}" pid="7" name="MSIP_Label_3e4133c5-5087-4607-8934-ed2ce7741901_ActionId">
    <vt:lpwstr>15ec1acd-eef7-421c-bda5-f75b73f2d543</vt:lpwstr>
  </property>
  <property fmtid="{D5CDD505-2E9C-101B-9397-08002B2CF9AE}" pid="8" name="MSIP_Label_3e4133c5-5087-4607-8934-ed2ce7741901_ContentBits">
    <vt:lpwstr>0</vt:lpwstr>
  </property>
</Properties>
</file>