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9"/>
  </p:notesMasterIdLst>
  <p:sldIdLst>
    <p:sldId id="260" r:id="rId2"/>
    <p:sldId id="537" r:id="rId3"/>
    <p:sldId id="549" r:id="rId4"/>
    <p:sldId id="557" r:id="rId5"/>
    <p:sldId id="555" r:id="rId6"/>
    <p:sldId id="550" r:id="rId7"/>
    <p:sldId id="55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9E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729"/>
  </p:normalViewPr>
  <p:slideViewPr>
    <p:cSldViewPr snapToGrid="0">
      <p:cViewPr varScale="1">
        <p:scale>
          <a:sx n="109" d="100"/>
          <a:sy n="109" d="100"/>
        </p:scale>
        <p:origin x="7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B1EA2F-73AE-420B-9268-932F4C0D1774}" type="datetimeFigureOut">
              <a:rPr lang="en-GB" smtClean="0"/>
              <a:t>01/11/2023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EED91-AE90-4727-971E-240FBF9A597E}" type="slidenum">
              <a:rPr lang="en-GB" smtClean="0"/>
              <a:t>‹#›</a:t>
            </a:fld>
            <a:endParaRPr lang="en-GB"/>
          </a:p>
        </p:txBody>
      </p:sp>
    </p:spTree>
    <p:extLst>
      <p:ext uri="{BB962C8B-B14F-4D97-AF65-F5344CB8AC3E}">
        <p14:creationId xmlns:p14="http://schemas.microsoft.com/office/powerpoint/2010/main" val="250270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107DEEA-95A1-EF42-9909-E85320C9B6BE}" type="slidenum">
              <a:rPr lang="en-US" smtClean="0"/>
              <a:t>1</a:t>
            </a:fld>
            <a:endParaRPr lang="en-US"/>
          </a:p>
        </p:txBody>
      </p:sp>
    </p:spTree>
    <p:extLst>
      <p:ext uri="{BB962C8B-B14F-4D97-AF65-F5344CB8AC3E}">
        <p14:creationId xmlns:p14="http://schemas.microsoft.com/office/powerpoint/2010/main" val="71097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107DEEA-95A1-EF42-9909-E85320C9B6BE}" type="slidenum">
              <a:rPr lang="en-US" smtClean="0"/>
              <a:t>2</a:t>
            </a:fld>
            <a:endParaRPr lang="en-US"/>
          </a:p>
        </p:txBody>
      </p:sp>
    </p:spTree>
    <p:extLst>
      <p:ext uri="{BB962C8B-B14F-4D97-AF65-F5344CB8AC3E}">
        <p14:creationId xmlns:p14="http://schemas.microsoft.com/office/powerpoint/2010/main" val="1610023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107DEEA-95A1-EF42-9909-E85320C9B6BE}" type="slidenum">
              <a:rPr lang="en-US" smtClean="0"/>
              <a:t>7</a:t>
            </a:fld>
            <a:endParaRPr lang="en-US"/>
          </a:p>
        </p:txBody>
      </p:sp>
    </p:spTree>
    <p:extLst>
      <p:ext uri="{BB962C8B-B14F-4D97-AF65-F5344CB8AC3E}">
        <p14:creationId xmlns:p14="http://schemas.microsoft.com/office/powerpoint/2010/main" val="1438110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12F3A03-C815-4652-AA3E-F46A7CC462CB}" type="datetimeFigureOut">
              <a:rPr lang="en-GB" smtClean="0"/>
              <a:t>01/11/2023</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BE92FBF-813D-4268-9E3F-C8E457155539}" type="slidenum">
              <a:rPr lang="en-GB" smtClean="0"/>
              <a:t>‹#›</a:t>
            </a:fld>
            <a:endParaRPr lang="en-GB"/>
          </a:p>
        </p:txBody>
      </p:sp>
    </p:spTree>
    <p:extLst>
      <p:ext uri="{BB962C8B-B14F-4D97-AF65-F5344CB8AC3E}">
        <p14:creationId xmlns:p14="http://schemas.microsoft.com/office/powerpoint/2010/main" val="21496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12F3A03-C815-4652-AA3E-F46A7CC462CB}"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E92FBF-813D-4268-9E3F-C8E457155539}" type="slidenum">
              <a:rPr lang="en-GB" smtClean="0"/>
              <a:t>‹#›</a:t>
            </a:fld>
            <a:endParaRPr lang="en-GB"/>
          </a:p>
        </p:txBody>
      </p:sp>
    </p:spTree>
    <p:extLst>
      <p:ext uri="{BB962C8B-B14F-4D97-AF65-F5344CB8AC3E}">
        <p14:creationId xmlns:p14="http://schemas.microsoft.com/office/powerpoint/2010/main" val="158280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12F3A03-C815-4652-AA3E-F46A7CC462CB}" type="datetimeFigureOut">
              <a:rPr lang="en-GB" smtClean="0"/>
              <a:t>01/11/2023</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BE92FBF-813D-4268-9E3F-C8E457155539}" type="slidenum">
              <a:rPr lang="en-GB" smtClean="0"/>
              <a:t>‹#›</a:t>
            </a:fld>
            <a:endParaRPr lang="en-GB"/>
          </a:p>
        </p:txBody>
      </p:sp>
    </p:spTree>
    <p:extLst>
      <p:ext uri="{BB962C8B-B14F-4D97-AF65-F5344CB8AC3E}">
        <p14:creationId xmlns:p14="http://schemas.microsoft.com/office/powerpoint/2010/main" val="16722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12F3A03-C815-4652-AA3E-F46A7CC462CB}"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4BE92FBF-813D-4268-9E3F-C8E457155539}" type="slidenum">
              <a:rPr lang="en-GB" smtClean="0"/>
              <a:t>‹#›</a:t>
            </a:fld>
            <a:endParaRPr lang="en-GB"/>
          </a:p>
        </p:txBody>
      </p:sp>
    </p:spTree>
    <p:extLst>
      <p:ext uri="{BB962C8B-B14F-4D97-AF65-F5344CB8AC3E}">
        <p14:creationId xmlns:p14="http://schemas.microsoft.com/office/powerpoint/2010/main" val="28027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GB"/>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12F3A03-C815-4652-AA3E-F46A7CC462CB}" type="datetimeFigureOut">
              <a:rPr lang="en-GB" smtClean="0"/>
              <a:t>01/11/2023</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BE92FBF-813D-4268-9E3F-C8E457155539}" type="slidenum">
              <a:rPr lang="en-GB" smtClean="0"/>
              <a:t>‹#›</a:t>
            </a:fld>
            <a:endParaRPr lang="en-GB"/>
          </a:p>
        </p:txBody>
      </p:sp>
    </p:spTree>
    <p:extLst>
      <p:ext uri="{BB962C8B-B14F-4D97-AF65-F5344CB8AC3E}">
        <p14:creationId xmlns:p14="http://schemas.microsoft.com/office/powerpoint/2010/main" val="306965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12F3A03-C815-4652-AA3E-F46A7CC462CB}"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E92FBF-813D-4268-9E3F-C8E457155539}" type="slidenum">
              <a:rPr lang="en-GB" smtClean="0"/>
              <a:t>‹#›</a:t>
            </a:fld>
            <a:endParaRPr lang="en-GB"/>
          </a:p>
        </p:txBody>
      </p:sp>
    </p:spTree>
    <p:extLst>
      <p:ext uri="{BB962C8B-B14F-4D97-AF65-F5344CB8AC3E}">
        <p14:creationId xmlns:p14="http://schemas.microsoft.com/office/powerpoint/2010/main" val="167101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12F3A03-C815-4652-AA3E-F46A7CC462CB}" type="datetimeFigureOut">
              <a:rPr lang="en-GB" smtClean="0"/>
              <a:t>01/11/2023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E92FBF-813D-4268-9E3F-C8E457155539}" type="slidenum">
              <a:rPr lang="en-GB" smtClean="0"/>
              <a:t>‹#›</a:t>
            </a:fld>
            <a:endParaRPr lang="en-GB"/>
          </a:p>
        </p:txBody>
      </p:sp>
    </p:spTree>
    <p:extLst>
      <p:ext uri="{BB962C8B-B14F-4D97-AF65-F5344CB8AC3E}">
        <p14:creationId xmlns:p14="http://schemas.microsoft.com/office/powerpoint/2010/main" val="86065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2F3A03-C815-4652-AA3E-F46A7CC462CB}" type="datetimeFigureOut">
              <a:rPr lang="en-GB" smtClean="0"/>
              <a:t>01/11/2023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E92FBF-813D-4268-9E3F-C8E457155539}" type="slidenum">
              <a:rPr lang="en-GB" smtClean="0"/>
              <a:t>‹#›</a:t>
            </a:fld>
            <a:endParaRPr lang="en-GB"/>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GB"/>
              <a:t>Click to edit Master title style</a:t>
            </a:r>
            <a:endParaRPr lang="en-US" dirty="0"/>
          </a:p>
        </p:txBody>
      </p:sp>
    </p:spTree>
    <p:extLst>
      <p:ext uri="{BB962C8B-B14F-4D97-AF65-F5344CB8AC3E}">
        <p14:creationId xmlns:p14="http://schemas.microsoft.com/office/powerpoint/2010/main" val="293768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F3A03-C815-4652-AA3E-F46A7CC462CB}" type="datetimeFigureOut">
              <a:rPr lang="en-GB" smtClean="0"/>
              <a:t>01/11/2023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E92FBF-813D-4268-9E3F-C8E457155539}" type="slidenum">
              <a:rPr lang="en-GB" smtClean="0"/>
              <a:t>‹#›</a:t>
            </a:fld>
            <a:endParaRPr lang="en-GB"/>
          </a:p>
        </p:txBody>
      </p:sp>
    </p:spTree>
    <p:extLst>
      <p:ext uri="{BB962C8B-B14F-4D97-AF65-F5344CB8AC3E}">
        <p14:creationId xmlns:p14="http://schemas.microsoft.com/office/powerpoint/2010/main" val="241196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12F3A03-C815-4652-AA3E-F46A7CC462CB}" type="datetimeFigureOut">
              <a:rPr lang="en-GB" smtClean="0"/>
              <a:t>01/11/2023</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BE92FBF-813D-4268-9E3F-C8E457155539}" type="slidenum">
              <a:rPr lang="en-GB" smtClean="0"/>
              <a:t>‹#›</a:t>
            </a:fld>
            <a:endParaRPr lang="en-GB"/>
          </a:p>
        </p:txBody>
      </p:sp>
    </p:spTree>
    <p:extLst>
      <p:ext uri="{BB962C8B-B14F-4D97-AF65-F5344CB8AC3E}">
        <p14:creationId xmlns:p14="http://schemas.microsoft.com/office/powerpoint/2010/main" val="47003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12F3A03-C815-4652-AA3E-F46A7CC462CB}"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92FBF-813D-4268-9E3F-C8E457155539}" type="slidenum">
              <a:rPr lang="en-GB" smtClean="0"/>
              <a:t>‹#›</a:t>
            </a:fld>
            <a:endParaRPr lang="en-GB"/>
          </a:p>
        </p:txBody>
      </p:sp>
    </p:spTree>
    <p:extLst>
      <p:ext uri="{BB962C8B-B14F-4D97-AF65-F5344CB8AC3E}">
        <p14:creationId xmlns:p14="http://schemas.microsoft.com/office/powerpoint/2010/main" val="85007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12F3A03-C815-4652-AA3E-F46A7CC462CB}" type="datetimeFigureOut">
              <a:rPr lang="en-GB" smtClean="0"/>
              <a:t>01/11/2023</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BE92FBF-813D-4268-9E3F-C8E45715553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09622860"/>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585991/key-characteristics-of-admissions-april-2014-to-march-2016.pdf" TargetMode="External"/><Relationship Id="rId2" Type="http://schemas.openxmlformats.org/officeDocument/2006/relationships/hyperlink" Target="https://www.cps.gov.uk/cps/news/howard-league-penal-reform-parmoor-lecture"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prison-education-a-review-of-reading-education-in-prisons/prison-education-a-review-of-reading-education-in-prisons#fn:1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ailii.org/ew/cases/EWHC/Admin/2020/1457.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2885" y="1513340"/>
            <a:ext cx="10646229" cy="3831319"/>
          </a:xfrm>
        </p:spPr>
        <p:txBody>
          <a:bodyPr>
            <a:normAutofit fontScale="90000"/>
          </a:bodyPr>
          <a:lstStyle/>
          <a:p>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br>
              <a:rPr lang="en-US" sz="4800" b="1" dirty="0">
                <a:latin typeface="Arial" charset="0"/>
                <a:ea typeface="Arial" charset="0"/>
                <a:cs typeface="Arial" charset="0"/>
              </a:rPr>
            </a:br>
            <a:r>
              <a:rPr lang="en-US" sz="4800" b="1" dirty="0">
                <a:latin typeface="Arial" charset="0"/>
                <a:ea typeface="Arial" charset="0"/>
                <a:cs typeface="Arial" charset="0"/>
              </a:rPr>
              <a:t>Vulnerable clients in criminal proceedings</a:t>
            </a:r>
            <a:br>
              <a:rPr lang="en-US" sz="2200" dirty="0">
                <a:latin typeface="Arial" charset="0"/>
                <a:ea typeface="Arial" charset="0"/>
                <a:cs typeface="Arial" charset="0"/>
              </a:rPr>
            </a:br>
            <a:br>
              <a:rPr lang="en-US" sz="2800" b="1" dirty="0">
                <a:latin typeface="Arial" charset="0"/>
                <a:ea typeface="Arial" charset="0"/>
                <a:cs typeface="Arial" charset="0"/>
              </a:rPr>
            </a:br>
            <a:br>
              <a:rPr lang="en-US" sz="2800" b="1" dirty="0">
                <a:latin typeface="Arial" charset="0"/>
                <a:ea typeface="Arial" charset="0"/>
                <a:cs typeface="Arial" charset="0"/>
              </a:rPr>
            </a:br>
            <a:r>
              <a:rPr lang="en-US" sz="2200" dirty="0">
                <a:solidFill>
                  <a:schemeClr val="bg1"/>
                </a:solidFill>
                <a:latin typeface="Arial" charset="0"/>
                <a:ea typeface="Arial" charset="0"/>
                <a:cs typeface="Arial" charset="0"/>
              </a:rPr>
              <a:t>Dr LAURA JANES</a:t>
            </a:r>
            <a:br>
              <a:rPr lang="en-US" sz="2200" dirty="0">
                <a:solidFill>
                  <a:schemeClr val="bg1"/>
                </a:solidFill>
                <a:latin typeface="Arial" charset="0"/>
                <a:ea typeface="Arial" charset="0"/>
                <a:cs typeface="Arial" charset="0"/>
              </a:rPr>
            </a:br>
            <a:r>
              <a:rPr lang="en-US" sz="2200" dirty="0">
                <a:solidFill>
                  <a:schemeClr val="bg1"/>
                </a:solidFill>
                <a:latin typeface="Arial" charset="0"/>
                <a:ea typeface="Arial" charset="0"/>
                <a:cs typeface="Arial" charset="0"/>
              </a:rPr>
              <a:t>November 2023</a:t>
            </a:r>
            <a:br>
              <a:rPr lang="en-US" sz="2200" dirty="0">
                <a:solidFill>
                  <a:schemeClr val="bg1"/>
                </a:solidFill>
                <a:latin typeface="Arial" charset="0"/>
                <a:ea typeface="Arial" charset="0"/>
                <a:cs typeface="Arial" charset="0"/>
              </a:rPr>
            </a:br>
            <a:r>
              <a:rPr lang="en-US" sz="2200" dirty="0" err="1">
                <a:solidFill>
                  <a:schemeClr val="bg1"/>
                </a:solidFill>
                <a:latin typeface="Arial" charset="0"/>
                <a:ea typeface="Arial" charset="0"/>
                <a:cs typeface="Arial" charset="0"/>
              </a:rPr>
              <a:t>info@laurakjanes.co.uk</a:t>
            </a:r>
            <a:br>
              <a:rPr lang="en-US" sz="2800" dirty="0">
                <a:latin typeface="Arial" charset="0"/>
                <a:ea typeface="Arial" charset="0"/>
                <a:cs typeface="Arial" charset="0"/>
              </a:rPr>
            </a:br>
            <a:br>
              <a:rPr lang="en-US" sz="2800" dirty="0">
                <a:latin typeface="Arial" charset="0"/>
                <a:ea typeface="Arial" charset="0"/>
                <a:cs typeface="Arial" charset="0"/>
              </a:rPr>
            </a:br>
            <a:br>
              <a:rPr lang="en-GB" sz="2000" dirty="0"/>
            </a:br>
            <a:endParaRPr lang="en-US" sz="22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45402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F6995C-0859-7360-AC1E-A46ECC60E202}"/>
              </a:ext>
            </a:extLst>
          </p:cNvPr>
          <p:cNvSpPr txBox="1"/>
          <p:nvPr/>
        </p:nvSpPr>
        <p:spPr>
          <a:xfrm>
            <a:off x="787077" y="1041721"/>
            <a:ext cx="10475089" cy="523220"/>
          </a:xfrm>
          <a:prstGeom prst="rect">
            <a:avLst/>
          </a:prstGeom>
          <a:noFill/>
        </p:spPr>
        <p:txBody>
          <a:bodyPr wrap="square" rtlCol="0">
            <a:spAutoFit/>
          </a:bodyPr>
          <a:lstStyle/>
          <a:p>
            <a:r>
              <a:rPr lang="en-US" sz="2800" dirty="0">
                <a:solidFill>
                  <a:schemeClr val="bg1"/>
                </a:solidFill>
              </a:rPr>
              <a:t>Overview</a:t>
            </a:r>
          </a:p>
        </p:txBody>
      </p:sp>
      <p:sp>
        <p:nvSpPr>
          <p:cNvPr id="3" name="TextBox 2">
            <a:extLst>
              <a:ext uri="{FF2B5EF4-FFF2-40B4-BE49-F238E27FC236}">
                <a16:creationId xmlns:a16="http://schemas.microsoft.com/office/drawing/2014/main" id="{1C66A5B9-B2C4-C098-5AA0-E2D928BC2C1E}"/>
              </a:ext>
            </a:extLst>
          </p:cNvPr>
          <p:cNvSpPr txBox="1"/>
          <p:nvPr/>
        </p:nvSpPr>
        <p:spPr>
          <a:xfrm>
            <a:off x="444844" y="2001795"/>
            <a:ext cx="11152990" cy="3959225"/>
          </a:xfrm>
          <a:prstGeom prst="rect">
            <a:avLst/>
          </a:prstGeom>
          <a:noFill/>
        </p:spPr>
        <p:txBody>
          <a:bodyPr wrap="square" rtlCol="0">
            <a:spAutoFit/>
          </a:bodyPr>
          <a:lstStyle/>
          <a:p>
            <a:pPr algn="l"/>
            <a:r>
              <a:rPr lang="en-GB" sz="1800" b="0" i="0" u="none" strike="noStrike" dirty="0">
                <a:solidFill>
                  <a:srgbClr val="000000"/>
                </a:solidFill>
                <a:effectLst/>
                <a:latin typeface="Calibri" panose="020F0502020204030204" pitchFamily="34" charset="0"/>
              </a:rPr>
              <a:t> </a:t>
            </a:r>
          </a:p>
          <a:p>
            <a:pPr>
              <a:lnSpc>
                <a:spcPct val="200000"/>
              </a:lnSpc>
              <a:buFont typeface="+mj-lt"/>
              <a:buAutoNum type="arabicPeriod"/>
            </a:pPr>
            <a:r>
              <a:rPr lang="en-GB" sz="2400" dirty="0">
                <a:solidFill>
                  <a:srgbClr val="000000"/>
                </a:solidFill>
                <a:latin typeface="Calibri" panose="020F0502020204030204" pitchFamily="34" charset="0"/>
              </a:rPr>
              <a:t>How prevalent are needs across the CJS?</a:t>
            </a:r>
          </a:p>
          <a:p>
            <a:pPr>
              <a:lnSpc>
                <a:spcPct val="200000"/>
              </a:lnSpc>
              <a:buFont typeface="+mj-lt"/>
              <a:buAutoNum type="arabicPeriod"/>
            </a:pPr>
            <a:r>
              <a:rPr lang="en-GB" sz="2400" b="0" i="0" u="none" strike="noStrike" dirty="0">
                <a:solidFill>
                  <a:srgbClr val="000000"/>
                </a:solidFill>
                <a:effectLst/>
                <a:latin typeface="Calibri" panose="020F0502020204030204" pitchFamily="34" charset="0"/>
              </a:rPr>
              <a:t>The lack of formal mechanisms in criminal and quasi criminal proceedings</a:t>
            </a:r>
          </a:p>
          <a:p>
            <a:pPr>
              <a:lnSpc>
                <a:spcPct val="200000"/>
              </a:lnSpc>
              <a:buFont typeface="+mj-lt"/>
              <a:buAutoNum type="arabicPeriod"/>
            </a:pPr>
            <a:r>
              <a:rPr lang="en-GB" sz="2400" b="0" i="0" u="none" strike="noStrike" dirty="0">
                <a:solidFill>
                  <a:srgbClr val="000000"/>
                </a:solidFill>
                <a:effectLst/>
                <a:latin typeface="Calibri" panose="020F0502020204030204" pitchFamily="34" charset="0"/>
              </a:rPr>
              <a:t>Relevance to substantive law </a:t>
            </a:r>
          </a:p>
          <a:p>
            <a:pPr>
              <a:lnSpc>
                <a:spcPct val="200000"/>
              </a:lnSpc>
              <a:buFont typeface="+mj-lt"/>
              <a:buAutoNum type="arabicPeriod"/>
            </a:pPr>
            <a:r>
              <a:rPr lang="en-GB" sz="2400" b="0" i="0" u="none" strike="noStrike" dirty="0">
                <a:solidFill>
                  <a:srgbClr val="000000"/>
                </a:solidFill>
                <a:effectLst/>
                <a:latin typeface="Calibri" panose="020F0502020204030204" pitchFamily="34" charset="0"/>
              </a:rPr>
              <a:t>Adaptations to the process</a:t>
            </a:r>
          </a:p>
          <a:p>
            <a:pPr>
              <a:lnSpc>
                <a:spcPct val="200000"/>
              </a:lnSpc>
              <a:buFont typeface="+mj-lt"/>
              <a:buAutoNum type="arabicPeriod"/>
            </a:pPr>
            <a:r>
              <a:rPr lang="en-GB" sz="2400" b="0" i="0" u="none" strike="noStrike" dirty="0">
                <a:solidFill>
                  <a:srgbClr val="000000"/>
                </a:solidFill>
                <a:effectLst/>
                <a:latin typeface="Calibri" panose="020F0502020204030204" pitchFamily="34" charset="0"/>
              </a:rPr>
              <a:t>Practical issues for lawyers</a:t>
            </a:r>
          </a:p>
        </p:txBody>
      </p:sp>
    </p:spTree>
    <p:extLst>
      <p:ext uri="{BB962C8B-B14F-4D97-AF65-F5344CB8AC3E}">
        <p14:creationId xmlns:p14="http://schemas.microsoft.com/office/powerpoint/2010/main" val="318053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81192" y="702156"/>
            <a:ext cx="11029616" cy="1013800"/>
          </a:xfrm>
        </p:spPr>
        <p:txBody>
          <a:bodyPr vert="horz" lIns="91440" tIns="45720" rIns="91440" bIns="45720" rtlCol="0" anchor="b">
            <a:normAutofit/>
          </a:bodyPr>
          <a:lstStyle/>
          <a:p>
            <a:pPr>
              <a:defRPr/>
            </a:pPr>
            <a:r>
              <a:rPr lang="en-US" dirty="0"/>
              <a:t>Needs in the CJS</a:t>
            </a:r>
          </a:p>
        </p:txBody>
      </p:sp>
      <p:sp>
        <p:nvSpPr>
          <p:cNvPr id="10" name="TextBox 9">
            <a:extLst>
              <a:ext uri="{FF2B5EF4-FFF2-40B4-BE49-F238E27FC236}">
                <a16:creationId xmlns:a16="http://schemas.microsoft.com/office/drawing/2014/main" id="{7DBEAFFD-1577-0A9E-992B-622AEF888302}"/>
              </a:ext>
            </a:extLst>
          </p:cNvPr>
          <p:cNvSpPr txBox="1"/>
          <p:nvPr/>
        </p:nvSpPr>
        <p:spPr>
          <a:xfrm>
            <a:off x="351693" y="2036298"/>
            <a:ext cx="11264574" cy="5419580"/>
          </a:xfrm>
          <a:prstGeom prst="rect">
            <a:avLst/>
          </a:prstGeom>
        </p:spPr>
        <p:txBody>
          <a:bodyPr vert="horz" lIns="91440" tIns="45720" rIns="91440" bIns="45720" rtlCol="0" anchor="ctr">
            <a:noAutofit/>
          </a:bodyPr>
          <a:lstStyle/>
          <a:p>
            <a:pPr marL="285750" indent="-285750">
              <a:spcBef>
                <a:spcPct val="20000"/>
              </a:spcBef>
              <a:spcAft>
                <a:spcPts val="600"/>
              </a:spcAft>
              <a:buClr>
                <a:schemeClr val="accent2"/>
              </a:buClr>
              <a:buSzPct val="92000"/>
              <a:buFont typeface="Wingdings 2" panose="05020102010507070707" pitchFamily="18" charset="2"/>
              <a:buChar char=""/>
            </a:pPr>
            <a:endParaRPr lang="en-US" sz="2000" dirty="0">
              <a:solidFill>
                <a:schemeClr val="tx2"/>
              </a:solidFill>
              <a:latin typeface="Calibri" panose="020F0502020204030204" pitchFamily="34" charset="0"/>
              <a:cs typeface="Calibri" panose="020F0502020204030204" pitchFamily="34" charset="0"/>
            </a:endParaRPr>
          </a:p>
          <a:p>
            <a:pPr marL="285750" indent="-285750">
              <a:spcBef>
                <a:spcPct val="20000"/>
              </a:spcBef>
              <a:spcAft>
                <a:spcPts val="600"/>
              </a:spcAft>
              <a:buClr>
                <a:schemeClr val="accent2"/>
              </a:buClr>
              <a:buSzPct val="92000"/>
              <a:buFont typeface="Wingdings 2" panose="05020102010507070707" pitchFamily="18" charset="2"/>
              <a:buChar char=""/>
            </a:pPr>
            <a:r>
              <a:rPr lang="en-GB" dirty="0">
                <a:latin typeface="Calibri" panose="020F0502020204030204" pitchFamily="34" charset="0"/>
                <a:cs typeface="Calibri" panose="020F0502020204030204" pitchFamily="34" charset="0"/>
              </a:rPr>
              <a:t>One in five criminal cases involves a victim, witness or defendant with a mental health condition (CPS research, 2017);</a:t>
            </a:r>
          </a:p>
          <a:p>
            <a:pPr marL="285750" indent="-285750">
              <a:spcBef>
                <a:spcPct val="20000"/>
              </a:spcBef>
              <a:spcAft>
                <a:spcPts val="600"/>
              </a:spcAft>
              <a:buClr>
                <a:schemeClr val="accent2"/>
              </a:buClr>
              <a:buSzPct val="92000"/>
              <a:buFont typeface="Wingdings 2" panose="05020102010507070707" pitchFamily="18" charset="2"/>
              <a:buChar char=""/>
            </a:pPr>
            <a:r>
              <a:rPr lang="en-GB" dirty="0">
                <a:latin typeface="Calibri" panose="020F0502020204030204" pitchFamily="34" charset="0"/>
                <a:cs typeface="Calibri" panose="020F0502020204030204" pitchFamily="34" charset="0"/>
              </a:rPr>
              <a:t>76% of female and 40% of male remand prisoners have a mental health condition,</a:t>
            </a:r>
          </a:p>
          <a:p>
            <a:pPr marL="285750" indent="-285750">
              <a:spcBef>
                <a:spcPct val="20000"/>
              </a:spcBef>
              <a:spcAft>
                <a:spcPts val="600"/>
              </a:spcAft>
              <a:buClr>
                <a:schemeClr val="accent2"/>
              </a:buClr>
              <a:buSzPct val="92000"/>
              <a:buFont typeface="Wingdings 2" panose="05020102010507070707" pitchFamily="18" charset="2"/>
              <a:buChar char=""/>
            </a:pPr>
            <a:r>
              <a:rPr lang="en-GB" dirty="0">
                <a:latin typeface="Calibri" panose="020F0502020204030204" pitchFamily="34" charset="0"/>
                <a:cs typeface="Calibri" panose="020F0502020204030204" pitchFamily="34" charset="0"/>
              </a:rPr>
              <a:t>29% of those serving community sentences have a mental health condition</a:t>
            </a:r>
          </a:p>
          <a:p>
            <a:pPr marL="285750" indent="-285750">
              <a:spcBef>
                <a:spcPct val="20000"/>
              </a:spcBef>
              <a:spcAft>
                <a:spcPts val="600"/>
              </a:spcAft>
              <a:buClr>
                <a:schemeClr val="accent2"/>
              </a:buClr>
              <a:buSzPct val="92000"/>
              <a:buFont typeface="Wingdings 2" panose="05020102010507070707" pitchFamily="18" charset="2"/>
              <a:buChar char=""/>
            </a:pPr>
            <a:r>
              <a:rPr lang="en-GB" dirty="0">
                <a:latin typeface="Calibri" panose="020F0502020204030204" pitchFamily="34" charset="0"/>
                <a:cs typeface="Calibri" panose="020F0502020204030204" pitchFamily="34" charset="0"/>
              </a:rPr>
              <a:t>People from minoritized communities are disproportionately represented in the criminal justice system (Lammy 2017); and 40% more likely than white people to access mental health services via a criminal justice pathway (Healthcare Commission Census, 2007).</a:t>
            </a:r>
          </a:p>
          <a:p>
            <a:pPr marL="285750" indent="-285750">
              <a:spcBef>
                <a:spcPct val="20000"/>
              </a:spcBef>
              <a:spcAft>
                <a:spcPts val="600"/>
              </a:spcAft>
              <a:buClr>
                <a:schemeClr val="accent2"/>
              </a:buClr>
              <a:buSzPct val="92000"/>
              <a:buFont typeface="Wingdings 2" panose="05020102010507070707" pitchFamily="18" charset="2"/>
              <a:buChar char=""/>
            </a:pPr>
            <a:r>
              <a:rPr lang="en-US" altLang="en-US" dirty="0">
                <a:latin typeface="Calibri" panose="020F0502020204030204" pitchFamily="34" charset="0"/>
                <a:ea typeface="ＭＳ Ｐゴシック" pitchFamily="34" charset="-128"/>
                <a:cs typeface="Calibri" panose="020F0502020204030204" pitchFamily="34" charset="0"/>
              </a:rPr>
              <a:t>Between April 2014 to March 2016, assessments of young people entering custody showed concerns relating to: </a:t>
            </a:r>
            <a:r>
              <a:rPr lang="en-US" altLang="en-US" b="1" dirty="0">
                <a:latin typeface="Calibri" panose="020F0502020204030204" pitchFamily="34" charset="0"/>
                <a:ea typeface="ＭＳ Ｐゴシック" pitchFamily="34" charset="-128"/>
                <a:cs typeface="Calibri" panose="020F0502020204030204" pitchFamily="34" charset="0"/>
              </a:rPr>
              <a:t>self-harm or suicide </a:t>
            </a:r>
            <a:r>
              <a:rPr lang="en-US" altLang="en-US" dirty="0">
                <a:latin typeface="Calibri" panose="020F0502020204030204" pitchFamily="34" charset="0"/>
                <a:ea typeface="ＭＳ Ｐゴシック" pitchFamily="34" charset="-128"/>
                <a:cs typeface="Calibri" panose="020F0502020204030204" pitchFamily="34" charset="0"/>
              </a:rPr>
              <a:t>(31%); </a:t>
            </a:r>
            <a:r>
              <a:rPr lang="en-US" altLang="en-US" b="1" dirty="0">
                <a:latin typeface="Calibri" panose="020F0502020204030204" pitchFamily="34" charset="0"/>
                <a:ea typeface="ＭＳ Ｐゴシック" pitchFamily="34" charset="-128"/>
                <a:cs typeface="Calibri" panose="020F0502020204030204" pitchFamily="34" charset="0"/>
              </a:rPr>
              <a:t>physical health </a:t>
            </a:r>
            <a:r>
              <a:rPr lang="en-US" altLang="en-US" dirty="0">
                <a:latin typeface="Calibri" panose="020F0502020204030204" pitchFamily="34" charset="0"/>
                <a:ea typeface="ＭＳ Ｐゴシック" pitchFamily="34" charset="-128"/>
                <a:cs typeface="Calibri" panose="020F0502020204030204" pitchFamily="34" charset="0"/>
              </a:rPr>
              <a:t>(3%); </a:t>
            </a:r>
            <a:r>
              <a:rPr lang="en-US" altLang="en-US" b="1" dirty="0">
                <a:latin typeface="Calibri" panose="020F0502020204030204" pitchFamily="34" charset="0"/>
                <a:ea typeface="ＭＳ Ｐゴシック" pitchFamily="34" charset="-128"/>
                <a:cs typeface="Calibri" panose="020F0502020204030204" pitchFamily="34" charset="0"/>
              </a:rPr>
              <a:t>mental health </a:t>
            </a:r>
            <a:r>
              <a:rPr lang="en-US" altLang="en-US" dirty="0">
                <a:latin typeface="Calibri" panose="020F0502020204030204" pitchFamily="34" charset="0"/>
                <a:ea typeface="ＭＳ Ｐゴシック" pitchFamily="34" charset="-128"/>
                <a:cs typeface="Calibri" panose="020F0502020204030204" pitchFamily="34" charset="0"/>
              </a:rPr>
              <a:t>(33%); </a:t>
            </a:r>
            <a:r>
              <a:rPr lang="en-US" altLang="en-US" b="1" dirty="0">
                <a:latin typeface="Calibri" panose="020F0502020204030204" pitchFamily="34" charset="0"/>
                <a:ea typeface="ＭＳ Ｐゴシック" pitchFamily="34" charset="-128"/>
                <a:cs typeface="Calibri" panose="020F0502020204030204" pitchFamily="34" charset="0"/>
              </a:rPr>
              <a:t>learning disabilities or difficulties</a:t>
            </a:r>
            <a:r>
              <a:rPr lang="en-US" altLang="en-US" dirty="0">
                <a:latin typeface="Calibri" panose="020F0502020204030204" pitchFamily="34" charset="0"/>
                <a:ea typeface="ＭＳ Ｐゴシック" pitchFamily="34" charset="-128"/>
                <a:cs typeface="Calibri" panose="020F0502020204030204" pitchFamily="34" charset="0"/>
              </a:rPr>
              <a:t> (32%); (MOJ, 2017)</a:t>
            </a:r>
          </a:p>
          <a:p>
            <a:pPr marL="285750" indent="-285750">
              <a:spcBef>
                <a:spcPct val="20000"/>
              </a:spcBef>
              <a:spcAft>
                <a:spcPts val="600"/>
              </a:spcAft>
              <a:buClr>
                <a:schemeClr val="accent2"/>
              </a:buClr>
              <a:buSzPct val="92000"/>
              <a:buFont typeface="Wingdings 2" panose="05020102010507070707" pitchFamily="18" charset="2"/>
              <a:buChar char=""/>
            </a:pPr>
            <a:r>
              <a:rPr lang="en-GB" dirty="0" err="1">
                <a:latin typeface="Calibri" panose="020F0502020204030204" pitchFamily="34" charset="0"/>
                <a:cs typeface="Calibri" panose="020F0502020204030204" pitchFamily="34" charset="0"/>
              </a:rPr>
              <a:t>Upto</a:t>
            </a:r>
            <a:r>
              <a:rPr lang="en-GB" dirty="0">
                <a:latin typeface="Calibri" panose="020F0502020204030204" pitchFamily="34" charset="0"/>
                <a:cs typeface="Calibri" panose="020F0502020204030204" pitchFamily="34" charset="0"/>
              </a:rPr>
              <a:t> 50% of the prison population cannot read well enough to take part in functional skills courses at level 1 or above (HMIP and Ofsted, 2022)</a:t>
            </a:r>
            <a:endParaRPr lang="en-US" altLang="en-US" dirty="0">
              <a:latin typeface="Calibri" panose="020F0502020204030204" pitchFamily="34" charset="0"/>
              <a:ea typeface="ＭＳ Ｐゴシック" pitchFamily="34" charset="-128"/>
              <a:cs typeface="Calibri" panose="020F0502020204030204" pitchFamily="34" charset="0"/>
            </a:endParaRPr>
          </a:p>
          <a:p>
            <a:r>
              <a:rPr lang="en-US" altLang="en-US" sz="1000" dirty="0">
                <a:latin typeface="Calibri" panose="020F0502020204030204" pitchFamily="34" charset="0"/>
                <a:ea typeface="ＭＳ Ｐゴシック" pitchFamily="34" charset="-128"/>
                <a:cs typeface="Calibri" panose="020F0502020204030204" pitchFamily="34" charset="0"/>
              </a:rPr>
              <a:t>See </a:t>
            </a:r>
            <a:endParaRPr lang="en-US" sz="1000" baseline="0" dirty="0">
              <a:latin typeface="Calibri" panose="020F0502020204030204" pitchFamily="34" charset="0"/>
              <a:cs typeface="Calibri" panose="020F0502020204030204" pitchFamily="34" charset="0"/>
            </a:endParaRPr>
          </a:p>
          <a:p>
            <a:r>
              <a:rPr lang="en-GB" sz="1000" b="0" i="0" kern="1200" dirty="0">
                <a:solidFill>
                  <a:schemeClr val="tx1"/>
                </a:solidFill>
                <a:effectLst/>
                <a:latin typeface="Calibri" panose="020F0502020204030204" pitchFamily="34" charset="0"/>
                <a:cs typeface="Calibri" panose="020F0502020204030204" pitchFamily="34" charset="0"/>
                <a:hlinkClick r:id="rId2" tooltip="https://www.cps.gov.uk/cps/news/howard-league-penal-reform-parmoor-lecture"/>
              </a:rPr>
              <a:t>https://www.cps.gov.uk/cps/news/howard-league-penal-reform-parmoor-lecture</a:t>
            </a:r>
            <a:endParaRPr lang="en-GB" sz="1000" dirty="0">
              <a:latin typeface="Calibri" panose="020F0502020204030204" pitchFamily="34" charset="0"/>
              <a:cs typeface="Calibri" panose="020F0502020204030204" pitchFamily="34" charset="0"/>
            </a:endParaRPr>
          </a:p>
          <a:p>
            <a:r>
              <a:rPr lang="en-GB" sz="1000" kern="1200" dirty="0">
                <a:solidFill>
                  <a:schemeClr val="tx1"/>
                </a:solidFill>
                <a:effectLst/>
                <a:latin typeface="Calibri" panose="020F0502020204030204" pitchFamily="34" charset="0"/>
                <a:cs typeface="Calibri" panose="020F0502020204030204" pitchFamily="34" charset="0"/>
                <a:hlinkClick r:id="rId3"/>
              </a:rPr>
              <a:t>https://www.gov.uk/government/uploads/system/uploads/attachment_data/file/585991/key-characteristics-of-admissions-april-2014-to-march-2016.pdf</a:t>
            </a:r>
            <a:endParaRPr lang="en-GB" sz="1000" kern="1200" dirty="0">
              <a:solidFill>
                <a:schemeClr val="tx1"/>
              </a:solidFill>
              <a:effectLst/>
              <a:latin typeface="Calibri" panose="020F0502020204030204" pitchFamily="34" charset="0"/>
              <a:cs typeface="Calibri" panose="020F0502020204030204" pitchFamily="34" charset="0"/>
            </a:endParaRPr>
          </a:p>
          <a:p>
            <a:r>
              <a:rPr lang="en-GB" sz="1000" kern="1200" dirty="0">
                <a:solidFill>
                  <a:schemeClr val="tx1"/>
                </a:solidFill>
                <a:effectLst/>
                <a:latin typeface="Calibri" panose="020F0502020204030204" pitchFamily="34" charset="0"/>
                <a:cs typeface="Calibri" panose="020F0502020204030204" pitchFamily="34" charset="0"/>
                <a:hlinkClick r:id="rId4"/>
              </a:rPr>
              <a:t>https://www.gov.uk/government/publications/prison-education-a-review-of-reading-education-in-prisons/prison-education-a-review-of-reading-education-in-prisons</a:t>
            </a:r>
            <a:endParaRPr lang="en-GB" sz="1000" kern="1200" dirty="0">
              <a:solidFill>
                <a:schemeClr val="tx1"/>
              </a:solidFill>
              <a:effectLst/>
              <a:latin typeface="Calibri" panose="020F0502020204030204" pitchFamily="34" charset="0"/>
              <a:cs typeface="Calibri" panose="020F0502020204030204" pitchFamily="34" charset="0"/>
            </a:endParaRPr>
          </a:p>
          <a:p>
            <a:r>
              <a:rPr lang="en-GB" sz="2000" kern="1200" dirty="0">
                <a:solidFill>
                  <a:schemeClr val="tx1"/>
                </a:solidFill>
                <a:effectLst/>
                <a:latin typeface="Calibri" panose="020F0502020204030204" pitchFamily="34" charset="0"/>
                <a:cs typeface="Calibri" panose="020F0502020204030204" pitchFamily="34" charset="0"/>
              </a:rPr>
              <a:t>  </a:t>
            </a:r>
            <a:r>
              <a:rPr lang="en-US" altLang="en-US" sz="2000" dirty="0">
                <a:latin typeface="Calibri" panose="020F0502020204030204" pitchFamily="34" charset="0"/>
                <a:ea typeface="ＭＳ Ｐゴシック" pitchFamily="34" charset="-128"/>
                <a:cs typeface="Calibri" panose="020F0502020204030204" pitchFamily="34" charset="0"/>
              </a:rPr>
              <a:t> </a:t>
            </a:r>
            <a:endParaRPr lang="en-GB" altLang="en-US" sz="2000" dirty="0">
              <a:latin typeface="Calibri" panose="020F0502020204030204" pitchFamily="34" charset="0"/>
              <a:ea typeface="ＭＳ Ｐゴシック" pitchFamily="34" charset="-128"/>
              <a:cs typeface="Calibri" panose="020F0502020204030204" pitchFamily="34" charset="0"/>
            </a:endParaRPr>
          </a:p>
          <a:p>
            <a:pPr marL="285750" indent="-285750">
              <a:spcBef>
                <a:spcPct val="20000"/>
              </a:spcBef>
              <a:spcAft>
                <a:spcPts val="600"/>
              </a:spcAft>
              <a:buClr>
                <a:schemeClr val="accent2"/>
              </a:buClr>
              <a:buSzPct val="92000"/>
              <a:buFont typeface="Wingdings 2" panose="05020102010507070707" pitchFamily="18" charset="2"/>
              <a:buChar char=""/>
            </a:pPr>
            <a:endParaRPr lang="en-US" sz="2000" dirty="0">
              <a:solidFill>
                <a:schemeClr val="tx2"/>
              </a:solidFill>
              <a:latin typeface="Calibri" panose="020F0502020204030204" pitchFamily="34" charset="0"/>
              <a:cs typeface="Calibri" panose="020F0502020204030204" pitchFamily="34" charset="0"/>
            </a:endParaRPr>
          </a:p>
          <a:p>
            <a:pPr marL="285750" indent="-285750">
              <a:spcBef>
                <a:spcPct val="20000"/>
              </a:spcBef>
              <a:spcAft>
                <a:spcPts val="600"/>
              </a:spcAft>
              <a:buClr>
                <a:schemeClr val="accent2"/>
              </a:buClr>
              <a:buSzPct val="92000"/>
              <a:buFont typeface="Wingdings 2" panose="05020102010507070707" pitchFamily="18" charset="2"/>
              <a:buChar char=""/>
            </a:pPr>
            <a:endParaRPr lang="en-US" sz="2000" dirty="0">
              <a:solidFill>
                <a:schemeClr val="tx2"/>
              </a:solidFill>
              <a:latin typeface="Calibri" panose="020F0502020204030204" pitchFamily="34" charset="0"/>
              <a:cs typeface="Calibri" panose="020F0502020204030204" pitchFamily="34" charset="0"/>
            </a:endParaRPr>
          </a:p>
          <a:p>
            <a:pPr marL="285750" indent="-285750">
              <a:spcBef>
                <a:spcPct val="20000"/>
              </a:spcBef>
              <a:spcAft>
                <a:spcPts val="600"/>
              </a:spcAft>
              <a:buClr>
                <a:schemeClr val="accent2"/>
              </a:buClr>
              <a:buSzPct val="92000"/>
              <a:buFont typeface="Wingdings 2" panose="05020102010507070707" pitchFamily="18" charset="2"/>
              <a:buChar char=""/>
            </a:pPr>
            <a:endParaRPr 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487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81192" y="702156"/>
            <a:ext cx="11029616" cy="1013800"/>
          </a:xfrm>
        </p:spPr>
        <p:txBody>
          <a:bodyPr vert="horz" lIns="91440" tIns="45720" rIns="91440" bIns="45720" rtlCol="0" anchor="b">
            <a:normAutofit/>
          </a:bodyPr>
          <a:lstStyle/>
          <a:p>
            <a:pPr>
              <a:defRPr/>
            </a:pPr>
            <a:r>
              <a:rPr lang="en-US"/>
              <a:t>Lack of formal mechanisms for representation</a:t>
            </a:r>
          </a:p>
        </p:txBody>
      </p:sp>
      <p:sp>
        <p:nvSpPr>
          <p:cNvPr id="10" name="TextBox 9">
            <a:extLst>
              <a:ext uri="{FF2B5EF4-FFF2-40B4-BE49-F238E27FC236}">
                <a16:creationId xmlns:a16="http://schemas.microsoft.com/office/drawing/2014/main" id="{7DBEAFFD-1577-0A9E-992B-622AEF888302}"/>
              </a:ext>
            </a:extLst>
          </p:cNvPr>
          <p:cNvSpPr txBox="1"/>
          <p:nvPr/>
        </p:nvSpPr>
        <p:spPr>
          <a:xfrm>
            <a:off x="3995226" y="2036297"/>
            <a:ext cx="7621040" cy="4293283"/>
          </a:xfrm>
          <a:prstGeom prst="rect">
            <a:avLst/>
          </a:prstGeom>
        </p:spPr>
        <p:txBody>
          <a:bodyPr vert="horz" lIns="91440" tIns="45720" rIns="91440" bIns="45720" rtlCol="0" anchor="ctr">
            <a:normAutofit/>
          </a:bodyPr>
          <a:lstStyle/>
          <a:p>
            <a:pPr marL="285750" indent="-285750">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a:p>
            <a:pPr marL="285750" indent="-285750">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No litigation friend possible, except in parole proceedings – see EG v Parole Board &amp; </a:t>
            </a:r>
            <a:r>
              <a:rPr lang="en-US" sz="2400" dirty="0" err="1">
                <a:solidFill>
                  <a:schemeClr val="tx2"/>
                </a:solidFill>
              </a:rPr>
              <a:t>ors</a:t>
            </a:r>
            <a:r>
              <a:rPr lang="en-US" sz="2400" dirty="0">
                <a:solidFill>
                  <a:schemeClr val="tx2"/>
                </a:solidFill>
              </a:rPr>
              <a:t> [2020] EWHC 1457 (Admin)</a:t>
            </a:r>
          </a:p>
          <a:p>
            <a:pPr marL="285750" indent="-285750">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hlinkClick r:id="rId2"/>
              </a:rPr>
              <a:t>https://www.bailii.org/ew/cases/EWHC/Admin/2020/1457.html</a:t>
            </a:r>
            <a:r>
              <a:rPr lang="en-US" sz="2400" dirty="0">
                <a:solidFill>
                  <a:schemeClr val="tx2"/>
                </a:solidFill>
              </a:rPr>
              <a:t>	 </a:t>
            </a:r>
          </a:p>
          <a:p>
            <a:pPr marL="285750" indent="-285750">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Mackenzie friend possible in adjudications only  </a:t>
            </a:r>
          </a:p>
          <a:p>
            <a:pPr marL="285750" indent="-285750">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Criminal practitioners expected to “muddle through”?</a:t>
            </a:r>
          </a:p>
          <a:p>
            <a:pPr marL="285750" indent="-285750">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a:p>
            <a:pPr marL="285750" indent="-285750">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p:txBody>
      </p:sp>
      <p:pic>
        <p:nvPicPr>
          <p:cNvPr id="3" name="Picture 2">
            <a:extLst>
              <a:ext uri="{FF2B5EF4-FFF2-40B4-BE49-F238E27FC236}">
                <a16:creationId xmlns:a16="http://schemas.microsoft.com/office/drawing/2014/main" id="{76E8F5F1-4C65-B8B5-6CA6-16AC87875689}"/>
              </a:ext>
            </a:extLst>
          </p:cNvPr>
          <p:cNvPicPr>
            <a:picLocks noChangeAspect="1"/>
          </p:cNvPicPr>
          <p:nvPr/>
        </p:nvPicPr>
        <p:blipFill>
          <a:blip r:embed="rId3"/>
          <a:stretch>
            <a:fillRect/>
          </a:stretch>
        </p:blipFill>
        <p:spPr>
          <a:xfrm>
            <a:off x="449177" y="2036297"/>
            <a:ext cx="3152149" cy="4293283"/>
          </a:xfrm>
          <a:prstGeom prst="rect">
            <a:avLst/>
          </a:prstGeom>
          <a:ln w="38100">
            <a:solidFill>
              <a:schemeClr val="accent1"/>
            </a:solidFill>
          </a:ln>
        </p:spPr>
      </p:pic>
    </p:spTree>
    <p:extLst>
      <p:ext uri="{BB962C8B-B14F-4D97-AF65-F5344CB8AC3E}">
        <p14:creationId xmlns:p14="http://schemas.microsoft.com/office/powerpoint/2010/main" val="341258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4" name="Rectangle 3083">
            <a:extLst>
              <a:ext uri="{FF2B5EF4-FFF2-40B4-BE49-F238E27FC236}">
                <a16:creationId xmlns:a16="http://schemas.microsoft.com/office/drawing/2014/main" id="{42AC7AAA-F039-4011-98DE-17464A67B2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Grp="1" noChangeArrowheads="1"/>
          </p:cNvSpPr>
          <p:nvPr>
            <p:ph type="title"/>
          </p:nvPr>
        </p:nvSpPr>
        <p:spPr>
          <a:xfrm>
            <a:off x="581192" y="702156"/>
            <a:ext cx="7225075" cy="1013800"/>
          </a:xfrm>
        </p:spPr>
        <p:txBody>
          <a:bodyPr>
            <a:normAutofit/>
          </a:bodyPr>
          <a:lstStyle/>
          <a:p>
            <a:pPr>
              <a:defRPr/>
            </a:pPr>
            <a:r>
              <a:rPr lang="en-GB">
                <a:solidFill>
                  <a:schemeClr val="accent1"/>
                </a:solidFill>
              </a:rPr>
              <a:t>SUBSTANTIVE Criminal law and capacity</a:t>
            </a:r>
          </a:p>
        </p:txBody>
      </p:sp>
      <p:grpSp>
        <p:nvGrpSpPr>
          <p:cNvPr id="3086" name="Group 3085">
            <a:extLst>
              <a:ext uri="{FF2B5EF4-FFF2-40B4-BE49-F238E27FC236}">
                <a16:creationId xmlns:a16="http://schemas.microsoft.com/office/drawing/2014/main" id="{85EBB90B-3A54-4B2B-9FA6-7B47E1075F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3087" name="Rectangle 3086">
              <a:extLst>
                <a:ext uri="{FF2B5EF4-FFF2-40B4-BE49-F238E27FC236}">
                  <a16:creationId xmlns:a16="http://schemas.microsoft.com/office/drawing/2014/main" id="{E04116F5-E398-4593-B279-7099177A0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8" name="Rectangle 3087">
              <a:extLst>
                <a:ext uri="{FF2B5EF4-FFF2-40B4-BE49-F238E27FC236}">
                  <a16:creationId xmlns:a16="http://schemas.microsoft.com/office/drawing/2014/main" id="{DC1AD6AE-28AC-4C67-A749-1BC18D86C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9" name="Rectangle 3088">
              <a:extLst>
                <a:ext uri="{FF2B5EF4-FFF2-40B4-BE49-F238E27FC236}">
                  <a16:creationId xmlns:a16="http://schemas.microsoft.com/office/drawing/2014/main" id="{D122DC0F-D6EF-4A88-9742-855D48E4E2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 name="Content Placeholder 3">
            <a:extLst>
              <a:ext uri="{FF2B5EF4-FFF2-40B4-BE49-F238E27FC236}">
                <a16:creationId xmlns:a16="http://schemas.microsoft.com/office/drawing/2014/main" id="{F11D9495-E462-5FD8-95D1-E66D7B75A01B}"/>
              </a:ext>
            </a:extLst>
          </p:cNvPr>
          <p:cNvSpPr>
            <a:spLocks noGrp="1"/>
          </p:cNvSpPr>
          <p:nvPr>
            <p:ph idx="1"/>
          </p:nvPr>
        </p:nvSpPr>
        <p:spPr>
          <a:xfrm>
            <a:off x="581194" y="1896533"/>
            <a:ext cx="6185366" cy="3962266"/>
          </a:xfrm>
        </p:spPr>
        <p:txBody>
          <a:bodyPr>
            <a:normAutofit/>
          </a:bodyPr>
          <a:lstStyle/>
          <a:p>
            <a:pPr>
              <a:lnSpc>
                <a:spcPct val="90000"/>
              </a:lnSpc>
            </a:pPr>
            <a:r>
              <a:rPr lang="en-GB" sz="2000" dirty="0">
                <a:effectLst/>
                <a:latin typeface="Calibri" panose="020F0502020204030204" pitchFamily="34" charset="0"/>
                <a:cs typeface="Calibri" panose="020F0502020204030204" pitchFamily="34" charset="0"/>
              </a:rPr>
              <a:t>A person may be found to be “unfit to plead” if they meet the “Pritchard” test (1836) 7 C &amp; P 303, 173 ER 135; focused on procedural aspects of the criminal case</a:t>
            </a:r>
            <a:endParaRPr lang="en-GB" sz="2000" dirty="0">
              <a:latin typeface="Calibri" panose="020F0502020204030204" pitchFamily="34" charset="0"/>
              <a:cs typeface="Calibri" panose="020F0502020204030204" pitchFamily="34" charset="0"/>
            </a:endParaRPr>
          </a:p>
          <a:p>
            <a:pPr>
              <a:lnSpc>
                <a:spcPct val="90000"/>
              </a:lnSpc>
            </a:pPr>
            <a:r>
              <a:rPr lang="en-GB" sz="2000" dirty="0">
                <a:effectLst/>
                <a:latin typeface="Calibri" panose="020F0502020204030204" pitchFamily="34" charset="0"/>
                <a:cs typeface="Calibri" panose="020F0502020204030204" pitchFamily="34" charset="0"/>
              </a:rPr>
              <a:t>Law Commission  concerns </a:t>
            </a:r>
            <a:r>
              <a:rPr lang="en-GB" sz="2000" dirty="0">
                <a:latin typeface="Calibri" panose="020F0502020204030204" pitchFamily="34" charset="0"/>
                <a:cs typeface="Calibri" panose="020F0502020204030204" pitchFamily="34" charset="0"/>
              </a:rPr>
              <a:t>&amp; </a:t>
            </a:r>
            <a:r>
              <a:rPr lang="en-GB" sz="2000" dirty="0">
                <a:effectLst/>
                <a:latin typeface="Calibri" panose="020F0502020204030204" pitchFamily="34" charset="0"/>
                <a:cs typeface="Calibri" panose="020F0502020204030204" pitchFamily="34" charset="0"/>
              </a:rPr>
              <a:t>proposals for reform - 2015.  Government response </a:t>
            </a:r>
            <a:r>
              <a:rPr lang="en-GB" sz="2000" dirty="0">
                <a:latin typeface="Calibri" panose="020F0502020204030204" pitchFamily="34" charset="0"/>
                <a:cs typeface="Calibri" panose="020F0502020204030204" pitchFamily="34" charset="0"/>
              </a:rPr>
              <a:t>published </a:t>
            </a:r>
            <a:r>
              <a:rPr lang="en-GB" sz="2000">
                <a:latin typeface="Calibri" panose="020F0502020204030204" pitchFamily="34" charset="0"/>
                <a:cs typeface="Calibri" panose="020F0502020204030204" pitchFamily="34" charset="0"/>
              </a:rPr>
              <a:t>1 November 2023</a:t>
            </a:r>
            <a:endParaRPr lang="en-GB" sz="2000" dirty="0">
              <a:latin typeface="Calibri" panose="020F0502020204030204" pitchFamily="34" charset="0"/>
              <a:cs typeface="Calibri" panose="020F0502020204030204" pitchFamily="34" charset="0"/>
            </a:endParaRPr>
          </a:p>
          <a:p>
            <a:pPr>
              <a:lnSpc>
                <a:spcPct val="90000"/>
              </a:lnSpc>
            </a:pPr>
            <a:r>
              <a:rPr lang="en-GB" sz="2000" dirty="0">
                <a:effectLst/>
                <a:latin typeface="Calibri" panose="020F0502020204030204" pitchFamily="34" charset="0"/>
                <a:cs typeface="Calibri" panose="020F0502020204030204" pitchFamily="34" charset="0"/>
              </a:rPr>
              <a:t>Intent – </a:t>
            </a:r>
            <a:r>
              <a:rPr lang="en-GB" sz="2000" dirty="0" err="1">
                <a:effectLst/>
                <a:latin typeface="Calibri" panose="020F0502020204030204" pitchFamily="34" charset="0"/>
                <a:cs typeface="Calibri" panose="020F0502020204030204" pitchFamily="34" charset="0"/>
              </a:rPr>
              <a:t>mens</a:t>
            </a:r>
            <a:r>
              <a:rPr lang="en-GB" sz="2000" dirty="0">
                <a:effectLst/>
                <a:latin typeface="Calibri" panose="020F0502020204030204" pitchFamily="34" charset="0"/>
                <a:cs typeface="Calibri" panose="020F0502020204030204" pitchFamily="34" charset="0"/>
              </a:rPr>
              <a:t> rea</a:t>
            </a:r>
          </a:p>
          <a:p>
            <a:pPr>
              <a:lnSpc>
                <a:spcPct val="90000"/>
              </a:lnSpc>
            </a:pPr>
            <a:r>
              <a:rPr lang="en-GB" sz="2000" dirty="0">
                <a:effectLst/>
                <a:latin typeface="Calibri" panose="020F0502020204030204" pitchFamily="34" charset="0"/>
                <a:cs typeface="Calibri" panose="020F0502020204030204" pitchFamily="34" charset="0"/>
              </a:rPr>
              <a:t>Age of criminal responsibility – 10 years old</a:t>
            </a:r>
          </a:p>
          <a:p>
            <a:pPr>
              <a:lnSpc>
                <a:spcPct val="90000"/>
              </a:lnSpc>
            </a:pPr>
            <a:r>
              <a:rPr lang="en-GB" sz="2000" dirty="0">
                <a:latin typeface="Calibri" panose="020F0502020204030204" pitchFamily="34" charset="0"/>
                <a:cs typeface="Calibri" panose="020F0502020204030204" pitchFamily="34" charset="0"/>
              </a:rPr>
              <a:t>CPS Code – interests of justice</a:t>
            </a:r>
            <a:endParaRPr lang="en-GB" sz="2000" dirty="0">
              <a:effectLst/>
              <a:latin typeface="Calibri" panose="020F0502020204030204" pitchFamily="34" charset="0"/>
              <a:cs typeface="Calibri" panose="020F0502020204030204" pitchFamily="34" charset="0"/>
            </a:endParaRPr>
          </a:p>
          <a:p>
            <a:pPr>
              <a:lnSpc>
                <a:spcPct val="90000"/>
              </a:lnSpc>
            </a:pPr>
            <a:r>
              <a:rPr lang="en-GB" sz="2000" dirty="0">
                <a:latin typeface="Calibri" panose="020F0502020204030204" pitchFamily="34" charset="0"/>
                <a:cs typeface="Calibri" panose="020F0502020204030204" pitchFamily="34" charset="0"/>
              </a:rPr>
              <a:t>Blunt tools for the complexity of forensic realities…</a:t>
            </a:r>
            <a:endParaRPr lang="en-GB" sz="2000" dirty="0">
              <a:effectLst/>
              <a:latin typeface="Calibri" panose="020F0502020204030204" pitchFamily="34" charset="0"/>
              <a:cs typeface="Calibri" panose="020F0502020204030204" pitchFamily="34" charset="0"/>
            </a:endParaRPr>
          </a:p>
          <a:p>
            <a:pPr>
              <a:lnSpc>
                <a:spcPct val="90000"/>
              </a:lnSpc>
            </a:pPr>
            <a:endParaRPr lang="en-GB" sz="1400" dirty="0">
              <a:effectLst/>
              <a:latin typeface="Arial" panose="020B0604020202020204" pitchFamily="34" charset="0"/>
            </a:endParaRPr>
          </a:p>
        </p:txBody>
      </p:sp>
      <p:pic>
        <p:nvPicPr>
          <p:cNvPr id="5" name="Picture 4">
            <a:extLst>
              <a:ext uri="{FF2B5EF4-FFF2-40B4-BE49-F238E27FC236}">
                <a16:creationId xmlns:a16="http://schemas.microsoft.com/office/drawing/2014/main" id="{3E5C93F1-9895-20BD-AC85-31ADA9E6AE23}"/>
              </a:ext>
            </a:extLst>
          </p:cNvPr>
          <p:cNvPicPr>
            <a:picLocks noChangeAspect="1"/>
          </p:cNvPicPr>
          <p:nvPr/>
        </p:nvPicPr>
        <p:blipFill rotWithShape="1">
          <a:blip r:embed="rId2"/>
          <a:srcRect l="9823"/>
          <a:stretch/>
        </p:blipFill>
        <p:spPr>
          <a:xfrm>
            <a:off x="7082193" y="158206"/>
            <a:ext cx="3695828" cy="5792788"/>
          </a:xfrm>
          <a:prstGeom prst="rect">
            <a:avLst/>
          </a:prstGeom>
          <a:ln w="38100">
            <a:solidFill>
              <a:schemeClr val="accent1"/>
            </a:solidFill>
          </a:ln>
        </p:spPr>
      </p:pic>
      <p:pic>
        <p:nvPicPr>
          <p:cNvPr id="8" name="Picture 7">
            <a:extLst>
              <a:ext uri="{FF2B5EF4-FFF2-40B4-BE49-F238E27FC236}">
                <a16:creationId xmlns:a16="http://schemas.microsoft.com/office/drawing/2014/main" id="{B6E4E5DC-6CEA-C1C4-1FE0-FCE68794C90F}"/>
              </a:ext>
            </a:extLst>
          </p:cNvPr>
          <p:cNvPicPr>
            <a:picLocks noChangeAspect="1"/>
          </p:cNvPicPr>
          <p:nvPr/>
        </p:nvPicPr>
        <p:blipFill>
          <a:blip r:embed="rId3"/>
          <a:stretch>
            <a:fillRect/>
          </a:stretch>
        </p:blipFill>
        <p:spPr>
          <a:xfrm>
            <a:off x="8459291" y="453643"/>
            <a:ext cx="3594100" cy="6273800"/>
          </a:xfrm>
          <a:prstGeom prst="rect">
            <a:avLst/>
          </a:prstGeom>
          <a:ln w="38100">
            <a:solidFill>
              <a:schemeClr val="accent1"/>
            </a:solidFill>
          </a:ln>
        </p:spPr>
      </p:pic>
    </p:spTree>
    <p:extLst>
      <p:ext uri="{BB962C8B-B14F-4D97-AF65-F5344CB8AC3E}">
        <p14:creationId xmlns:p14="http://schemas.microsoft.com/office/powerpoint/2010/main" val="330105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B871AE93-72B2-4545-989F-4B08DCD787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1"/>
            <a:ext cx="12191999"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C1B0F13F-C83B-4678-ABCC-5F6FB1D38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74" name="Rectangle 2"/>
          <p:cNvSpPr>
            <a:spLocks noGrp="1" noChangeArrowheads="1"/>
          </p:cNvSpPr>
          <p:nvPr>
            <p:ph type="title"/>
          </p:nvPr>
        </p:nvSpPr>
        <p:spPr>
          <a:xfrm>
            <a:off x="803189" y="1209184"/>
            <a:ext cx="3089189" cy="4734416"/>
          </a:xfrm>
        </p:spPr>
        <p:txBody>
          <a:bodyPr vert="horz" lIns="91440" tIns="45720" rIns="91440" bIns="45720" rtlCol="0" anchor="ctr">
            <a:normAutofit/>
          </a:bodyPr>
          <a:lstStyle/>
          <a:p>
            <a:pPr>
              <a:defRPr/>
            </a:pPr>
            <a:r>
              <a:rPr lang="en-US"/>
              <a:t>ADAPTATIONS </a:t>
            </a:r>
          </a:p>
        </p:txBody>
      </p:sp>
      <p:sp>
        <p:nvSpPr>
          <p:cNvPr id="3083" name="Rectangle 3082">
            <a:extLst>
              <a:ext uri="{FF2B5EF4-FFF2-40B4-BE49-F238E27FC236}">
                <a16:creationId xmlns:a16="http://schemas.microsoft.com/office/drawing/2014/main" id="{02074ED4-9DB5-4D14-BDCF-BD7D0C145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5" name="Rectangle 3084">
            <a:extLst>
              <a:ext uri="{FF2B5EF4-FFF2-40B4-BE49-F238E27FC236}">
                <a16:creationId xmlns:a16="http://schemas.microsoft.com/office/drawing/2014/main" id="{C48FF616-1F75-49FC-861B-7B794054AA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7" name="Rectangle 3086">
            <a:extLst>
              <a:ext uri="{FF2B5EF4-FFF2-40B4-BE49-F238E27FC236}">
                <a16:creationId xmlns:a16="http://schemas.microsoft.com/office/drawing/2014/main" id="{9184B385-16B6-44A9-9A47-1C765B3763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TextBox 9">
            <a:extLst>
              <a:ext uri="{FF2B5EF4-FFF2-40B4-BE49-F238E27FC236}">
                <a16:creationId xmlns:a16="http://schemas.microsoft.com/office/drawing/2014/main" id="{7DBEAFFD-1577-0A9E-992B-622AEF888302}"/>
              </a:ext>
            </a:extLst>
          </p:cNvPr>
          <p:cNvSpPr txBox="1"/>
          <p:nvPr/>
        </p:nvSpPr>
        <p:spPr>
          <a:xfrm>
            <a:off x="4561870" y="723899"/>
            <a:ext cx="7183597" cy="3678303"/>
          </a:xfrm>
          <a:prstGeom prst="rect">
            <a:avLst/>
          </a:prstGeom>
        </p:spPr>
        <p:txBody>
          <a:bodyPr vert="horz" lIns="91440" tIns="45720" rIns="91440" bIns="45720" rtlCol="0" anchor="ctr">
            <a:normAutofit/>
          </a:bodyPr>
          <a:lstStyle/>
          <a:p>
            <a:pPr marL="342900" indent="-342900">
              <a:lnSpc>
                <a:spcPct val="90000"/>
              </a:lnSpc>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effectLst/>
              </a:rPr>
              <a:t>Where a client </a:t>
            </a:r>
            <a:r>
              <a:rPr lang="en-US" dirty="0">
                <a:solidFill>
                  <a:schemeClr val="tx2"/>
                </a:solidFill>
              </a:rPr>
              <a:t>who in civil proceedings would lack capacity, in criminal proceedings the focus is on adaptations and special measures </a:t>
            </a:r>
          </a:p>
          <a:p>
            <a:pPr marL="342900" indent="-342900">
              <a:lnSpc>
                <a:spcPct val="90000"/>
              </a:lnSpc>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Criminal procedure rules – see practice direction 6 “VULNERABLE PEOPLE AND WITNESS EVIDENCE”:</a:t>
            </a:r>
          </a:p>
          <a:p>
            <a:pPr marL="342900" indent="-342900">
              <a:lnSpc>
                <a:spcPct val="90000"/>
              </a:lnSpc>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“The court is required to take ‘every reasonable step’ to encourage and facilitate the attendance of witnesses and to facilitate the participation of any person, including the accused. This includes enabling a witness or accused to give their best evidence, and enabling an accused to comprehend the proceedings. The pre-trial and trial process should, so far as necessary, be adapted to meet those ends.”</a:t>
            </a:r>
          </a:p>
          <a:p>
            <a:pPr marL="342900" indent="-342900">
              <a:lnSpc>
                <a:spcPct val="90000"/>
              </a:lnSpc>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Intermediaries, breaks, ground rules hearings </a:t>
            </a:r>
            <a:r>
              <a:rPr lang="en-US" dirty="0" err="1">
                <a:solidFill>
                  <a:schemeClr val="tx2"/>
                </a:solidFill>
              </a:rPr>
              <a:t>etc</a:t>
            </a:r>
            <a:r>
              <a:rPr lang="en-US" dirty="0">
                <a:solidFill>
                  <a:schemeClr val="tx2"/>
                </a:solidFill>
              </a:rPr>
              <a:t> </a:t>
            </a:r>
          </a:p>
          <a:p>
            <a:pPr marL="342900" indent="-342900">
              <a:lnSpc>
                <a:spcPct val="90000"/>
              </a:lnSpc>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Advocate’s Gateway and the Equal Treatment Bench Book </a:t>
            </a:r>
          </a:p>
        </p:txBody>
      </p:sp>
      <p:pic>
        <p:nvPicPr>
          <p:cNvPr id="2" name="Picture 1">
            <a:extLst>
              <a:ext uri="{FF2B5EF4-FFF2-40B4-BE49-F238E27FC236}">
                <a16:creationId xmlns:a16="http://schemas.microsoft.com/office/drawing/2014/main" id="{A38E498F-6861-330E-DB45-AC2B96788CAF}"/>
              </a:ext>
            </a:extLst>
          </p:cNvPr>
          <p:cNvPicPr>
            <a:picLocks noChangeAspect="1"/>
          </p:cNvPicPr>
          <p:nvPr/>
        </p:nvPicPr>
        <p:blipFill>
          <a:blip r:embed="rId2"/>
          <a:stretch>
            <a:fillRect/>
          </a:stretch>
        </p:blipFill>
        <p:spPr>
          <a:xfrm>
            <a:off x="4561870" y="4722242"/>
            <a:ext cx="7183597" cy="1149375"/>
          </a:xfrm>
          <a:prstGeom prst="rect">
            <a:avLst/>
          </a:prstGeom>
          <a:ln w="38100">
            <a:solidFill>
              <a:schemeClr val="accent1">
                <a:hueOff val="0"/>
                <a:satOff val="0"/>
                <a:lumOff val="0"/>
              </a:schemeClr>
            </a:solidFill>
          </a:ln>
        </p:spPr>
      </p:pic>
    </p:spTree>
    <p:extLst>
      <p:ext uri="{BB962C8B-B14F-4D97-AF65-F5344CB8AC3E}">
        <p14:creationId xmlns:p14="http://schemas.microsoft.com/office/powerpoint/2010/main" val="297474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F6995C-0859-7360-AC1E-A46ECC60E202}"/>
              </a:ext>
            </a:extLst>
          </p:cNvPr>
          <p:cNvSpPr txBox="1"/>
          <p:nvPr/>
        </p:nvSpPr>
        <p:spPr>
          <a:xfrm>
            <a:off x="787077" y="1041721"/>
            <a:ext cx="10475089" cy="523220"/>
          </a:xfrm>
          <a:prstGeom prst="rect">
            <a:avLst/>
          </a:prstGeom>
          <a:noFill/>
        </p:spPr>
        <p:txBody>
          <a:bodyPr wrap="square" rtlCol="0">
            <a:spAutoFit/>
          </a:bodyPr>
          <a:lstStyle/>
          <a:p>
            <a:r>
              <a:rPr lang="en-US" sz="2800" dirty="0">
                <a:solidFill>
                  <a:schemeClr val="bg1"/>
                </a:solidFill>
              </a:rPr>
              <a:t>PRACTICAL ISSUES</a:t>
            </a:r>
          </a:p>
        </p:txBody>
      </p:sp>
      <p:sp>
        <p:nvSpPr>
          <p:cNvPr id="3" name="TextBox 2">
            <a:extLst>
              <a:ext uri="{FF2B5EF4-FFF2-40B4-BE49-F238E27FC236}">
                <a16:creationId xmlns:a16="http://schemas.microsoft.com/office/drawing/2014/main" id="{1C66A5B9-B2C4-C098-5AA0-E2D928BC2C1E}"/>
              </a:ext>
            </a:extLst>
          </p:cNvPr>
          <p:cNvSpPr txBox="1"/>
          <p:nvPr/>
        </p:nvSpPr>
        <p:spPr>
          <a:xfrm>
            <a:off x="787077" y="2349661"/>
            <a:ext cx="10810756"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t>As with civil, how to you get past the first hurdle of understanding need?</a:t>
            </a:r>
            <a:endParaRPr lang="en-US" sz="2400" dirty="0"/>
          </a:p>
          <a:p>
            <a:pPr marL="285750" indent="-285750">
              <a:buFont typeface="Arial" panose="020B0604020202020204" pitchFamily="34" charset="0"/>
              <a:buChar char="•"/>
            </a:pPr>
            <a:r>
              <a:rPr lang="en-GB" sz="2400" dirty="0"/>
              <a:t>Burden remains on representatives to:</a:t>
            </a:r>
          </a:p>
          <a:p>
            <a:pPr marL="742950" lvl="1" indent="-285750">
              <a:buFont typeface="Arial" panose="020B0604020202020204" pitchFamily="34" charset="0"/>
              <a:buChar char="•"/>
            </a:pPr>
            <a:r>
              <a:rPr lang="en-GB" sz="2400" dirty="0"/>
              <a:t>identify issues, and </a:t>
            </a:r>
          </a:p>
          <a:p>
            <a:pPr marL="742950" lvl="1" indent="-285750">
              <a:buFont typeface="Arial" panose="020B0604020202020204" pitchFamily="34" charset="0"/>
              <a:buChar char="•"/>
            </a:pPr>
            <a:r>
              <a:rPr lang="en-GB" sz="2400" dirty="0"/>
              <a:t>work out how to meet them </a:t>
            </a:r>
          </a:p>
          <a:p>
            <a:pPr marL="285750" indent="-285750">
              <a:buFont typeface="Arial" panose="020B0604020202020204" pitchFamily="34" charset="0"/>
              <a:buChar char="•"/>
            </a:pPr>
            <a:r>
              <a:rPr lang="en-GB" sz="2400" dirty="0"/>
              <a:t>Commissioning reports – who to instruct, how to secure reports</a:t>
            </a:r>
          </a:p>
          <a:p>
            <a:pPr marL="285750" indent="-285750">
              <a:buFont typeface="Arial" panose="020B0604020202020204" pitchFamily="34" charset="0"/>
              <a:buChar char="•"/>
            </a:pPr>
            <a:r>
              <a:rPr lang="en-GB" sz="2400" dirty="0"/>
              <a:t>Obtaining background information is key – friends, family, statutory services…</a:t>
            </a:r>
          </a:p>
          <a:p>
            <a:pPr marL="285750" indent="-285750">
              <a:buFont typeface="Arial" panose="020B0604020202020204" pitchFamily="34" charset="0"/>
              <a:buChar char="•"/>
            </a:pPr>
            <a:r>
              <a:rPr lang="en-GB" sz="2400" dirty="0"/>
              <a:t>Legal aid, the churn of cases and the haste of the system makes this difficult  - practitioners are penalised financially for accommodating need</a:t>
            </a:r>
          </a:p>
          <a:p>
            <a:pPr marL="285750" indent="-285750">
              <a:buFont typeface="Arial" panose="020B0604020202020204" pitchFamily="34" charset="0"/>
              <a:buChar char="•"/>
            </a:pPr>
            <a:r>
              <a:rPr lang="en-GB" sz="2400" dirty="0"/>
              <a:t>How do you take instructions and earn trust?</a:t>
            </a:r>
          </a:p>
          <a:p>
            <a:pPr marL="742950" lvl="1" indent="-285750">
              <a:buFont typeface="Arial" panose="020B0604020202020204" pitchFamily="34" charset="0"/>
              <a:buChar char="•"/>
            </a:pPr>
            <a:r>
              <a:rPr lang="en-GB" sz="2400" dirty="0"/>
              <a:t>Ethically </a:t>
            </a:r>
          </a:p>
          <a:p>
            <a:pPr marL="742950" lvl="1" indent="-285750">
              <a:buFont typeface="Arial" panose="020B0604020202020204" pitchFamily="34" charset="0"/>
              <a:buChar char="•"/>
            </a:pPr>
            <a:r>
              <a:rPr lang="en-GB" sz="2400" dirty="0"/>
              <a:t>Practically</a:t>
            </a:r>
          </a:p>
          <a:p>
            <a:endParaRPr lang="en-GB" sz="2400" dirty="0"/>
          </a:p>
        </p:txBody>
      </p:sp>
    </p:spTree>
    <p:extLst>
      <p:ext uri="{BB962C8B-B14F-4D97-AF65-F5344CB8AC3E}">
        <p14:creationId xmlns:p14="http://schemas.microsoft.com/office/powerpoint/2010/main" val="110613411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{92529918-80D7-C94A-A971-3B237AE91652}tf10001123</Template>
  <TotalTime>4333</TotalTime>
  <Words>680</Words>
  <Application>Microsoft Macintosh PowerPoint</Application>
  <PresentationFormat>Widescreen</PresentationFormat>
  <Paragraphs>55</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Wingdings 2</vt:lpstr>
      <vt:lpstr>Dividend</vt:lpstr>
      <vt:lpstr>           Vulnerable clients in criminal proceedings   Dr LAURA JANES November 2023 info@laurakjanes.co.uk   </vt:lpstr>
      <vt:lpstr>PowerPoint Presentation</vt:lpstr>
      <vt:lpstr>Needs in the CJS</vt:lpstr>
      <vt:lpstr>Lack of formal mechanisms for representation</vt:lpstr>
      <vt:lpstr>SUBSTANTIVE Criminal law and capacity</vt:lpstr>
      <vt:lpstr>ADAPTATIONS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Prisons and Young People   Dr Laura Janes, Legal Director Howard League for Penal Reform  @TheHowardLeague @LauraJanes_UK   30th November 2021</dc:title>
  <dc:creator>Maya Ward-Lowery</dc:creator>
  <cp:lastModifiedBy>Youth YPA</cp:lastModifiedBy>
  <cp:revision>55</cp:revision>
  <cp:lastPrinted>2022-06-27T17:36:22Z</cp:lastPrinted>
  <dcterms:created xsi:type="dcterms:W3CDTF">2021-11-26T09:07:17Z</dcterms:created>
  <dcterms:modified xsi:type="dcterms:W3CDTF">2023-11-01T17:28:05Z</dcterms:modified>
</cp:coreProperties>
</file>