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6" r:id="rId6"/>
  </p:sldMasterIdLst>
  <p:notesMasterIdLst>
    <p:notesMasterId r:id="rId37"/>
  </p:notesMasterIdLst>
  <p:handoutMasterIdLst>
    <p:handoutMasterId r:id="rId38"/>
  </p:handoutMasterIdLst>
  <p:sldIdLst>
    <p:sldId id="257" r:id="rId7"/>
    <p:sldId id="258" r:id="rId8"/>
    <p:sldId id="414" r:id="rId9"/>
    <p:sldId id="261" r:id="rId10"/>
    <p:sldId id="279" r:id="rId11"/>
    <p:sldId id="260" r:id="rId12"/>
    <p:sldId id="269" r:id="rId13"/>
    <p:sldId id="410" r:id="rId14"/>
    <p:sldId id="275" r:id="rId15"/>
    <p:sldId id="277" r:id="rId16"/>
    <p:sldId id="280" r:id="rId17"/>
    <p:sldId id="340" r:id="rId18"/>
    <p:sldId id="415" r:id="rId19"/>
    <p:sldId id="339" r:id="rId20"/>
    <p:sldId id="416" r:id="rId21"/>
    <p:sldId id="343" r:id="rId22"/>
    <p:sldId id="411" r:id="rId23"/>
    <p:sldId id="297" r:id="rId24"/>
    <p:sldId id="412" r:id="rId25"/>
    <p:sldId id="375" r:id="rId26"/>
    <p:sldId id="376" r:id="rId27"/>
    <p:sldId id="401" r:id="rId28"/>
    <p:sldId id="413" r:id="rId29"/>
    <p:sldId id="418" r:id="rId30"/>
    <p:sldId id="281" r:id="rId31"/>
    <p:sldId id="394" r:id="rId32"/>
    <p:sldId id="396" r:id="rId33"/>
    <p:sldId id="399" r:id="rId34"/>
    <p:sldId id="417" r:id="rId35"/>
    <p:sldId id="337"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EEBBA0-7B35-4107-B555-036FA7EEE915}">
          <p14:sldIdLst>
            <p14:sldId id="257"/>
            <p14:sldId id="258"/>
            <p14:sldId id="414"/>
            <p14:sldId id="261"/>
            <p14:sldId id="279"/>
            <p14:sldId id="260"/>
            <p14:sldId id="269"/>
            <p14:sldId id="410"/>
            <p14:sldId id="275"/>
            <p14:sldId id="277"/>
            <p14:sldId id="280"/>
            <p14:sldId id="340"/>
            <p14:sldId id="415"/>
            <p14:sldId id="339"/>
            <p14:sldId id="416"/>
            <p14:sldId id="343"/>
            <p14:sldId id="411"/>
            <p14:sldId id="297"/>
            <p14:sldId id="412"/>
            <p14:sldId id="375"/>
            <p14:sldId id="376"/>
            <p14:sldId id="401"/>
            <p14:sldId id="413"/>
            <p14:sldId id="418"/>
            <p14:sldId id="281"/>
            <p14:sldId id="394"/>
            <p14:sldId id="396"/>
            <p14:sldId id="399"/>
            <p14:sldId id="417"/>
            <p14:sldId id="3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5CA63-D2C6-446B-A8DB-BEE48142539D}" v="26" dt="2023-11-01T11:10:19.817"/>
    <p1510:client id="{C7293752-8E7E-4908-BD63-34CCF6C9D08C}" v="1" dt="2023-11-02T10:37:44.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6000" autoAdjust="0"/>
  </p:normalViewPr>
  <p:slideViewPr>
    <p:cSldViewPr snapToGrid="0">
      <p:cViewPr varScale="1">
        <p:scale>
          <a:sx n="62" d="100"/>
          <a:sy n="62" d="100"/>
        </p:scale>
        <p:origin x="145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Williams" userId="17c78685-fdf3-424f-9e53-7078542f7895" providerId="ADAL" clId="{C7293752-8E7E-4908-BD63-34CCF6C9D08C}"/>
    <pc:docChg chg="custSel modSld">
      <pc:chgData name="Shaun Williams" userId="17c78685-fdf3-424f-9e53-7078542f7895" providerId="ADAL" clId="{C7293752-8E7E-4908-BD63-34CCF6C9D08C}" dt="2023-11-02T10:37:57.629" v="172" actId="5793"/>
      <pc:docMkLst>
        <pc:docMk/>
      </pc:docMkLst>
      <pc:sldChg chg="modSp mod">
        <pc:chgData name="Shaun Williams" userId="17c78685-fdf3-424f-9e53-7078542f7895" providerId="ADAL" clId="{C7293752-8E7E-4908-BD63-34CCF6C9D08C}" dt="2023-11-02T10:37:57.629" v="172" actId="5793"/>
        <pc:sldMkLst>
          <pc:docMk/>
          <pc:sldMk cId="1058228496" sldId="258"/>
        </pc:sldMkLst>
        <pc:spChg chg="mod">
          <ac:chgData name="Shaun Williams" userId="17c78685-fdf3-424f-9e53-7078542f7895" providerId="ADAL" clId="{C7293752-8E7E-4908-BD63-34CCF6C9D08C}" dt="2023-11-02T10:37:57.629" v="172" actId="5793"/>
          <ac:spMkLst>
            <pc:docMk/>
            <pc:sldMk cId="1058228496" sldId="258"/>
            <ac:spMk id="3" creationId="{00000000-0000-0000-0000-000000000000}"/>
          </ac:spMkLst>
        </pc:spChg>
      </pc:sldChg>
      <pc:sldChg chg="modNotesTx">
        <pc:chgData name="Shaun Williams" userId="17c78685-fdf3-424f-9e53-7078542f7895" providerId="ADAL" clId="{C7293752-8E7E-4908-BD63-34CCF6C9D08C}" dt="2023-11-02T10:30:23.707" v="122" actId="20577"/>
        <pc:sldMkLst>
          <pc:docMk/>
          <pc:sldMk cId="1136400325" sldId="396"/>
        </pc:sldMkLst>
      </pc:sldChg>
      <pc:sldChg chg="modNotesTx">
        <pc:chgData name="Shaun Williams" userId="17c78685-fdf3-424f-9e53-7078542f7895" providerId="ADAL" clId="{C7293752-8E7E-4908-BD63-34CCF6C9D08C}" dt="2023-11-02T10:24:01.828" v="91" actId="20577"/>
        <pc:sldMkLst>
          <pc:docMk/>
          <pc:sldMk cId="2027212909" sldId="413"/>
        </pc:sldMkLst>
      </pc:sldChg>
      <pc:sldChg chg="modNotesTx">
        <pc:chgData name="Shaun Williams" userId="17c78685-fdf3-424f-9e53-7078542f7895" providerId="ADAL" clId="{C7293752-8E7E-4908-BD63-34CCF6C9D08C}" dt="2023-11-02T10:26:10.780" v="121" actId="20577"/>
        <pc:sldMkLst>
          <pc:docMk/>
          <pc:sldMk cId="2013446695" sldId="4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6" y="2"/>
            <a:ext cx="2945659" cy="498055"/>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3" y="9428586"/>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6" y="9428586"/>
            <a:ext cx="2945659" cy="498054"/>
          </a:xfrm>
          <a:prstGeom prst="rect">
            <a:avLst/>
          </a:prstGeom>
        </p:spPr>
        <p:txBody>
          <a:bodyPr vert="horz" lIns="91440" tIns="45720" rIns="91440" bIns="45720" rtlCol="0" anchor="b"/>
          <a:lstStyle>
            <a:lvl1pPr algn="r">
              <a:defRPr sz="1200"/>
            </a:lvl1pPr>
          </a:lstStyle>
          <a:p>
            <a:fld id="{8A72F3BE-5872-463A-80C8-C65CD889AAC7}" type="slidenum">
              <a:rPr lang="en-GB" smtClean="0"/>
              <a:t>‹#›</a:t>
            </a:fld>
            <a:endParaRPr lang="en-GB"/>
          </a:p>
        </p:txBody>
      </p:sp>
    </p:spTree>
    <p:extLst>
      <p:ext uri="{BB962C8B-B14F-4D97-AF65-F5344CB8AC3E}">
        <p14:creationId xmlns:p14="http://schemas.microsoft.com/office/powerpoint/2010/main" val="4170049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6" y="2"/>
            <a:ext cx="2945659" cy="498055"/>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6"/>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28586"/>
            <a:ext cx="2945659" cy="498054"/>
          </a:xfrm>
          <a:prstGeom prst="rect">
            <a:avLst/>
          </a:prstGeom>
        </p:spPr>
        <p:txBody>
          <a:bodyPr vert="horz" lIns="91440" tIns="45720" rIns="91440" bIns="45720" rtlCol="0" anchor="b"/>
          <a:lstStyle>
            <a:lvl1pPr algn="r">
              <a:defRPr sz="1200"/>
            </a:lvl1pPr>
          </a:lstStyle>
          <a:p>
            <a:fld id="{85F51A19-12CE-4724-9C09-85E0DD8ED04D}" type="slidenum">
              <a:rPr lang="en-GB" smtClean="0"/>
              <a:t>‹#›</a:t>
            </a:fld>
            <a:endParaRPr lang="en-GB"/>
          </a:p>
        </p:txBody>
      </p:sp>
    </p:spTree>
    <p:extLst>
      <p:ext uri="{BB962C8B-B14F-4D97-AF65-F5344CB8AC3E}">
        <p14:creationId xmlns:p14="http://schemas.microsoft.com/office/powerpoint/2010/main" val="21506891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0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647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978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9288" y="796925"/>
            <a:ext cx="3821112" cy="2151063"/>
          </a:xfrm>
        </p:spPr>
      </p:sp>
      <p:sp>
        <p:nvSpPr>
          <p:cNvPr id="3" name="Notes Placeholder 2"/>
          <p:cNvSpPr>
            <a:spLocks noGrp="1"/>
          </p:cNvSpPr>
          <p:nvPr>
            <p:ph type="body" idx="1"/>
          </p:nvPr>
        </p:nvSpPr>
        <p:spPr/>
        <p:txBody>
          <a:bodyPr/>
          <a:lstStyle/>
          <a:p>
            <a:pPr defTabSz="931774"/>
            <a:r>
              <a:rPr lang="en-GB" dirty="0"/>
              <a:t>‘as a very rough guide’</a:t>
            </a:r>
          </a:p>
          <a:p>
            <a:pPr defTabSz="931774"/>
            <a:endParaRPr lang="en-GB" dirty="0"/>
          </a:p>
          <a:p>
            <a:pPr defTabSz="931774"/>
            <a:r>
              <a:rPr lang="en-GB" dirty="0"/>
              <a:t>Example of letter prep.</a:t>
            </a:r>
          </a:p>
          <a:p>
            <a:pPr defTabSz="931774"/>
            <a:r>
              <a:rPr lang="en-GB" dirty="0"/>
              <a:t>Example of brief to Counsel</a:t>
            </a:r>
          </a:p>
          <a:p>
            <a:pPr defTabSz="931774"/>
            <a:endParaRPr lang="en-GB" dirty="0"/>
          </a:p>
          <a:p>
            <a:pPr defTabSz="931774"/>
            <a:r>
              <a:rPr lang="en-GB" dirty="0"/>
              <a:t>Will depend on the document quality and layout, and documents of greater complexity may warrant more time (try to justify this in</a:t>
            </a:r>
            <a:r>
              <a:rPr lang="en-GB" baseline="0" dirty="0"/>
              <a:t> any attendance notes)</a:t>
            </a:r>
            <a:endParaRPr lang="en-GB" dirty="0"/>
          </a:p>
          <a:p>
            <a:endParaRPr lang="en-GB" dirty="0"/>
          </a:p>
        </p:txBody>
      </p:sp>
    </p:spTree>
    <p:extLst>
      <p:ext uri="{BB962C8B-B14F-4D97-AF65-F5344CB8AC3E}">
        <p14:creationId xmlns:p14="http://schemas.microsoft.com/office/powerpoint/2010/main" val="168575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361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9288" y="796925"/>
            <a:ext cx="3821112" cy="2151063"/>
          </a:xfrm>
        </p:spPr>
      </p:sp>
      <p:sp>
        <p:nvSpPr>
          <p:cNvPr id="3" name="Notes Placeholder 2"/>
          <p:cNvSpPr>
            <a:spLocks noGrp="1"/>
          </p:cNvSpPr>
          <p:nvPr>
            <p:ph type="body" idx="1"/>
          </p:nvPr>
        </p:nvSpPr>
        <p:spPr/>
        <p:txBody>
          <a:bodyPr/>
          <a:lstStyle/>
          <a:p>
            <a:r>
              <a:rPr lang="en-GB" dirty="0"/>
              <a:t>LAA approach – quite simplistic </a:t>
            </a:r>
            <a:r>
              <a:rPr lang="en-GB" dirty="0" err="1"/>
              <a:t>eg</a:t>
            </a:r>
            <a:r>
              <a:rPr lang="en-GB" dirty="0"/>
              <a:t> 1 hour letter to client.</a:t>
            </a:r>
          </a:p>
          <a:p>
            <a:endParaRPr lang="en-GB" dirty="0"/>
          </a:p>
          <a:p>
            <a:r>
              <a:rPr lang="en-GB" dirty="0"/>
              <a:t>Cannot stress the importance of fil</a:t>
            </a:r>
            <a:r>
              <a:rPr lang="en-GB" baseline="0" dirty="0"/>
              <a:t>e notes- (1) if you us or cost drafting firms then this is what we will use to prepare a claim or bill (in addition to time ledgers)</a:t>
            </a:r>
          </a:p>
          <a:p>
            <a:endParaRPr lang="en-GB" baseline="0" dirty="0"/>
          </a:p>
          <a:p>
            <a:r>
              <a:rPr lang="en-GB" baseline="0" dirty="0"/>
              <a:t>We can and usually estimate time that we think you may have missed but would have had to consider particular documents (maximising your costs) we would then prepare a schedule of this estimated time in order for you to prepare the relevant attendance notes to go on the file.</a:t>
            </a:r>
          </a:p>
          <a:p>
            <a:endParaRPr lang="en-GB" baseline="0" dirty="0"/>
          </a:p>
          <a:p>
            <a:r>
              <a:rPr lang="en-GB" baseline="0" dirty="0"/>
              <a:t>Essentially if the file note is not there, the LAA will reduce the time (losing out on costs!)</a:t>
            </a:r>
            <a:endParaRPr lang="en-GB" dirty="0"/>
          </a:p>
          <a:p>
            <a:endParaRPr lang="en-GB" dirty="0"/>
          </a:p>
        </p:txBody>
      </p:sp>
    </p:spTree>
    <p:extLst>
      <p:ext uri="{BB962C8B-B14F-4D97-AF65-F5344CB8AC3E}">
        <p14:creationId xmlns:p14="http://schemas.microsoft.com/office/powerpoint/2010/main" val="241197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9288" y="796925"/>
            <a:ext cx="3821112" cy="2151063"/>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9106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9288" y="796925"/>
            <a:ext cx="3821112" cy="2151063"/>
          </a:xfrm>
        </p:spPr>
      </p:sp>
      <p:sp>
        <p:nvSpPr>
          <p:cNvPr id="3" name="Notes Placeholder 2"/>
          <p:cNvSpPr>
            <a:spLocks noGrp="1"/>
          </p:cNvSpPr>
          <p:nvPr>
            <p:ph type="body" idx="1"/>
          </p:nvPr>
        </p:nvSpPr>
        <p:spPr/>
        <p:txBody>
          <a:bodyPr/>
          <a:lstStyle/>
          <a:p>
            <a:r>
              <a:rPr lang="en-GB" baseline="0" dirty="0"/>
              <a:t>Bundles- identifying the documents and drafting index can be claimed but not for preparing copies of the bundles</a:t>
            </a:r>
          </a:p>
          <a:p>
            <a:endParaRPr lang="en-GB" baseline="0" dirty="0"/>
          </a:p>
          <a:p>
            <a:r>
              <a:rPr lang="en-GB" baseline="0" dirty="0"/>
              <a:t>Solicitors are not expected to be walking law libraries- can check on the application of established law or procedural rules to individual circumstances- file note to justify- </a:t>
            </a:r>
            <a:endParaRPr lang="en-GB" dirty="0"/>
          </a:p>
          <a:p>
            <a:endParaRPr lang="en-GB" dirty="0"/>
          </a:p>
        </p:txBody>
      </p:sp>
    </p:spTree>
    <p:extLst>
      <p:ext uri="{BB962C8B-B14F-4D97-AF65-F5344CB8AC3E}">
        <p14:creationId xmlns:p14="http://schemas.microsoft.com/office/powerpoint/2010/main" val="4144045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1089025"/>
            <a:ext cx="5227637" cy="2941638"/>
          </a:xfrm>
        </p:spPr>
      </p:sp>
      <p:sp>
        <p:nvSpPr>
          <p:cNvPr id="3" name="Notes Placeholder 2"/>
          <p:cNvSpPr>
            <a:spLocks noGrp="1"/>
          </p:cNvSpPr>
          <p:nvPr>
            <p:ph type="body" idx="1"/>
          </p:nvPr>
        </p:nvSpPr>
        <p:spPr/>
        <p:txBody>
          <a:bodyPr/>
          <a:lstStyle/>
          <a:p>
            <a:pPr>
              <a:buClr>
                <a:schemeClr val="tx1"/>
              </a:buClr>
              <a:buFont typeface="Wingdings" panose="05000000000000000000" pitchFamily="2" charset="2"/>
              <a:buChar char="Ø"/>
            </a:pPr>
            <a:endParaRPr lang="en-GB" dirty="0">
              <a:solidFill>
                <a:srgbClr val="6B6497"/>
              </a:solidFill>
              <a:latin typeface="+mn-lt"/>
            </a:endParaRPr>
          </a:p>
        </p:txBody>
      </p:sp>
    </p:spTree>
    <p:extLst>
      <p:ext uri="{BB962C8B-B14F-4D97-AF65-F5344CB8AC3E}">
        <p14:creationId xmlns:p14="http://schemas.microsoft.com/office/powerpoint/2010/main" val="3405210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FAS fees can often form a significant proportion</a:t>
            </a:r>
            <a:r>
              <a:rPr lang="en-GB" baseline="0" dirty="0"/>
              <a:t> of the costs payable on a case</a:t>
            </a:r>
          </a:p>
          <a:p>
            <a:endParaRPr lang="en-GB" baseline="0" dirty="0"/>
          </a:p>
          <a:p>
            <a:r>
              <a:rPr lang="en-GB" baseline="0" dirty="0"/>
              <a:t>Getting beyond the 60 minute mark makes a significant difference, ensure pre hearing discussions are within the order</a:t>
            </a:r>
          </a:p>
          <a:p>
            <a:endParaRPr lang="en-GB" baseline="0" dirty="0"/>
          </a:p>
          <a:p>
            <a:r>
              <a:rPr lang="en-GB" baseline="0" dirty="0"/>
              <a:t>Examination of Expert/Lack of Understanding/Allegations of Harm or the Court Bundle there is also the exceptional travel bolt on for journey’s that excessed 25 miles each way this just needs to be justified when submitting the claim</a:t>
            </a:r>
          </a:p>
          <a:p>
            <a:endParaRPr lang="en-GB" baseline="0" dirty="0"/>
          </a:p>
          <a:p>
            <a:r>
              <a:rPr lang="en-GB" baseline="0" dirty="0"/>
              <a:t>Recording Items- drafting order at court falls under FAS fee, consent order in office = profit costs, attendance note = FAS, position statements = FAS</a:t>
            </a:r>
          </a:p>
          <a:p>
            <a:endParaRPr lang="en-GB" baseline="0" dirty="0"/>
          </a:p>
          <a:p>
            <a:r>
              <a:rPr lang="en-GB" baseline="0" dirty="0"/>
              <a:t>LAA to use discretion on Affidavit’s, Case Summary, Chronology, Pleadings, Skelton Arguments, Witness Statements</a:t>
            </a:r>
          </a:p>
          <a:p>
            <a:endParaRPr lang="en-GB" baseline="0" dirty="0"/>
          </a:p>
          <a:p>
            <a:r>
              <a:rPr lang="en-GB" baseline="0" dirty="0"/>
              <a:t>Travel time is not paid separately and therefore you will not be getting recognition for travel time</a:t>
            </a:r>
            <a:endParaRPr lang="en-GB" dirty="0"/>
          </a:p>
          <a:p>
            <a:endParaRPr lang="en-GB" dirty="0"/>
          </a:p>
        </p:txBody>
      </p:sp>
    </p:spTree>
    <p:extLst>
      <p:ext uri="{BB962C8B-B14F-4D97-AF65-F5344CB8AC3E}">
        <p14:creationId xmlns:p14="http://schemas.microsoft.com/office/powerpoint/2010/main" val="2734897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9288" y="796925"/>
            <a:ext cx="3821112" cy="2151063"/>
          </a:xfrm>
        </p:spPr>
      </p:sp>
      <p:sp>
        <p:nvSpPr>
          <p:cNvPr id="3" name="Notes Placeholder 2"/>
          <p:cNvSpPr>
            <a:spLocks noGrp="1"/>
          </p:cNvSpPr>
          <p:nvPr>
            <p:ph type="body" idx="1"/>
          </p:nvPr>
        </p:nvSpPr>
        <p:spPr/>
        <p:txBody>
          <a:bodyPr/>
          <a:lstStyle/>
          <a:p>
            <a:r>
              <a:rPr lang="en-US" baseline="0" dirty="0"/>
              <a:t>Rule of thumbs – enhancement to be applied to all claims which exceed exceptional threshold.</a:t>
            </a:r>
          </a:p>
          <a:p>
            <a:endParaRPr lang="en-US" baseline="0" dirty="0"/>
          </a:p>
          <a:p>
            <a:r>
              <a:rPr lang="en-US" baseline="0" dirty="0"/>
              <a:t>Advice your CD if you feel like you should be entitled to an enhancement….</a:t>
            </a:r>
          </a:p>
          <a:p>
            <a:endParaRPr lang="en-US" baseline="0" dirty="0"/>
          </a:p>
          <a:p>
            <a:r>
              <a:rPr lang="en-US" baseline="0" dirty="0"/>
              <a:t>Case specific but LAA assessments quite fair/</a:t>
            </a:r>
            <a:r>
              <a:rPr lang="en-US" baseline="0" dirty="0" err="1"/>
              <a:t>favourable</a:t>
            </a:r>
            <a:r>
              <a:rPr lang="en-US" baseline="0" dirty="0"/>
              <a:t>.  If you don’t ask you don’t get!</a:t>
            </a:r>
            <a:endParaRPr lang="en-GB" baseline="0" dirty="0"/>
          </a:p>
        </p:txBody>
      </p:sp>
    </p:spTree>
    <p:extLst>
      <p:ext uri="{BB962C8B-B14F-4D97-AF65-F5344CB8AC3E}">
        <p14:creationId xmlns:p14="http://schemas.microsoft.com/office/powerpoint/2010/main" val="140655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en-US" dirty="0"/>
              <a:t>- 15 years of experience/changes/developments – processing with LAA</a:t>
            </a:r>
          </a:p>
          <a:p>
            <a:endParaRPr lang="en-US" dirty="0"/>
          </a:p>
          <a:p>
            <a:r>
              <a:rPr lang="en-US" dirty="0"/>
              <a:t>- </a:t>
            </a:r>
            <a:r>
              <a:rPr lang="en-US" dirty="0" err="1"/>
              <a:t>Maximise</a:t>
            </a:r>
            <a:r>
              <a:rPr lang="en-US" dirty="0"/>
              <a:t> costs / efficient</a:t>
            </a:r>
          </a:p>
          <a:p>
            <a:endParaRPr lang="en-US" dirty="0"/>
          </a:p>
          <a:p>
            <a:r>
              <a:rPr lang="en-US" dirty="0"/>
              <a:t>- Questions…?</a:t>
            </a:r>
            <a:endParaRPr lang="en-GB" dirty="0"/>
          </a:p>
        </p:txBody>
      </p:sp>
    </p:spTree>
    <p:extLst>
      <p:ext uri="{BB962C8B-B14F-4D97-AF65-F5344CB8AC3E}">
        <p14:creationId xmlns:p14="http://schemas.microsoft.com/office/powerpoint/2010/main" val="197543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just profit costs….</a:t>
            </a:r>
          </a:p>
        </p:txBody>
      </p:sp>
    </p:spTree>
    <p:extLst>
      <p:ext uri="{BB962C8B-B14F-4D97-AF65-F5344CB8AC3E}">
        <p14:creationId xmlns:p14="http://schemas.microsoft.com/office/powerpoint/2010/main" val="355642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well recorded file, each entry matches the file perfectly.</a:t>
            </a:r>
          </a:p>
          <a:p>
            <a:r>
              <a:rPr lang="en-US" dirty="0"/>
              <a:t>If anything missing there is a brief description on the ledger to assist us</a:t>
            </a:r>
            <a:endParaRPr lang="en-GB" dirty="0"/>
          </a:p>
        </p:txBody>
      </p:sp>
    </p:spTree>
    <p:extLst>
      <p:ext uri="{BB962C8B-B14F-4D97-AF65-F5344CB8AC3E}">
        <p14:creationId xmlns:p14="http://schemas.microsoft.com/office/powerpoint/2010/main" val="425927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highlighted in pink were not included on the file, so as a Draftsman you have a decision to make as to whether to claim these items and can create inconsistencies.  </a:t>
            </a:r>
          </a:p>
          <a:p>
            <a:r>
              <a:rPr lang="en-US" dirty="0"/>
              <a:t>If claimed, potential issues if the LAA were to audit the file</a:t>
            </a:r>
            <a:endParaRPr lang="en-GB" dirty="0"/>
          </a:p>
        </p:txBody>
      </p:sp>
    </p:spTree>
    <p:extLst>
      <p:ext uri="{BB962C8B-B14F-4D97-AF65-F5344CB8AC3E}">
        <p14:creationId xmlns:p14="http://schemas.microsoft.com/office/powerpoint/2010/main" val="175822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think it’s not your job to make things easier for a Draftsman, however in our experience, files that are well recorded and </a:t>
            </a:r>
            <a:r>
              <a:rPr lang="en-US" dirty="0" err="1"/>
              <a:t>organised</a:t>
            </a:r>
            <a:r>
              <a:rPr lang="en-US" dirty="0"/>
              <a:t> will:</a:t>
            </a:r>
          </a:p>
          <a:p>
            <a:endParaRPr lang="en-US" dirty="0"/>
          </a:p>
          <a:p>
            <a:pPr marL="228600" indent="-228600">
              <a:buAutoNum type="arabicParenR"/>
            </a:pPr>
            <a:r>
              <a:rPr lang="en-US" dirty="0"/>
              <a:t>Get paid faster by the LAA – all documents available.</a:t>
            </a:r>
          </a:p>
          <a:p>
            <a:pPr marL="228600" indent="-228600">
              <a:buAutoNum type="arabicParenR"/>
            </a:pPr>
            <a:r>
              <a:rPr lang="en-US" dirty="0"/>
              <a:t>Achieve higher recoveries and less reductions.</a:t>
            </a:r>
          </a:p>
          <a:p>
            <a:pPr marL="228600" indent="-228600">
              <a:buAutoNum type="arabicParenR"/>
            </a:pPr>
            <a:r>
              <a:rPr lang="en-US" dirty="0"/>
              <a:t>Have less rejects on assessment/better KPI rate</a:t>
            </a:r>
            <a:endParaRPr lang="en-GB" dirty="0"/>
          </a:p>
        </p:txBody>
      </p:sp>
    </p:spTree>
    <p:extLst>
      <p:ext uri="{BB962C8B-B14F-4D97-AF65-F5344CB8AC3E}">
        <p14:creationId xmlns:p14="http://schemas.microsoft.com/office/powerpoint/2010/main" val="4109379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065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 we do this talk…reductions…. work with what we’ve got.</a:t>
            </a:r>
          </a:p>
          <a:p>
            <a:r>
              <a:rPr lang="en-GB" dirty="0"/>
              <a:t>None of this meant as criticism, we understand work pressures, but ultimately about improving time recording and in turn improving recoveries from the LAA.  </a:t>
            </a:r>
          </a:p>
          <a:p>
            <a:r>
              <a:rPr lang="en-GB" dirty="0"/>
              <a:t>Example of care fixed fee vs exceptional claims.</a:t>
            </a:r>
          </a:p>
          <a:p>
            <a:endParaRPr lang="en-GB" dirty="0"/>
          </a:p>
          <a:p>
            <a:r>
              <a:rPr lang="en-GB" dirty="0"/>
              <a:t>If you have any questions let us know and</a:t>
            </a:r>
            <a:r>
              <a:rPr lang="en-GB" baseline="0" dirty="0"/>
              <a:t> will try to deal with them as we go along (confirm – 45 mins not </a:t>
            </a:r>
            <a:r>
              <a:rPr lang="en-GB" baseline="0"/>
              <a:t>v long).</a:t>
            </a:r>
            <a:endParaRPr lang="en-GB" baseline="0" dirty="0"/>
          </a:p>
          <a:p>
            <a:endParaRPr lang="en-GB" baseline="0" dirty="0"/>
          </a:p>
          <a:p>
            <a:r>
              <a:rPr lang="en-GB" baseline="0" dirty="0"/>
              <a:t>Alternatively see me at the end or email me your query and we will assist.</a:t>
            </a:r>
            <a:endParaRPr lang="en-GB" dirty="0"/>
          </a:p>
        </p:txBody>
      </p:sp>
    </p:spTree>
    <p:extLst>
      <p:ext uri="{BB962C8B-B14F-4D97-AF65-F5344CB8AC3E}">
        <p14:creationId xmlns:p14="http://schemas.microsoft.com/office/powerpoint/2010/main" val="197543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en-US" dirty="0"/>
              <a:t>Much of what I’m going to discuss revolves around these three headings</a:t>
            </a:r>
            <a:endParaRPr lang="en-GB" dirty="0"/>
          </a:p>
        </p:txBody>
      </p:sp>
    </p:spTree>
    <p:extLst>
      <p:ext uri="{BB962C8B-B14F-4D97-AF65-F5344CB8AC3E}">
        <p14:creationId xmlns:p14="http://schemas.microsoft.com/office/powerpoint/2010/main" val="417283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we will do as Costs Draftsmen…</a:t>
            </a:r>
            <a:endParaRPr lang="en-GB" dirty="0"/>
          </a:p>
        </p:txBody>
      </p:sp>
      <p:sp>
        <p:nvSpPr>
          <p:cNvPr id="4" name="Slide Number Placeholder 3"/>
          <p:cNvSpPr>
            <a:spLocks noGrp="1"/>
          </p:cNvSpPr>
          <p:nvPr>
            <p:ph type="sldNum" sz="quarter" idx="5"/>
          </p:nvPr>
        </p:nvSpPr>
        <p:spPr/>
        <p:txBody>
          <a:bodyPr/>
          <a:lstStyle/>
          <a:p>
            <a:fld id="{B712BDFF-1568-40A7-BBAA-82254A27C610}" type="slidenum">
              <a:rPr lang="en-GB" smtClean="0"/>
              <a:t>5</a:t>
            </a:fld>
            <a:endParaRPr lang="en-GB"/>
          </a:p>
        </p:txBody>
      </p:sp>
    </p:spTree>
    <p:extLst>
      <p:ext uri="{BB962C8B-B14F-4D97-AF65-F5344CB8AC3E}">
        <p14:creationId xmlns:p14="http://schemas.microsoft.com/office/powerpoint/2010/main" val="221545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Crucial to be familiar with</a:t>
            </a:r>
            <a:r>
              <a:rPr lang="en-GB" baseline="0" dirty="0"/>
              <a:t> what you have on your certificate and if it is enough – scope (what you can do) – costs (what you can be paid for)</a:t>
            </a:r>
          </a:p>
          <a:p>
            <a:endParaRPr lang="en-GB" baseline="0" dirty="0"/>
          </a:p>
          <a:p>
            <a:r>
              <a:rPr lang="en-GB" baseline="0" dirty="0"/>
              <a:t>Scope- What are you covered for?</a:t>
            </a:r>
          </a:p>
          <a:p>
            <a:endParaRPr lang="en-GB" baseline="0" dirty="0"/>
          </a:p>
          <a:p>
            <a:r>
              <a:rPr lang="en-GB" baseline="0" dirty="0"/>
              <a:t>Costs- How much are you covered for?</a:t>
            </a:r>
          </a:p>
          <a:p>
            <a:endParaRPr lang="en-GB" baseline="0" dirty="0"/>
          </a:p>
          <a:p>
            <a:r>
              <a:rPr lang="en-GB" baseline="0" dirty="0"/>
              <a:t>Side note – you can claim the time for checking your funding certificate scope, limitation and costs limit details</a:t>
            </a:r>
          </a:p>
          <a:p>
            <a:endParaRPr lang="en-GB" baseline="0" dirty="0"/>
          </a:p>
        </p:txBody>
      </p:sp>
    </p:spTree>
    <p:extLst>
      <p:ext uri="{BB962C8B-B14F-4D97-AF65-F5344CB8AC3E}">
        <p14:creationId xmlns:p14="http://schemas.microsoft.com/office/powerpoint/2010/main" val="267952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Tree>
    <p:extLst>
      <p:ext uri="{BB962C8B-B14F-4D97-AF65-F5344CB8AC3E}">
        <p14:creationId xmlns:p14="http://schemas.microsoft.com/office/powerpoint/2010/main" val="231923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Black and white for LAA – 1) residence matters conclude but more hearings in relation to contact issues only, could be in bother recovering any children work</a:t>
            </a:r>
          </a:p>
          <a:p>
            <a:r>
              <a:rPr lang="en-GB" dirty="0"/>
              <a:t>                                          2) possession proceedings and a counterclaim is made – do you have cover for the counterclaim.  </a:t>
            </a:r>
          </a:p>
          <a:p>
            <a:endParaRPr lang="en-GB" dirty="0"/>
          </a:p>
          <a:p>
            <a:r>
              <a:rPr lang="en-GB" dirty="0"/>
              <a:t>Most common examples of issues are:</a:t>
            </a:r>
          </a:p>
          <a:p>
            <a:r>
              <a:rPr lang="en-GB" dirty="0"/>
              <a:t>- Children matters – level 3 and 4 cover.  As soon as final hearing is listed, apply to amend the scope for final hearing.  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baseline="0" dirty="0"/>
              <a:t>Appeals- No amendment is required to undertake work on an interim appeal. An amendments is required if appealing a final order.</a:t>
            </a:r>
          </a:p>
          <a:p>
            <a:endParaRPr lang="en-GB" baseline="0" dirty="0"/>
          </a:p>
          <a:p>
            <a:r>
              <a:rPr lang="en-GB" baseline="0" dirty="0"/>
              <a:t>Tip- If you are unsure whether your certificate covers you, (1)ask us or (2) make an application to the LAA</a:t>
            </a:r>
          </a:p>
          <a:p>
            <a:endParaRPr lang="en-GB" dirty="0"/>
          </a:p>
        </p:txBody>
      </p:sp>
    </p:spTree>
    <p:extLst>
      <p:ext uri="{BB962C8B-B14F-4D97-AF65-F5344CB8AC3E}">
        <p14:creationId xmlns:p14="http://schemas.microsoft.com/office/powerpoint/2010/main" val="425544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things to bear in mind. You don’t want to be working for free under any circumstances!  We have seen costs significantly limited due to being unaware of the level of costs, leaving no room for enhancements </a:t>
            </a:r>
            <a:r>
              <a:rPr lang="en-US" dirty="0" err="1"/>
              <a:t>etc</a:t>
            </a:r>
            <a:endParaRPr lang="en-US" dirty="0"/>
          </a:p>
          <a:p>
            <a:endParaRPr lang="en-US" dirty="0"/>
          </a:p>
          <a:p>
            <a:r>
              <a:rPr lang="en-US" dirty="0"/>
              <a:t>Important to have costs reviews/system in place – monthly?</a:t>
            </a:r>
          </a:p>
          <a:p>
            <a:endParaRPr lang="en-US" dirty="0"/>
          </a:p>
          <a:p>
            <a:r>
              <a:rPr lang="en-US" dirty="0"/>
              <a:t>If going over £25,000 remember to register as high costs, or be limited to £25,000</a:t>
            </a:r>
          </a:p>
        </p:txBody>
      </p:sp>
    </p:spTree>
    <p:extLst>
      <p:ext uri="{BB962C8B-B14F-4D97-AF65-F5344CB8AC3E}">
        <p14:creationId xmlns:p14="http://schemas.microsoft.com/office/powerpoint/2010/main" val="77585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5310" y="2130425"/>
            <a:ext cx="5536805" cy="1939482"/>
          </a:xfrm>
          <a:prstGeom prst="rect">
            <a:avLst/>
          </a:prstGeom>
        </p:spPr>
        <p:txBody>
          <a:bodyPr/>
          <a:lstStyle>
            <a:lvl1pPr marL="0" indent="0" algn="l">
              <a:lnSpc>
                <a:spcPct val="70000"/>
              </a:lnSpc>
              <a:defRPr sz="4201" b="0" i="0">
                <a:solidFill>
                  <a:srgbClr val="664A78"/>
                </a:solidFill>
                <a:latin typeface="Arial MT"/>
                <a:cs typeface="Arial MT"/>
              </a:defRPr>
            </a:lvl1pPr>
          </a:lstStyle>
          <a:p>
            <a:endParaRPr lang="en-US" dirty="0"/>
          </a:p>
        </p:txBody>
      </p:sp>
      <p:sp>
        <p:nvSpPr>
          <p:cNvPr id="11" name="Subtitle 2"/>
          <p:cNvSpPr>
            <a:spLocks noGrp="1"/>
          </p:cNvSpPr>
          <p:nvPr>
            <p:ph type="subTitle" idx="1"/>
          </p:nvPr>
        </p:nvSpPr>
        <p:spPr>
          <a:xfrm>
            <a:off x="370042" y="4369027"/>
            <a:ext cx="8322052" cy="623254"/>
          </a:xfrm>
          <a:prstGeom prst="rect">
            <a:avLst/>
          </a:prstGeom>
        </p:spPr>
        <p:txBody>
          <a:bodyPr>
            <a:normAutofit/>
          </a:bodyPr>
          <a:lstStyle>
            <a:lvl1pPr marL="0" indent="0" algn="l">
              <a:buNone/>
              <a:defRPr sz="2199"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76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mag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425305" y="1967023"/>
            <a:ext cx="5190261" cy="3579628"/>
          </a:xfrm>
          <a:prstGeom prst="rect">
            <a:avLst/>
          </a:prstGeom>
        </p:spPr>
        <p:txBody>
          <a:bodyPr>
            <a:normAutofit/>
          </a:bodyPr>
          <a:lstStyle>
            <a:lvl1pPr marL="457216" marR="0" indent="-457216" algn="l" defTabSz="457216" rtl="0" eaLnBrk="1" fontAlgn="auto" latinLnBrk="0" hangingPunct="1">
              <a:lnSpc>
                <a:spcPct val="90000"/>
              </a:lnSpc>
              <a:spcBef>
                <a:spcPct val="20000"/>
              </a:spcBef>
              <a:spcAft>
                <a:spcPts val="0"/>
              </a:spcAft>
              <a:buClr>
                <a:srgbClr val="E6E7E8"/>
              </a:buClr>
              <a:buSzTx/>
              <a:buFont typeface="Arial"/>
              <a:buChar char="•"/>
              <a:tabLst/>
              <a:defRPr sz="2000"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
        <p:nvSpPr>
          <p:cNvPr id="9" name="Picture Placeholder 2"/>
          <p:cNvSpPr>
            <a:spLocks noGrp="1"/>
          </p:cNvSpPr>
          <p:nvPr>
            <p:ph type="pic" sz="quarter" idx="12"/>
          </p:nvPr>
        </p:nvSpPr>
        <p:spPr>
          <a:xfrm>
            <a:off x="6009365" y="1967027"/>
            <a:ext cx="5634073" cy="3133615"/>
          </a:xfrm>
          <a:prstGeom prst="rect">
            <a:avLst/>
          </a:prstGeom>
        </p:spPr>
        <p:txBody>
          <a:bodyPr vert="horz"/>
          <a:lstStyle>
            <a:lvl1pPr>
              <a:defRPr b="0" i="0">
                <a:latin typeface="Arial MT"/>
                <a:cs typeface="Arial MT"/>
              </a:defRPr>
            </a:lvl1pPr>
          </a:lstStyle>
          <a:p>
            <a:endParaRPr lang="en-US" dirty="0"/>
          </a:p>
        </p:txBody>
      </p:sp>
      <p:sp>
        <p:nvSpPr>
          <p:cNvPr id="10"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Tree>
    <p:extLst>
      <p:ext uri="{BB962C8B-B14F-4D97-AF65-F5344CB8AC3E}">
        <p14:creationId xmlns:p14="http://schemas.microsoft.com/office/powerpoint/2010/main" val="97862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7"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
        <p:nvSpPr>
          <p:cNvPr id="11" name="Subtitle 2"/>
          <p:cNvSpPr>
            <a:spLocks noGrp="1"/>
          </p:cNvSpPr>
          <p:nvPr>
            <p:ph type="subTitle" idx="1"/>
          </p:nvPr>
        </p:nvSpPr>
        <p:spPr>
          <a:xfrm>
            <a:off x="425304" y="1967023"/>
            <a:ext cx="11081484" cy="3579628"/>
          </a:xfrm>
          <a:prstGeom prst="rect">
            <a:avLst/>
          </a:prstGeom>
        </p:spPr>
        <p:txBody>
          <a:bodyPr>
            <a:normAutofit/>
          </a:bodyPr>
          <a:lstStyle>
            <a:lvl1pPr marL="0" marR="0" indent="0" algn="l" defTabSz="457216" rtl="0" eaLnBrk="1" fontAlgn="auto" latinLnBrk="0" hangingPunct="1">
              <a:lnSpc>
                <a:spcPct val="70000"/>
              </a:lnSpc>
              <a:spcBef>
                <a:spcPct val="20000"/>
              </a:spcBef>
              <a:spcAft>
                <a:spcPts val="0"/>
              </a:spcAft>
              <a:buClr>
                <a:srgbClr val="E6E7E8"/>
              </a:buClr>
              <a:buSzTx/>
              <a:buFont typeface="Arial"/>
              <a:buNone/>
              <a:tabLst/>
              <a:defRPr sz="2699"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11226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
        <p:nvSpPr>
          <p:cNvPr id="10" name="Subtitle 2"/>
          <p:cNvSpPr>
            <a:spLocks noGrp="1"/>
          </p:cNvSpPr>
          <p:nvPr>
            <p:ph type="subTitle" idx="1"/>
          </p:nvPr>
        </p:nvSpPr>
        <p:spPr>
          <a:xfrm>
            <a:off x="425304" y="1967023"/>
            <a:ext cx="11081484" cy="3579628"/>
          </a:xfrm>
          <a:prstGeom prst="rect">
            <a:avLst/>
          </a:prstGeom>
        </p:spPr>
        <p:txBody>
          <a:bodyPr>
            <a:normAutofit/>
          </a:bodyPr>
          <a:lstStyle>
            <a:lvl1pPr marL="457216" marR="0" indent="-457216" algn="l" defTabSz="457216" rtl="0" eaLnBrk="1" fontAlgn="auto" latinLnBrk="0" hangingPunct="1">
              <a:lnSpc>
                <a:spcPct val="70000"/>
              </a:lnSpc>
              <a:spcBef>
                <a:spcPct val="20000"/>
              </a:spcBef>
              <a:spcAft>
                <a:spcPts val="0"/>
              </a:spcAft>
              <a:buClr>
                <a:srgbClr val="E6E7E8"/>
              </a:buClr>
              <a:buSzTx/>
              <a:buFont typeface="Arial"/>
              <a:buChar char="•"/>
              <a:tabLst/>
              <a:defRPr sz="2699"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86311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425305" y="1967023"/>
            <a:ext cx="5190261" cy="3579628"/>
          </a:xfrm>
          <a:prstGeom prst="rect">
            <a:avLst/>
          </a:prstGeom>
        </p:spPr>
        <p:txBody>
          <a:bodyPr>
            <a:normAutofit/>
          </a:bodyPr>
          <a:lstStyle>
            <a:lvl1pPr marL="457216" marR="0" indent="-457216" algn="l" defTabSz="457216" rtl="0" eaLnBrk="1" fontAlgn="auto" latinLnBrk="0" hangingPunct="1">
              <a:lnSpc>
                <a:spcPct val="90000"/>
              </a:lnSpc>
              <a:spcBef>
                <a:spcPct val="20000"/>
              </a:spcBef>
              <a:spcAft>
                <a:spcPts val="0"/>
              </a:spcAft>
              <a:buClr>
                <a:srgbClr val="E6E7E8"/>
              </a:buClr>
              <a:buSzTx/>
              <a:buFont typeface="Arial"/>
              <a:buChar char="•"/>
              <a:tabLst/>
              <a:defRPr sz="2000"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
        <p:nvSpPr>
          <p:cNvPr id="9" name="Picture Placeholder 2"/>
          <p:cNvSpPr>
            <a:spLocks noGrp="1"/>
          </p:cNvSpPr>
          <p:nvPr>
            <p:ph type="pic" sz="quarter" idx="12"/>
          </p:nvPr>
        </p:nvSpPr>
        <p:spPr>
          <a:xfrm>
            <a:off x="6009365" y="1967027"/>
            <a:ext cx="5634073" cy="3133615"/>
          </a:xfrm>
          <a:prstGeom prst="rect">
            <a:avLst/>
          </a:prstGeom>
        </p:spPr>
        <p:txBody>
          <a:bodyPr vert="horz"/>
          <a:lstStyle>
            <a:lvl1pPr>
              <a:defRPr b="0" i="0">
                <a:latin typeface="Arial MT"/>
                <a:cs typeface="Arial MT"/>
              </a:defRPr>
            </a:lvl1pPr>
          </a:lstStyle>
          <a:p>
            <a:endParaRPr lang="en-US" dirty="0"/>
          </a:p>
        </p:txBody>
      </p:sp>
      <p:sp>
        <p:nvSpPr>
          <p:cNvPr id="10"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Tree>
    <p:extLst>
      <p:ext uri="{BB962C8B-B14F-4D97-AF65-F5344CB8AC3E}">
        <p14:creationId xmlns:p14="http://schemas.microsoft.com/office/powerpoint/2010/main" val="70656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7"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
        <p:nvSpPr>
          <p:cNvPr id="11" name="Subtitle 2"/>
          <p:cNvSpPr>
            <a:spLocks noGrp="1"/>
          </p:cNvSpPr>
          <p:nvPr>
            <p:ph type="subTitle" idx="1"/>
          </p:nvPr>
        </p:nvSpPr>
        <p:spPr>
          <a:xfrm>
            <a:off x="425304" y="1967023"/>
            <a:ext cx="11081484" cy="3579628"/>
          </a:xfrm>
          <a:prstGeom prst="rect">
            <a:avLst/>
          </a:prstGeom>
        </p:spPr>
        <p:txBody>
          <a:bodyPr>
            <a:normAutofit/>
          </a:bodyPr>
          <a:lstStyle>
            <a:lvl1pPr marL="0" marR="0" indent="0" algn="l" defTabSz="457216" rtl="0" eaLnBrk="1" fontAlgn="auto" latinLnBrk="0" hangingPunct="1">
              <a:lnSpc>
                <a:spcPct val="70000"/>
              </a:lnSpc>
              <a:spcBef>
                <a:spcPct val="20000"/>
              </a:spcBef>
              <a:spcAft>
                <a:spcPts val="0"/>
              </a:spcAft>
              <a:buClr>
                <a:srgbClr val="E6E7E8"/>
              </a:buClr>
              <a:buSzTx/>
              <a:buFont typeface="Arial"/>
              <a:buNone/>
              <a:tabLst/>
              <a:defRPr sz="2699"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6199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
        <p:nvSpPr>
          <p:cNvPr id="10" name="Subtitle 2"/>
          <p:cNvSpPr>
            <a:spLocks noGrp="1"/>
          </p:cNvSpPr>
          <p:nvPr>
            <p:ph type="subTitle" idx="1"/>
          </p:nvPr>
        </p:nvSpPr>
        <p:spPr>
          <a:xfrm>
            <a:off x="425304" y="1967023"/>
            <a:ext cx="11081484" cy="3579628"/>
          </a:xfrm>
          <a:prstGeom prst="rect">
            <a:avLst/>
          </a:prstGeom>
        </p:spPr>
        <p:txBody>
          <a:bodyPr>
            <a:normAutofit/>
          </a:bodyPr>
          <a:lstStyle>
            <a:lvl1pPr marL="457216" marR="0" indent="-457216" algn="l" defTabSz="457216" rtl="0" eaLnBrk="1" fontAlgn="auto" latinLnBrk="0" hangingPunct="1">
              <a:lnSpc>
                <a:spcPct val="70000"/>
              </a:lnSpc>
              <a:spcBef>
                <a:spcPct val="20000"/>
              </a:spcBef>
              <a:spcAft>
                <a:spcPts val="0"/>
              </a:spcAft>
              <a:buClr>
                <a:srgbClr val="E6E7E8"/>
              </a:buClr>
              <a:buSzTx/>
              <a:buFont typeface="Arial"/>
              <a:buChar char="•"/>
              <a:tabLst/>
              <a:defRPr sz="2699"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57128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425305" y="1967023"/>
            <a:ext cx="5190261" cy="3579628"/>
          </a:xfrm>
          <a:prstGeom prst="rect">
            <a:avLst/>
          </a:prstGeom>
        </p:spPr>
        <p:txBody>
          <a:bodyPr>
            <a:normAutofit/>
          </a:bodyPr>
          <a:lstStyle>
            <a:lvl1pPr marL="457216" marR="0" indent="-457216" algn="l" defTabSz="457216" rtl="0" eaLnBrk="1" fontAlgn="auto" latinLnBrk="0" hangingPunct="1">
              <a:lnSpc>
                <a:spcPct val="90000"/>
              </a:lnSpc>
              <a:spcBef>
                <a:spcPct val="20000"/>
              </a:spcBef>
              <a:spcAft>
                <a:spcPts val="0"/>
              </a:spcAft>
              <a:buClr>
                <a:srgbClr val="E6E7E8"/>
              </a:buClr>
              <a:buSzTx/>
              <a:buFont typeface="Arial"/>
              <a:buChar char="•"/>
              <a:tabLst/>
              <a:defRPr sz="2000"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
        <p:nvSpPr>
          <p:cNvPr id="9" name="Picture Placeholder 2"/>
          <p:cNvSpPr>
            <a:spLocks noGrp="1"/>
          </p:cNvSpPr>
          <p:nvPr>
            <p:ph type="pic" sz="quarter" idx="12"/>
          </p:nvPr>
        </p:nvSpPr>
        <p:spPr>
          <a:xfrm>
            <a:off x="6009365" y="1967027"/>
            <a:ext cx="5634073" cy="3133615"/>
          </a:xfrm>
          <a:prstGeom prst="rect">
            <a:avLst/>
          </a:prstGeom>
        </p:spPr>
        <p:txBody>
          <a:bodyPr vert="horz"/>
          <a:lstStyle>
            <a:lvl1pPr>
              <a:defRPr b="0" i="0">
                <a:latin typeface="Arial MT"/>
                <a:cs typeface="Arial MT"/>
              </a:defRPr>
            </a:lvl1pPr>
          </a:lstStyle>
          <a:p>
            <a:endParaRPr lang="en-US" dirty="0"/>
          </a:p>
        </p:txBody>
      </p:sp>
      <p:sp>
        <p:nvSpPr>
          <p:cNvPr id="10"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Tree>
    <p:extLst>
      <p:ext uri="{BB962C8B-B14F-4D97-AF65-F5344CB8AC3E}">
        <p14:creationId xmlns:p14="http://schemas.microsoft.com/office/powerpoint/2010/main" val="148845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ntroduction Slide">
    <p:spTree>
      <p:nvGrpSpPr>
        <p:cNvPr id="1" name=""/>
        <p:cNvGrpSpPr/>
        <p:nvPr/>
      </p:nvGrpSpPr>
      <p:grpSpPr>
        <a:xfrm>
          <a:off x="0" y="0"/>
          <a:ext cx="0" cy="0"/>
          <a:chOff x="0" y="0"/>
          <a:chExt cx="0" cy="0"/>
        </a:xfrm>
      </p:grpSpPr>
      <p:sp>
        <p:nvSpPr>
          <p:cNvPr id="7"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
        <p:nvSpPr>
          <p:cNvPr id="11" name="Subtitle 2"/>
          <p:cNvSpPr>
            <a:spLocks noGrp="1"/>
          </p:cNvSpPr>
          <p:nvPr>
            <p:ph type="subTitle" idx="1"/>
          </p:nvPr>
        </p:nvSpPr>
        <p:spPr>
          <a:xfrm>
            <a:off x="425304" y="1967023"/>
            <a:ext cx="11081484" cy="3579628"/>
          </a:xfrm>
          <a:prstGeom prst="rect">
            <a:avLst/>
          </a:prstGeom>
        </p:spPr>
        <p:txBody>
          <a:bodyPr>
            <a:normAutofit/>
          </a:bodyPr>
          <a:lstStyle>
            <a:lvl1pPr marL="0" marR="0" indent="0" algn="l" defTabSz="457216" rtl="0" eaLnBrk="1" fontAlgn="auto" latinLnBrk="0" hangingPunct="1">
              <a:lnSpc>
                <a:spcPct val="70000"/>
              </a:lnSpc>
              <a:spcBef>
                <a:spcPct val="20000"/>
              </a:spcBef>
              <a:spcAft>
                <a:spcPts val="0"/>
              </a:spcAft>
              <a:buClr>
                <a:srgbClr val="E6E7E8"/>
              </a:buClr>
              <a:buSzTx/>
              <a:buFont typeface="Arial"/>
              <a:buNone/>
              <a:tabLst/>
              <a:defRPr sz="2699"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21675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25303" y="582797"/>
            <a:ext cx="11081486" cy="693110"/>
          </a:xfrm>
          <a:prstGeom prst="rect">
            <a:avLst/>
          </a:prstGeom>
        </p:spPr>
        <p:txBody>
          <a:bodyPr/>
          <a:lstStyle>
            <a:lvl1pPr marL="0" indent="0" algn="l">
              <a:lnSpc>
                <a:spcPct val="70000"/>
              </a:lnSpc>
              <a:defRPr sz="4002" b="0" i="0">
                <a:solidFill>
                  <a:srgbClr val="664A78"/>
                </a:solidFill>
                <a:latin typeface="Arial MT"/>
                <a:cs typeface="Arial MT"/>
              </a:defRPr>
            </a:lvl1pPr>
          </a:lstStyle>
          <a:p>
            <a:endParaRPr lang="en-US" dirty="0"/>
          </a:p>
        </p:txBody>
      </p:sp>
      <p:sp>
        <p:nvSpPr>
          <p:cNvPr id="10" name="Subtitle 2"/>
          <p:cNvSpPr>
            <a:spLocks noGrp="1"/>
          </p:cNvSpPr>
          <p:nvPr>
            <p:ph type="subTitle" idx="1"/>
          </p:nvPr>
        </p:nvSpPr>
        <p:spPr>
          <a:xfrm>
            <a:off x="425304" y="1967023"/>
            <a:ext cx="11081484" cy="3579628"/>
          </a:xfrm>
          <a:prstGeom prst="rect">
            <a:avLst/>
          </a:prstGeom>
        </p:spPr>
        <p:txBody>
          <a:bodyPr>
            <a:normAutofit/>
          </a:bodyPr>
          <a:lstStyle>
            <a:lvl1pPr marL="457216" marR="0" indent="-457216" algn="l" defTabSz="457216" rtl="0" eaLnBrk="1" fontAlgn="auto" latinLnBrk="0" hangingPunct="1">
              <a:lnSpc>
                <a:spcPct val="70000"/>
              </a:lnSpc>
              <a:spcBef>
                <a:spcPct val="20000"/>
              </a:spcBef>
              <a:spcAft>
                <a:spcPts val="0"/>
              </a:spcAft>
              <a:buClr>
                <a:srgbClr val="E6E7E8"/>
              </a:buClr>
              <a:buSzTx/>
              <a:buFont typeface="Arial"/>
              <a:buChar char="•"/>
              <a:tabLst/>
              <a:defRPr sz="2699" b="0" i="0" spc="0">
                <a:solidFill>
                  <a:srgbClr val="6D6E71"/>
                </a:solidFill>
                <a:latin typeface="Arial MT"/>
                <a:cs typeface="Arial MT"/>
              </a:defRPr>
            </a:lvl1pPr>
            <a:lvl2pPr marL="441490" indent="0" algn="ctr">
              <a:buNone/>
              <a:defRPr>
                <a:solidFill>
                  <a:schemeClr val="tx1">
                    <a:tint val="75000"/>
                  </a:schemeClr>
                </a:solidFill>
              </a:defRPr>
            </a:lvl2pPr>
            <a:lvl3pPr marL="882980" indent="0" algn="ctr">
              <a:buNone/>
              <a:defRPr>
                <a:solidFill>
                  <a:schemeClr val="tx1">
                    <a:tint val="75000"/>
                  </a:schemeClr>
                </a:solidFill>
              </a:defRPr>
            </a:lvl3pPr>
            <a:lvl4pPr marL="1324466" indent="0" algn="ctr">
              <a:buNone/>
              <a:defRPr>
                <a:solidFill>
                  <a:schemeClr val="tx1">
                    <a:tint val="75000"/>
                  </a:schemeClr>
                </a:solidFill>
              </a:defRPr>
            </a:lvl4pPr>
            <a:lvl5pPr marL="1765956" indent="0" algn="ctr">
              <a:buNone/>
              <a:defRPr>
                <a:solidFill>
                  <a:schemeClr val="tx1">
                    <a:tint val="75000"/>
                  </a:schemeClr>
                </a:solidFill>
              </a:defRPr>
            </a:lvl5pPr>
            <a:lvl6pPr marL="2207444" indent="0" algn="ctr">
              <a:buNone/>
              <a:defRPr>
                <a:solidFill>
                  <a:schemeClr val="tx1">
                    <a:tint val="75000"/>
                  </a:schemeClr>
                </a:solidFill>
              </a:defRPr>
            </a:lvl6pPr>
            <a:lvl7pPr marL="2648934" indent="0" algn="ctr">
              <a:buNone/>
              <a:defRPr>
                <a:solidFill>
                  <a:schemeClr val="tx1">
                    <a:tint val="75000"/>
                  </a:schemeClr>
                </a:solidFill>
              </a:defRPr>
            </a:lvl7pPr>
            <a:lvl8pPr marL="3090423" indent="0" algn="ctr">
              <a:buNone/>
              <a:defRPr>
                <a:solidFill>
                  <a:schemeClr val="tx1">
                    <a:tint val="75000"/>
                  </a:schemeClr>
                </a:solidFill>
              </a:defRPr>
            </a:lvl8pPr>
            <a:lvl9pPr marL="3531913"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694968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JMH – PowerPoint Fron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66298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16" rtl="0" eaLnBrk="1" latinLnBrk="0" hangingPunct="1">
        <a:spcBef>
          <a:spcPct val="0"/>
        </a:spcBef>
        <a:buNone/>
        <a:defRPr sz="4400" kern="1200">
          <a:solidFill>
            <a:schemeClr val="tx1"/>
          </a:solidFill>
          <a:latin typeface="+mj-lt"/>
          <a:ea typeface="+mj-ea"/>
          <a:cs typeface="+mj-cs"/>
        </a:defRPr>
      </a:lvl1pPr>
    </p:titleStyle>
    <p:bodyStyle>
      <a:lvl1pPr marL="342913" indent="-342913" algn="l" defTabSz="457216" rtl="0" eaLnBrk="1" latinLnBrk="0" hangingPunct="1">
        <a:spcBef>
          <a:spcPct val="20000"/>
        </a:spcBef>
        <a:buFont typeface="Arial"/>
        <a:buChar char="•"/>
        <a:defRPr sz="3202" kern="1200">
          <a:solidFill>
            <a:schemeClr val="tx1"/>
          </a:solidFill>
          <a:latin typeface="+mn-lt"/>
          <a:ea typeface="+mn-ea"/>
          <a:cs typeface="+mn-cs"/>
        </a:defRPr>
      </a:lvl1pPr>
      <a:lvl2pPr marL="742978" indent="-285760" algn="l" defTabSz="457216" rtl="0" eaLnBrk="1" latinLnBrk="0" hangingPunct="1">
        <a:spcBef>
          <a:spcPct val="20000"/>
        </a:spcBef>
        <a:buFont typeface="Arial"/>
        <a:buChar char="–"/>
        <a:defRPr sz="2800" kern="1200">
          <a:solidFill>
            <a:schemeClr val="tx1"/>
          </a:solidFill>
          <a:latin typeface="+mn-lt"/>
          <a:ea typeface="+mn-ea"/>
          <a:cs typeface="+mn-cs"/>
        </a:defRPr>
      </a:lvl2pPr>
      <a:lvl3pPr marL="1143045" indent="-228609" algn="l" defTabSz="457216" rtl="0" eaLnBrk="1" latinLnBrk="0" hangingPunct="1">
        <a:spcBef>
          <a:spcPct val="20000"/>
        </a:spcBef>
        <a:buFont typeface="Arial"/>
        <a:buChar char="•"/>
        <a:defRPr sz="2398" kern="1200">
          <a:solidFill>
            <a:schemeClr val="tx1"/>
          </a:solidFill>
          <a:latin typeface="+mn-lt"/>
          <a:ea typeface="+mn-ea"/>
          <a:cs typeface="+mn-cs"/>
        </a:defRPr>
      </a:lvl3pPr>
      <a:lvl4pPr marL="1600262" indent="-228609" algn="l" defTabSz="457216" rtl="0" eaLnBrk="1" latinLnBrk="0" hangingPunct="1">
        <a:spcBef>
          <a:spcPct val="20000"/>
        </a:spcBef>
        <a:buFont typeface="Arial"/>
        <a:buChar char="–"/>
        <a:defRPr sz="2000" kern="1200">
          <a:solidFill>
            <a:schemeClr val="tx1"/>
          </a:solidFill>
          <a:latin typeface="+mn-lt"/>
          <a:ea typeface="+mn-ea"/>
          <a:cs typeface="+mn-cs"/>
        </a:defRPr>
      </a:lvl4pPr>
      <a:lvl5pPr marL="2057478" indent="-228609" algn="l" defTabSz="457216" rtl="0" eaLnBrk="1" latinLnBrk="0" hangingPunct="1">
        <a:spcBef>
          <a:spcPct val="20000"/>
        </a:spcBef>
        <a:buFont typeface="Arial"/>
        <a:buChar char="»"/>
        <a:defRPr sz="2000" kern="1200">
          <a:solidFill>
            <a:schemeClr val="tx1"/>
          </a:solidFill>
          <a:latin typeface="+mn-lt"/>
          <a:ea typeface="+mn-ea"/>
          <a:cs typeface="+mn-cs"/>
        </a:defRPr>
      </a:lvl5pPr>
      <a:lvl6pPr marL="2514695" indent="-228609" algn="l" defTabSz="457216" rtl="0" eaLnBrk="1" latinLnBrk="0" hangingPunct="1">
        <a:spcBef>
          <a:spcPct val="20000"/>
        </a:spcBef>
        <a:buFont typeface="Arial"/>
        <a:buChar char="•"/>
        <a:defRPr sz="2000" kern="1200">
          <a:solidFill>
            <a:schemeClr val="tx1"/>
          </a:solidFill>
          <a:latin typeface="+mn-lt"/>
          <a:ea typeface="+mn-ea"/>
          <a:cs typeface="+mn-cs"/>
        </a:defRPr>
      </a:lvl6pPr>
      <a:lvl7pPr marL="2971911" indent="-228609" algn="l" defTabSz="457216"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6" rtl="0" eaLnBrk="1" latinLnBrk="0" hangingPunct="1">
        <a:spcBef>
          <a:spcPct val="20000"/>
        </a:spcBef>
        <a:buFont typeface="Arial"/>
        <a:buChar char="•"/>
        <a:defRPr sz="2000" kern="1200">
          <a:solidFill>
            <a:schemeClr val="tx1"/>
          </a:solidFill>
          <a:latin typeface="+mn-lt"/>
          <a:ea typeface="+mn-ea"/>
          <a:cs typeface="+mn-cs"/>
        </a:defRPr>
      </a:lvl8pPr>
      <a:lvl9pPr marL="3886345" indent="-228609" algn="l" defTabSz="45721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6" rtl="0" eaLnBrk="1" latinLnBrk="0" hangingPunct="1">
        <a:defRPr sz="1801" kern="1200">
          <a:solidFill>
            <a:schemeClr val="tx1"/>
          </a:solidFill>
          <a:latin typeface="+mn-lt"/>
          <a:ea typeface="+mn-ea"/>
          <a:cs typeface="+mn-cs"/>
        </a:defRPr>
      </a:lvl1pPr>
      <a:lvl2pPr marL="457216" algn="l" defTabSz="457216" rtl="0" eaLnBrk="1" latinLnBrk="0" hangingPunct="1">
        <a:defRPr sz="1801" kern="1200">
          <a:solidFill>
            <a:schemeClr val="tx1"/>
          </a:solidFill>
          <a:latin typeface="+mn-lt"/>
          <a:ea typeface="+mn-ea"/>
          <a:cs typeface="+mn-cs"/>
        </a:defRPr>
      </a:lvl2pPr>
      <a:lvl3pPr marL="914436" algn="l" defTabSz="457216" rtl="0" eaLnBrk="1" latinLnBrk="0" hangingPunct="1">
        <a:defRPr sz="1801" kern="1200">
          <a:solidFill>
            <a:schemeClr val="tx1"/>
          </a:solidFill>
          <a:latin typeface="+mn-lt"/>
          <a:ea typeface="+mn-ea"/>
          <a:cs typeface="+mn-cs"/>
        </a:defRPr>
      </a:lvl3pPr>
      <a:lvl4pPr marL="1371653" algn="l" defTabSz="457216" rtl="0" eaLnBrk="1" latinLnBrk="0" hangingPunct="1">
        <a:defRPr sz="1801" kern="1200">
          <a:solidFill>
            <a:schemeClr val="tx1"/>
          </a:solidFill>
          <a:latin typeface="+mn-lt"/>
          <a:ea typeface="+mn-ea"/>
          <a:cs typeface="+mn-cs"/>
        </a:defRPr>
      </a:lvl4pPr>
      <a:lvl5pPr marL="1828869" algn="l" defTabSz="457216" rtl="0" eaLnBrk="1" latinLnBrk="0" hangingPunct="1">
        <a:defRPr sz="1801" kern="1200">
          <a:solidFill>
            <a:schemeClr val="tx1"/>
          </a:solidFill>
          <a:latin typeface="+mn-lt"/>
          <a:ea typeface="+mn-ea"/>
          <a:cs typeface="+mn-cs"/>
        </a:defRPr>
      </a:lvl5pPr>
      <a:lvl6pPr marL="2286087" algn="l" defTabSz="457216" rtl="0" eaLnBrk="1" latinLnBrk="0" hangingPunct="1">
        <a:defRPr sz="1801" kern="1200">
          <a:solidFill>
            <a:schemeClr val="tx1"/>
          </a:solidFill>
          <a:latin typeface="+mn-lt"/>
          <a:ea typeface="+mn-ea"/>
          <a:cs typeface="+mn-cs"/>
        </a:defRPr>
      </a:lvl6pPr>
      <a:lvl7pPr marL="2743304" algn="l" defTabSz="457216" rtl="0" eaLnBrk="1" latinLnBrk="0" hangingPunct="1">
        <a:defRPr sz="1801" kern="1200">
          <a:solidFill>
            <a:schemeClr val="tx1"/>
          </a:solidFill>
          <a:latin typeface="+mn-lt"/>
          <a:ea typeface="+mn-ea"/>
          <a:cs typeface="+mn-cs"/>
        </a:defRPr>
      </a:lvl7pPr>
      <a:lvl8pPr marL="3200522" algn="l" defTabSz="457216" rtl="0" eaLnBrk="1" latinLnBrk="0" hangingPunct="1">
        <a:defRPr sz="1801" kern="1200">
          <a:solidFill>
            <a:schemeClr val="tx1"/>
          </a:solidFill>
          <a:latin typeface="+mn-lt"/>
          <a:ea typeface="+mn-ea"/>
          <a:cs typeface="+mn-cs"/>
        </a:defRPr>
      </a:lvl8pPr>
      <a:lvl9pPr marL="3657740" algn="l" defTabSz="457216"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JMH – PowerPoint Conten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userDrawn="1"/>
        </p:nvSpPr>
        <p:spPr>
          <a:xfrm>
            <a:off x="9396663" y="5895473"/>
            <a:ext cx="2574759" cy="605935"/>
          </a:xfrm>
          <a:prstGeom prst="rect">
            <a:avLst/>
          </a:prstGeom>
          <a:solidFill>
            <a:schemeClr val="bg1"/>
          </a:solidFill>
        </p:spPr>
        <p:txBody>
          <a:bodyPr wrap="square" rtlCol="0">
            <a:spAutoFit/>
          </a:bodyPr>
          <a:lstStyle/>
          <a:p>
            <a:pPr algn="ctr"/>
            <a:r>
              <a:rPr lang="en-GB" sz="1600" dirty="0">
                <a:solidFill>
                  <a:srgbClr val="62619B"/>
                </a:solidFill>
              </a:rPr>
              <a:t>T: 0370 300 3780</a:t>
            </a:r>
          </a:p>
          <a:p>
            <a:pPr algn="ctr"/>
            <a:r>
              <a:rPr lang="en-GB" sz="1600" dirty="0">
                <a:solidFill>
                  <a:srgbClr val="62619B"/>
                </a:solidFill>
              </a:rPr>
              <a:t>www.johnmhayes.co.uk</a:t>
            </a:r>
          </a:p>
        </p:txBody>
      </p:sp>
    </p:spTree>
    <p:extLst>
      <p:ext uri="{BB962C8B-B14F-4D97-AF65-F5344CB8AC3E}">
        <p14:creationId xmlns:p14="http://schemas.microsoft.com/office/powerpoint/2010/main" val="12411444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457216" rtl="0" eaLnBrk="1" latinLnBrk="0" hangingPunct="1">
        <a:spcBef>
          <a:spcPct val="0"/>
        </a:spcBef>
        <a:buNone/>
        <a:defRPr sz="4400" kern="1200">
          <a:solidFill>
            <a:schemeClr val="tx1"/>
          </a:solidFill>
          <a:latin typeface="+mj-lt"/>
          <a:ea typeface="+mj-ea"/>
          <a:cs typeface="+mj-cs"/>
        </a:defRPr>
      </a:lvl1pPr>
    </p:titleStyle>
    <p:bodyStyle>
      <a:lvl1pPr marL="342913" indent="-342913" algn="l" defTabSz="457216" rtl="0" eaLnBrk="1" latinLnBrk="0" hangingPunct="1">
        <a:spcBef>
          <a:spcPct val="20000"/>
        </a:spcBef>
        <a:buFont typeface="Arial"/>
        <a:buChar char="•"/>
        <a:defRPr sz="3202" kern="1200">
          <a:solidFill>
            <a:schemeClr val="tx1"/>
          </a:solidFill>
          <a:latin typeface="+mn-lt"/>
          <a:ea typeface="+mn-ea"/>
          <a:cs typeface="+mn-cs"/>
        </a:defRPr>
      </a:lvl1pPr>
      <a:lvl2pPr marL="742978" indent="-285760" algn="l" defTabSz="457216" rtl="0" eaLnBrk="1" latinLnBrk="0" hangingPunct="1">
        <a:spcBef>
          <a:spcPct val="20000"/>
        </a:spcBef>
        <a:buFont typeface="Arial"/>
        <a:buChar char="–"/>
        <a:defRPr sz="2800" kern="1200">
          <a:solidFill>
            <a:schemeClr val="tx1"/>
          </a:solidFill>
          <a:latin typeface="+mn-lt"/>
          <a:ea typeface="+mn-ea"/>
          <a:cs typeface="+mn-cs"/>
        </a:defRPr>
      </a:lvl2pPr>
      <a:lvl3pPr marL="1143045" indent="-228609" algn="l" defTabSz="457216" rtl="0" eaLnBrk="1" latinLnBrk="0" hangingPunct="1">
        <a:spcBef>
          <a:spcPct val="20000"/>
        </a:spcBef>
        <a:buFont typeface="Arial"/>
        <a:buChar char="•"/>
        <a:defRPr sz="2398" kern="1200">
          <a:solidFill>
            <a:schemeClr val="tx1"/>
          </a:solidFill>
          <a:latin typeface="+mn-lt"/>
          <a:ea typeface="+mn-ea"/>
          <a:cs typeface="+mn-cs"/>
        </a:defRPr>
      </a:lvl3pPr>
      <a:lvl4pPr marL="1600262" indent="-228609" algn="l" defTabSz="457216" rtl="0" eaLnBrk="1" latinLnBrk="0" hangingPunct="1">
        <a:spcBef>
          <a:spcPct val="20000"/>
        </a:spcBef>
        <a:buFont typeface="Arial"/>
        <a:buChar char="–"/>
        <a:defRPr sz="2000" kern="1200">
          <a:solidFill>
            <a:schemeClr val="tx1"/>
          </a:solidFill>
          <a:latin typeface="+mn-lt"/>
          <a:ea typeface="+mn-ea"/>
          <a:cs typeface="+mn-cs"/>
        </a:defRPr>
      </a:lvl4pPr>
      <a:lvl5pPr marL="2057478" indent="-228609" algn="l" defTabSz="457216" rtl="0" eaLnBrk="1" latinLnBrk="0" hangingPunct="1">
        <a:spcBef>
          <a:spcPct val="20000"/>
        </a:spcBef>
        <a:buFont typeface="Arial"/>
        <a:buChar char="»"/>
        <a:defRPr sz="2000" kern="1200">
          <a:solidFill>
            <a:schemeClr val="tx1"/>
          </a:solidFill>
          <a:latin typeface="+mn-lt"/>
          <a:ea typeface="+mn-ea"/>
          <a:cs typeface="+mn-cs"/>
        </a:defRPr>
      </a:lvl5pPr>
      <a:lvl6pPr marL="2514695" indent="-228609" algn="l" defTabSz="457216" rtl="0" eaLnBrk="1" latinLnBrk="0" hangingPunct="1">
        <a:spcBef>
          <a:spcPct val="20000"/>
        </a:spcBef>
        <a:buFont typeface="Arial"/>
        <a:buChar char="•"/>
        <a:defRPr sz="2000" kern="1200">
          <a:solidFill>
            <a:schemeClr val="tx1"/>
          </a:solidFill>
          <a:latin typeface="+mn-lt"/>
          <a:ea typeface="+mn-ea"/>
          <a:cs typeface="+mn-cs"/>
        </a:defRPr>
      </a:lvl6pPr>
      <a:lvl7pPr marL="2971911" indent="-228609" algn="l" defTabSz="457216"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6" rtl="0" eaLnBrk="1" latinLnBrk="0" hangingPunct="1">
        <a:spcBef>
          <a:spcPct val="20000"/>
        </a:spcBef>
        <a:buFont typeface="Arial"/>
        <a:buChar char="•"/>
        <a:defRPr sz="2000" kern="1200">
          <a:solidFill>
            <a:schemeClr val="tx1"/>
          </a:solidFill>
          <a:latin typeface="+mn-lt"/>
          <a:ea typeface="+mn-ea"/>
          <a:cs typeface="+mn-cs"/>
        </a:defRPr>
      </a:lvl8pPr>
      <a:lvl9pPr marL="3886345" indent="-228609" algn="l" defTabSz="45721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6" rtl="0" eaLnBrk="1" latinLnBrk="0" hangingPunct="1">
        <a:defRPr sz="1801" kern="1200">
          <a:solidFill>
            <a:schemeClr val="tx1"/>
          </a:solidFill>
          <a:latin typeface="+mn-lt"/>
          <a:ea typeface="+mn-ea"/>
          <a:cs typeface="+mn-cs"/>
        </a:defRPr>
      </a:lvl1pPr>
      <a:lvl2pPr marL="457216" algn="l" defTabSz="457216" rtl="0" eaLnBrk="1" latinLnBrk="0" hangingPunct="1">
        <a:defRPr sz="1801" kern="1200">
          <a:solidFill>
            <a:schemeClr val="tx1"/>
          </a:solidFill>
          <a:latin typeface="+mn-lt"/>
          <a:ea typeface="+mn-ea"/>
          <a:cs typeface="+mn-cs"/>
        </a:defRPr>
      </a:lvl2pPr>
      <a:lvl3pPr marL="914436" algn="l" defTabSz="457216" rtl="0" eaLnBrk="1" latinLnBrk="0" hangingPunct="1">
        <a:defRPr sz="1801" kern="1200">
          <a:solidFill>
            <a:schemeClr val="tx1"/>
          </a:solidFill>
          <a:latin typeface="+mn-lt"/>
          <a:ea typeface="+mn-ea"/>
          <a:cs typeface="+mn-cs"/>
        </a:defRPr>
      </a:lvl3pPr>
      <a:lvl4pPr marL="1371653" algn="l" defTabSz="457216" rtl="0" eaLnBrk="1" latinLnBrk="0" hangingPunct="1">
        <a:defRPr sz="1801" kern="1200">
          <a:solidFill>
            <a:schemeClr val="tx1"/>
          </a:solidFill>
          <a:latin typeface="+mn-lt"/>
          <a:ea typeface="+mn-ea"/>
          <a:cs typeface="+mn-cs"/>
        </a:defRPr>
      </a:lvl4pPr>
      <a:lvl5pPr marL="1828869" algn="l" defTabSz="457216" rtl="0" eaLnBrk="1" latinLnBrk="0" hangingPunct="1">
        <a:defRPr sz="1801" kern="1200">
          <a:solidFill>
            <a:schemeClr val="tx1"/>
          </a:solidFill>
          <a:latin typeface="+mn-lt"/>
          <a:ea typeface="+mn-ea"/>
          <a:cs typeface="+mn-cs"/>
        </a:defRPr>
      </a:lvl5pPr>
      <a:lvl6pPr marL="2286087" algn="l" defTabSz="457216" rtl="0" eaLnBrk="1" latinLnBrk="0" hangingPunct="1">
        <a:defRPr sz="1801" kern="1200">
          <a:solidFill>
            <a:schemeClr val="tx1"/>
          </a:solidFill>
          <a:latin typeface="+mn-lt"/>
          <a:ea typeface="+mn-ea"/>
          <a:cs typeface="+mn-cs"/>
        </a:defRPr>
      </a:lvl6pPr>
      <a:lvl7pPr marL="2743304" algn="l" defTabSz="457216" rtl="0" eaLnBrk="1" latinLnBrk="0" hangingPunct="1">
        <a:defRPr sz="1801" kern="1200">
          <a:solidFill>
            <a:schemeClr val="tx1"/>
          </a:solidFill>
          <a:latin typeface="+mn-lt"/>
          <a:ea typeface="+mn-ea"/>
          <a:cs typeface="+mn-cs"/>
        </a:defRPr>
      </a:lvl7pPr>
      <a:lvl8pPr marL="3200522" algn="l" defTabSz="457216" rtl="0" eaLnBrk="1" latinLnBrk="0" hangingPunct="1">
        <a:defRPr sz="1801" kern="1200">
          <a:solidFill>
            <a:schemeClr val="tx1"/>
          </a:solidFill>
          <a:latin typeface="+mn-lt"/>
          <a:ea typeface="+mn-ea"/>
          <a:cs typeface="+mn-cs"/>
        </a:defRPr>
      </a:lvl8pPr>
      <a:lvl9pPr marL="3657740" algn="l" defTabSz="457216"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JMH – PowerPoint Content.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87004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2" r:id="rId4"/>
    <p:sldLayoutId id="2147483683" r:id="rId5"/>
    <p:sldLayoutId id="2147483684" r:id="rId6"/>
  </p:sldLayoutIdLst>
  <p:txStyles>
    <p:titleStyle>
      <a:lvl1pPr algn="ctr" defTabSz="457216" rtl="0" eaLnBrk="1" latinLnBrk="0" hangingPunct="1">
        <a:spcBef>
          <a:spcPct val="0"/>
        </a:spcBef>
        <a:buNone/>
        <a:defRPr sz="4400" kern="1200">
          <a:solidFill>
            <a:schemeClr val="tx1"/>
          </a:solidFill>
          <a:latin typeface="+mj-lt"/>
          <a:ea typeface="+mj-ea"/>
          <a:cs typeface="+mj-cs"/>
        </a:defRPr>
      </a:lvl1pPr>
    </p:titleStyle>
    <p:bodyStyle>
      <a:lvl1pPr marL="342913" indent="-342913" algn="l" defTabSz="457216" rtl="0" eaLnBrk="1" latinLnBrk="0" hangingPunct="1">
        <a:spcBef>
          <a:spcPct val="20000"/>
        </a:spcBef>
        <a:buFont typeface="Arial"/>
        <a:buChar char="•"/>
        <a:defRPr sz="3202" kern="1200">
          <a:solidFill>
            <a:schemeClr val="tx1"/>
          </a:solidFill>
          <a:latin typeface="+mn-lt"/>
          <a:ea typeface="+mn-ea"/>
          <a:cs typeface="+mn-cs"/>
        </a:defRPr>
      </a:lvl1pPr>
      <a:lvl2pPr marL="742978" indent="-285760" algn="l" defTabSz="457216" rtl="0" eaLnBrk="1" latinLnBrk="0" hangingPunct="1">
        <a:spcBef>
          <a:spcPct val="20000"/>
        </a:spcBef>
        <a:buFont typeface="Arial"/>
        <a:buChar char="–"/>
        <a:defRPr sz="2800" kern="1200">
          <a:solidFill>
            <a:schemeClr val="tx1"/>
          </a:solidFill>
          <a:latin typeface="+mn-lt"/>
          <a:ea typeface="+mn-ea"/>
          <a:cs typeface="+mn-cs"/>
        </a:defRPr>
      </a:lvl2pPr>
      <a:lvl3pPr marL="1143045" indent="-228609" algn="l" defTabSz="457216" rtl="0" eaLnBrk="1" latinLnBrk="0" hangingPunct="1">
        <a:spcBef>
          <a:spcPct val="20000"/>
        </a:spcBef>
        <a:buFont typeface="Arial"/>
        <a:buChar char="•"/>
        <a:defRPr sz="2398" kern="1200">
          <a:solidFill>
            <a:schemeClr val="tx1"/>
          </a:solidFill>
          <a:latin typeface="+mn-lt"/>
          <a:ea typeface="+mn-ea"/>
          <a:cs typeface="+mn-cs"/>
        </a:defRPr>
      </a:lvl3pPr>
      <a:lvl4pPr marL="1600262" indent="-228609" algn="l" defTabSz="457216" rtl="0" eaLnBrk="1" latinLnBrk="0" hangingPunct="1">
        <a:spcBef>
          <a:spcPct val="20000"/>
        </a:spcBef>
        <a:buFont typeface="Arial"/>
        <a:buChar char="–"/>
        <a:defRPr sz="2000" kern="1200">
          <a:solidFill>
            <a:schemeClr val="tx1"/>
          </a:solidFill>
          <a:latin typeface="+mn-lt"/>
          <a:ea typeface="+mn-ea"/>
          <a:cs typeface="+mn-cs"/>
        </a:defRPr>
      </a:lvl4pPr>
      <a:lvl5pPr marL="2057478" indent="-228609" algn="l" defTabSz="457216" rtl="0" eaLnBrk="1" latinLnBrk="0" hangingPunct="1">
        <a:spcBef>
          <a:spcPct val="20000"/>
        </a:spcBef>
        <a:buFont typeface="Arial"/>
        <a:buChar char="»"/>
        <a:defRPr sz="2000" kern="1200">
          <a:solidFill>
            <a:schemeClr val="tx1"/>
          </a:solidFill>
          <a:latin typeface="+mn-lt"/>
          <a:ea typeface="+mn-ea"/>
          <a:cs typeface="+mn-cs"/>
        </a:defRPr>
      </a:lvl5pPr>
      <a:lvl6pPr marL="2514695" indent="-228609" algn="l" defTabSz="457216" rtl="0" eaLnBrk="1" latinLnBrk="0" hangingPunct="1">
        <a:spcBef>
          <a:spcPct val="20000"/>
        </a:spcBef>
        <a:buFont typeface="Arial"/>
        <a:buChar char="•"/>
        <a:defRPr sz="2000" kern="1200">
          <a:solidFill>
            <a:schemeClr val="tx1"/>
          </a:solidFill>
          <a:latin typeface="+mn-lt"/>
          <a:ea typeface="+mn-ea"/>
          <a:cs typeface="+mn-cs"/>
        </a:defRPr>
      </a:lvl6pPr>
      <a:lvl7pPr marL="2971911" indent="-228609" algn="l" defTabSz="457216"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6" rtl="0" eaLnBrk="1" latinLnBrk="0" hangingPunct="1">
        <a:spcBef>
          <a:spcPct val="20000"/>
        </a:spcBef>
        <a:buFont typeface="Arial"/>
        <a:buChar char="•"/>
        <a:defRPr sz="2000" kern="1200">
          <a:solidFill>
            <a:schemeClr val="tx1"/>
          </a:solidFill>
          <a:latin typeface="+mn-lt"/>
          <a:ea typeface="+mn-ea"/>
          <a:cs typeface="+mn-cs"/>
        </a:defRPr>
      </a:lvl8pPr>
      <a:lvl9pPr marL="3886345" indent="-228609" algn="l" defTabSz="45721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6" rtl="0" eaLnBrk="1" latinLnBrk="0" hangingPunct="1">
        <a:defRPr sz="1801" kern="1200">
          <a:solidFill>
            <a:schemeClr val="tx1"/>
          </a:solidFill>
          <a:latin typeface="+mn-lt"/>
          <a:ea typeface="+mn-ea"/>
          <a:cs typeface="+mn-cs"/>
        </a:defRPr>
      </a:lvl1pPr>
      <a:lvl2pPr marL="457216" algn="l" defTabSz="457216" rtl="0" eaLnBrk="1" latinLnBrk="0" hangingPunct="1">
        <a:defRPr sz="1801" kern="1200">
          <a:solidFill>
            <a:schemeClr val="tx1"/>
          </a:solidFill>
          <a:latin typeface="+mn-lt"/>
          <a:ea typeface="+mn-ea"/>
          <a:cs typeface="+mn-cs"/>
        </a:defRPr>
      </a:lvl2pPr>
      <a:lvl3pPr marL="914436" algn="l" defTabSz="457216" rtl="0" eaLnBrk="1" latinLnBrk="0" hangingPunct="1">
        <a:defRPr sz="1801" kern="1200">
          <a:solidFill>
            <a:schemeClr val="tx1"/>
          </a:solidFill>
          <a:latin typeface="+mn-lt"/>
          <a:ea typeface="+mn-ea"/>
          <a:cs typeface="+mn-cs"/>
        </a:defRPr>
      </a:lvl3pPr>
      <a:lvl4pPr marL="1371653" algn="l" defTabSz="457216" rtl="0" eaLnBrk="1" latinLnBrk="0" hangingPunct="1">
        <a:defRPr sz="1801" kern="1200">
          <a:solidFill>
            <a:schemeClr val="tx1"/>
          </a:solidFill>
          <a:latin typeface="+mn-lt"/>
          <a:ea typeface="+mn-ea"/>
          <a:cs typeface="+mn-cs"/>
        </a:defRPr>
      </a:lvl4pPr>
      <a:lvl5pPr marL="1828869" algn="l" defTabSz="457216" rtl="0" eaLnBrk="1" latinLnBrk="0" hangingPunct="1">
        <a:defRPr sz="1801" kern="1200">
          <a:solidFill>
            <a:schemeClr val="tx1"/>
          </a:solidFill>
          <a:latin typeface="+mn-lt"/>
          <a:ea typeface="+mn-ea"/>
          <a:cs typeface="+mn-cs"/>
        </a:defRPr>
      </a:lvl5pPr>
      <a:lvl6pPr marL="2286087" algn="l" defTabSz="457216" rtl="0" eaLnBrk="1" latinLnBrk="0" hangingPunct="1">
        <a:defRPr sz="1801" kern="1200">
          <a:solidFill>
            <a:schemeClr val="tx1"/>
          </a:solidFill>
          <a:latin typeface="+mn-lt"/>
          <a:ea typeface="+mn-ea"/>
          <a:cs typeface="+mn-cs"/>
        </a:defRPr>
      </a:lvl6pPr>
      <a:lvl7pPr marL="2743304" algn="l" defTabSz="457216" rtl="0" eaLnBrk="1" latinLnBrk="0" hangingPunct="1">
        <a:defRPr sz="1801" kern="1200">
          <a:solidFill>
            <a:schemeClr val="tx1"/>
          </a:solidFill>
          <a:latin typeface="+mn-lt"/>
          <a:ea typeface="+mn-ea"/>
          <a:cs typeface="+mn-cs"/>
        </a:defRPr>
      </a:lvl7pPr>
      <a:lvl8pPr marL="3200522" algn="l" defTabSz="457216" rtl="0" eaLnBrk="1" latinLnBrk="0" hangingPunct="1">
        <a:defRPr sz="1801" kern="1200">
          <a:solidFill>
            <a:schemeClr val="tx1"/>
          </a:solidFill>
          <a:latin typeface="+mn-lt"/>
          <a:ea typeface="+mn-ea"/>
          <a:cs typeface="+mn-cs"/>
        </a:defRPr>
      </a:lvl8pPr>
      <a:lvl9pPr marL="3657740" algn="l" defTabSz="45721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haun.Williams@johnmhayes.co.uk"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cid:image004.png@01D9AF30.87910720"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 y="1759533"/>
            <a:ext cx="6096002" cy="3691909"/>
          </a:xfrm>
        </p:spPr>
        <p:txBody>
          <a:bodyPr anchor="ctr"/>
          <a:lstStyle/>
          <a:p>
            <a:pPr algn="ctr">
              <a:lnSpc>
                <a:spcPct val="150000"/>
              </a:lnSpc>
            </a:pPr>
            <a:br>
              <a:rPr lang="en-US" sz="5401" dirty="0"/>
            </a:br>
            <a:br>
              <a:rPr lang="en-US" sz="5401" dirty="0"/>
            </a:br>
            <a:br>
              <a:rPr lang="en-US" sz="5401" dirty="0"/>
            </a:br>
            <a:br>
              <a:rPr lang="en-US" sz="5401" dirty="0"/>
            </a:br>
            <a:br>
              <a:rPr lang="en-US" sz="1801" dirty="0"/>
            </a:br>
            <a:endParaRPr lang="en-US" sz="6603" dirty="0"/>
          </a:p>
        </p:txBody>
      </p:sp>
      <p:sp>
        <p:nvSpPr>
          <p:cNvPr id="3" name="TextBox 2">
            <a:extLst>
              <a:ext uri="{FF2B5EF4-FFF2-40B4-BE49-F238E27FC236}">
                <a16:creationId xmlns:a16="http://schemas.microsoft.com/office/drawing/2014/main" id="{1DBF3BFD-204B-8F77-10E6-D07731AC52C3}"/>
              </a:ext>
            </a:extLst>
          </p:cNvPr>
          <p:cNvSpPr txBox="1"/>
          <p:nvPr/>
        </p:nvSpPr>
        <p:spPr>
          <a:xfrm>
            <a:off x="1113692" y="2459504"/>
            <a:ext cx="4443046" cy="1815882"/>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Maximising Costs and Recoveries</a:t>
            </a:r>
          </a:p>
          <a:p>
            <a:endParaRPr lang="en-GB" sz="2400" b="1" dirty="0">
              <a:latin typeface="Calibri" panose="020F0502020204030204" pitchFamily="34" charset="0"/>
              <a:cs typeface="Calibri" panose="020F0502020204030204" pitchFamily="34" charset="0"/>
            </a:endParaRPr>
          </a:p>
          <a:p>
            <a:pPr algn="ctr"/>
            <a:r>
              <a:rPr lang="en-GB" sz="2400" b="1" i="0" dirty="0">
                <a:latin typeface="Calibri" panose="020F0502020204030204" pitchFamily="34" charset="0"/>
                <a:cs typeface="Calibri" panose="020F0502020204030204" pitchFamily="34" charset="0"/>
              </a:rPr>
              <a:t>9</a:t>
            </a:r>
            <a:r>
              <a:rPr lang="en-GB" sz="2400" b="1" i="0" baseline="30000" dirty="0">
                <a:latin typeface="Calibri" panose="020F0502020204030204" pitchFamily="34" charset="0"/>
                <a:cs typeface="Calibri" panose="020F0502020204030204" pitchFamily="34" charset="0"/>
              </a:rPr>
              <a:t>th</a:t>
            </a:r>
            <a:r>
              <a:rPr lang="en-GB" sz="2400" b="1" i="0" dirty="0">
                <a:latin typeface="Calibri" panose="020F0502020204030204" pitchFamily="34" charset="0"/>
                <a:cs typeface="Calibri" panose="020F0502020204030204" pitchFamily="34" charset="0"/>
              </a:rPr>
              <a:t> November 2023</a:t>
            </a:r>
          </a:p>
        </p:txBody>
      </p:sp>
    </p:spTree>
    <p:extLst>
      <p:ext uri="{BB962C8B-B14F-4D97-AF65-F5344CB8AC3E}">
        <p14:creationId xmlns:p14="http://schemas.microsoft.com/office/powerpoint/2010/main" val="207238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162" y="72846"/>
            <a:ext cx="11081486" cy="693110"/>
          </a:xfrm>
        </p:spPr>
        <p:txBody>
          <a:bodyPr/>
          <a:lstStyle/>
          <a:p>
            <a:pPr>
              <a:lnSpc>
                <a:spcPct val="100000"/>
              </a:lnSpc>
            </a:pPr>
            <a:r>
              <a:rPr lang="en-GB" dirty="0"/>
              <a:t>Legal Aid Certificates</a:t>
            </a:r>
            <a:br>
              <a:rPr lang="en-GB" dirty="0"/>
            </a:br>
            <a:r>
              <a:rPr lang="en-GB" dirty="0"/>
              <a:t>Cost Limitations (Continued)</a:t>
            </a:r>
          </a:p>
        </p:txBody>
      </p:sp>
      <p:sp>
        <p:nvSpPr>
          <p:cNvPr id="3" name="Subtitle 2"/>
          <p:cNvSpPr>
            <a:spLocks noGrp="1"/>
          </p:cNvSpPr>
          <p:nvPr>
            <p:ph type="subTitle" idx="1"/>
          </p:nvPr>
        </p:nvSpPr>
        <p:spPr>
          <a:xfrm>
            <a:off x="1842980" y="1622616"/>
            <a:ext cx="8311113" cy="2684721"/>
          </a:xfrm>
        </p:spPr>
        <p:txBody>
          <a:bodyPr/>
          <a:lstStyle/>
          <a:p>
            <a:pPr marL="0" indent="0">
              <a:buNone/>
            </a:pPr>
            <a:endParaRPr lang="en-GB" dirty="0">
              <a:solidFill>
                <a:schemeClr val="tx1"/>
              </a:solidFill>
              <a:latin typeface="+mn-lt"/>
            </a:endParaRPr>
          </a:p>
          <a:p>
            <a:pPr marL="0" indent="0">
              <a:buNone/>
            </a:pPr>
            <a:r>
              <a:rPr lang="en-GB" dirty="0">
                <a:solidFill>
                  <a:schemeClr val="tx1"/>
                </a:solidFill>
                <a:latin typeface="+mn-lt"/>
              </a:rPr>
              <a:t>What happens if you have exceeded the limitation?</a:t>
            </a:r>
          </a:p>
          <a:p>
            <a:pPr marL="0" indent="0">
              <a:buNone/>
            </a:pPr>
            <a:endParaRPr lang="en-GB" dirty="0">
              <a:solidFill>
                <a:schemeClr val="tx1"/>
              </a:solidFill>
              <a:latin typeface="+mn-lt"/>
            </a:endParaRPr>
          </a:p>
          <a:p>
            <a:pPr marL="0" indent="0">
              <a:buNone/>
            </a:pPr>
            <a:endParaRPr lang="en-GB" dirty="0">
              <a:solidFill>
                <a:schemeClr val="tx1"/>
              </a:solidFill>
              <a:latin typeface="+mn-lt"/>
            </a:endParaRPr>
          </a:p>
          <a:p>
            <a:pPr>
              <a:lnSpc>
                <a:spcPct val="100000"/>
              </a:lnSpc>
              <a:buClr>
                <a:schemeClr val="tx1"/>
              </a:buClr>
            </a:pPr>
            <a:r>
              <a:rPr lang="en-GB" dirty="0">
                <a:solidFill>
                  <a:schemeClr val="tx1"/>
                </a:solidFill>
                <a:latin typeface="+mn-lt"/>
              </a:rPr>
              <a:t>Your costs will be capped to the costs limitation with disbursements and Counsel being paid first as priority.</a:t>
            </a:r>
          </a:p>
        </p:txBody>
      </p:sp>
    </p:spTree>
    <p:extLst>
      <p:ext uri="{BB962C8B-B14F-4D97-AF65-F5344CB8AC3E}">
        <p14:creationId xmlns:p14="http://schemas.microsoft.com/office/powerpoint/2010/main" val="125339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910" r="778" b="9110"/>
          <a:stretch/>
        </p:blipFill>
        <p:spPr>
          <a:xfrm>
            <a:off x="1707571" y="1440875"/>
            <a:ext cx="8748626" cy="4356002"/>
          </a:xfrm>
          <a:prstGeom prst="rect">
            <a:avLst/>
          </a:prstGeom>
        </p:spPr>
      </p:pic>
      <p:sp>
        <p:nvSpPr>
          <p:cNvPr id="8" name="TextBox 7"/>
          <p:cNvSpPr txBox="1"/>
          <p:nvPr/>
        </p:nvSpPr>
        <p:spPr>
          <a:xfrm>
            <a:off x="6449292" y="2173909"/>
            <a:ext cx="3647211" cy="1816844"/>
          </a:xfrm>
          <a:prstGeom prst="rect">
            <a:avLst/>
          </a:prstGeom>
          <a:noFill/>
        </p:spPr>
        <p:txBody>
          <a:bodyPr wrap="square" rtlCol="0">
            <a:spAutoFit/>
          </a:bodyPr>
          <a:lstStyle/>
          <a:p>
            <a:pPr algn="ctr"/>
            <a:endParaRPr lang="en-GB" sz="3202" dirty="0">
              <a:solidFill>
                <a:schemeClr val="bg1"/>
              </a:solidFill>
            </a:endParaRPr>
          </a:p>
          <a:p>
            <a:pPr algn="ctr"/>
            <a:r>
              <a:rPr lang="en-GB" sz="4002" dirty="0">
                <a:solidFill>
                  <a:schemeClr val="bg1"/>
                </a:solidFill>
              </a:rPr>
              <a:t>Recoverable</a:t>
            </a:r>
          </a:p>
          <a:p>
            <a:pPr algn="ctr"/>
            <a:r>
              <a:rPr lang="en-GB" sz="4002" dirty="0">
                <a:solidFill>
                  <a:schemeClr val="bg1"/>
                </a:solidFill>
              </a:rPr>
              <a:t>Costs</a:t>
            </a:r>
          </a:p>
        </p:txBody>
      </p:sp>
    </p:spTree>
    <p:extLst>
      <p:ext uri="{BB962C8B-B14F-4D97-AF65-F5344CB8AC3E}">
        <p14:creationId xmlns:p14="http://schemas.microsoft.com/office/powerpoint/2010/main" val="275140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23" y="100884"/>
            <a:ext cx="11081486" cy="693110"/>
          </a:xfrm>
        </p:spPr>
        <p:txBody>
          <a:bodyPr>
            <a:normAutofit fontScale="90000"/>
          </a:bodyPr>
          <a:lstStyle/>
          <a:p>
            <a:pPr>
              <a:lnSpc>
                <a:spcPct val="100000"/>
              </a:lnSpc>
            </a:pPr>
            <a:r>
              <a:rPr lang="en-GB" dirty="0"/>
              <a:t>Claimable Work</a:t>
            </a:r>
            <a:br>
              <a:rPr lang="en-GB" dirty="0"/>
            </a:br>
            <a:r>
              <a:rPr lang="en-GB" dirty="0"/>
              <a:t>Profit Costs- General Rules</a:t>
            </a:r>
          </a:p>
        </p:txBody>
      </p:sp>
      <p:sp>
        <p:nvSpPr>
          <p:cNvPr id="9" name="Subtitle 5"/>
          <p:cNvSpPr txBox="1">
            <a:spLocks/>
          </p:cNvSpPr>
          <p:nvPr/>
        </p:nvSpPr>
        <p:spPr>
          <a:xfrm>
            <a:off x="1855110" y="2160875"/>
            <a:ext cx="8311113" cy="2684721"/>
          </a:xfrm>
          <a:prstGeom prst="rect">
            <a:avLst/>
          </a:prstGeom>
        </p:spPr>
        <p:txBody>
          <a:bodyPr>
            <a:normAutofit/>
          </a:bodyPr>
          <a:lstStyle>
            <a:lvl1pPr marL="457200" marR="0" indent="-457200" algn="l" defTabSz="457200" rtl="0" eaLnBrk="1" fontAlgn="auto" latinLnBrk="0" hangingPunct="1">
              <a:lnSpc>
                <a:spcPct val="70000"/>
              </a:lnSpc>
              <a:spcBef>
                <a:spcPct val="20000"/>
              </a:spcBef>
              <a:spcAft>
                <a:spcPts val="0"/>
              </a:spcAft>
              <a:buClr>
                <a:srgbClr val="E6E7E8"/>
              </a:buClr>
              <a:buSzTx/>
              <a:buFont typeface="Arial"/>
              <a:buChar char="•"/>
              <a:tabLst/>
              <a:defRPr sz="2700" b="0" i="0" kern="1200" spc="0">
                <a:solidFill>
                  <a:srgbClr val="6D6E71"/>
                </a:solidFill>
                <a:latin typeface="Arial MT"/>
                <a:ea typeface="+mn-ea"/>
                <a:cs typeface="Arial MT"/>
              </a:defRPr>
            </a:lvl1pPr>
            <a:lvl2pPr marL="441472"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882945"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24417"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76588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073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4883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090306"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3177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Tx/>
              <a:buFont typeface="Wingdings" panose="05000000000000000000" pitchFamily="2" charset="2"/>
              <a:buChar char="Ø"/>
            </a:pPr>
            <a:endParaRPr lang="en-GB" sz="2025" dirty="0">
              <a:solidFill>
                <a:schemeClr val="tx1"/>
              </a:solidFill>
              <a:latin typeface="+mn-lt"/>
            </a:endParaRPr>
          </a:p>
        </p:txBody>
      </p:sp>
      <p:sp>
        <p:nvSpPr>
          <p:cNvPr id="7" name="Subtitle 2"/>
          <p:cNvSpPr>
            <a:spLocks noGrp="1"/>
          </p:cNvSpPr>
          <p:nvPr>
            <p:ph type="subTitle" idx="1"/>
          </p:nvPr>
        </p:nvSpPr>
        <p:spPr>
          <a:xfrm>
            <a:off x="1949304" y="1828801"/>
            <a:ext cx="7743337" cy="3717851"/>
          </a:xfrm>
        </p:spPr>
        <p:txBody>
          <a:bodyPr>
            <a:normAutofit/>
          </a:bodyPr>
          <a:lstStyle/>
          <a:p>
            <a:pPr marL="0" indent="0">
              <a:buNone/>
            </a:pPr>
            <a:r>
              <a:rPr lang="en-GB" sz="2400" b="1" u="sng" dirty="0">
                <a:solidFill>
                  <a:schemeClr val="tx1"/>
                </a:solidFill>
                <a:latin typeface="+mn-lt"/>
              </a:rPr>
              <a:t>Rule of Thumb:</a:t>
            </a:r>
          </a:p>
          <a:p>
            <a:pPr marL="0" indent="0">
              <a:buNone/>
            </a:pPr>
            <a:endParaRPr lang="en-GB" sz="2400" dirty="0">
              <a:solidFill>
                <a:schemeClr val="tx1"/>
              </a:solidFill>
              <a:latin typeface="+mn-lt"/>
            </a:endParaRPr>
          </a:p>
          <a:p>
            <a:pPr marL="0" indent="0">
              <a:buNone/>
            </a:pPr>
            <a:r>
              <a:rPr lang="en-GB" sz="2400" dirty="0">
                <a:solidFill>
                  <a:schemeClr val="tx1"/>
                </a:solidFill>
                <a:latin typeface="+mn-lt"/>
              </a:rPr>
              <a:t>Preparing document- 6-12 minutes per page of A4 (CAG 2.15)</a:t>
            </a:r>
          </a:p>
          <a:p>
            <a:pPr marL="0" indent="0">
              <a:buNone/>
            </a:pPr>
            <a:endParaRPr lang="en-GB" sz="2400" dirty="0">
              <a:solidFill>
                <a:schemeClr val="tx1"/>
              </a:solidFill>
              <a:latin typeface="+mn-lt"/>
            </a:endParaRPr>
          </a:p>
          <a:p>
            <a:pPr marL="0" indent="0">
              <a:buNone/>
            </a:pPr>
            <a:endParaRPr lang="en-GB" sz="2400" dirty="0">
              <a:solidFill>
                <a:schemeClr val="tx1"/>
              </a:solidFill>
              <a:latin typeface="+mn-lt"/>
            </a:endParaRPr>
          </a:p>
          <a:p>
            <a:pPr marL="0" indent="0">
              <a:buNone/>
            </a:pPr>
            <a:r>
              <a:rPr lang="en-GB" sz="2400" dirty="0">
                <a:solidFill>
                  <a:schemeClr val="tx1"/>
                </a:solidFill>
                <a:latin typeface="+mn-lt"/>
              </a:rPr>
              <a:t>Considering documents- 2 minutes per page of A4 (CAG 2.12)</a:t>
            </a:r>
          </a:p>
          <a:p>
            <a:pPr marL="0" indent="0">
              <a:buNone/>
            </a:pPr>
            <a:endParaRPr lang="en-GB" sz="2400" dirty="0">
              <a:solidFill>
                <a:srgbClr val="6B6497"/>
              </a:solidFill>
              <a:latin typeface="+mn-lt"/>
            </a:endParaRPr>
          </a:p>
          <a:p>
            <a:pPr marL="0" indent="0">
              <a:buNone/>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However, record your time based on how long the task has taken you as opposed to being stuck with the general guidance.  Don’t base it purely on length of the document.</a:t>
            </a:r>
          </a:p>
          <a:p>
            <a:pPr marL="0" indent="0">
              <a:buNone/>
            </a:pPr>
            <a:endParaRPr lang="en-GB" sz="2400" dirty="0">
              <a:solidFill>
                <a:schemeClr val="tx1"/>
              </a:solidFill>
              <a:latin typeface="+mn-lt"/>
            </a:endParaRPr>
          </a:p>
        </p:txBody>
      </p:sp>
    </p:spTree>
    <p:extLst>
      <p:ext uri="{BB962C8B-B14F-4D97-AF65-F5344CB8AC3E}">
        <p14:creationId xmlns:p14="http://schemas.microsoft.com/office/powerpoint/2010/main" val="229823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3066-7DF9-490A-0631-C457A94BF225}"/>
              </a:ext>
            </a:extLst>
          </p:cNvPr>
          <p:cNvSpPr>
            <a:spLocks noGrp="1"/>
          </p:cNvSpPr>
          <p:nvPr>
            <p:ph type="ctrTitle"/>
          </p:nvPr>
        </p:nvSpPr>
        <p:spPr/>
        <p:txBody>
          <a:bodyPr/>
          <a:lstStyle/>
          <a:p>
            <a:r>
              <a:rPr lang="en-US" dirty="0"/>
              <a:t>File Notes</a:t>
            </a:r>
            <a:endParaRPr lang="en-GB" dirty="0"/>
          </a:p>
        </p:txBody>
      </p:sp>
      <p:sp>
        <p:nvSpPr>
          <p:cNvPr id="3" name="Subtitle 2">
            <a:extLst>
              <a:ext uri="{FF2B5EF4-FFF2-40B4-BE49-F238E27FC236}">
                <a16:creationId xmlns:a16="http://schemas.microsoft.com/office/drawing/2014/main" id="{C63234D3-7508-4D53-AF25-B426BBB2D972}"/>
              </a:ext>
            </a:extLst>
          </p:cNvPr>
          <p:cNvSpPr>
            <a:spLocks noGrp="1"/>
          </p:cNvSpPr>
          <p:nvPr>
            <p:ph type="subTitle" idx="1"/>
          </p:nvPr>
        </p:nvSpPr>
        <p:spPr>
          <a:xfrm>
            <a:off x="425303" y="1732244"/>
            <a:ext cx="11081484" cy="3579628"/>
          </a:xfrm>
        </p:spPr>
        <p:txBody>
          <a:bodyPr/>
          <a:lstStyle/>
          <a:p>
            <a:pPr>
              <a:lnSpc>
                <a:spcPct val="100000"/>
              </a:lnSpc>
              <a:buClrTx/>
            </a:pPr>
            <a:r>
              <a:rPr lang="en-US" dirty="0">
                <a:solidFill>
                  <a:schemeClr val="tx1"/>
                </a:solidFill>
              </a:rPr>
              <a:t>Use your attendance notes to </a:t>
            </a:r>
            <a:r>
              <a:rPr lang="en-US" u="sng" dirty="0">
                <a:solidFill>
                  <a:schemeClr val="tx1"/>
                </a:solidFill>
              </a:rPr>
              <a:t>justify</a:t>
            </a:r>
            <a:r>
              <a:rPr lang="en-US" dirty="0">
                <a:solidFill>
                  <a:schemeClr val="tx1"/>
                </a:solidFill>
              </a:rPr>
              <a:t> your time, especially if the time is higher than the general time guidance in CAG:</a:t>
            </a:r>
          </a:p>
          <a:p>
            <a:endParaRPr lang="en-US" dirty="0">
              <a:solidFill>
                <a:schemeClr val="tx1"/>
              </a:solidFill>
            </a:endParaRPr>
          </a:p>
          <a:p>
            <a:pPr marL="0" indent="0">
              <a:buNone/>
            </a:pPr>
            <a:r>
              <a:rPr lang="en-GB" sz="1600" u="sng" dirty="0">
                <a:solidFill>
                  <a:schemeClr val="tx1"/>
                </a:solidFill>
              </a:rPr>
              <a:t>Consideration time:</a:t>
            </a:r>
          </a:p>
          <a:p>
            <a:pPr>
              <a:buClr>
                <a:schemeClr val="tx1"/>
              </a:buClr>
              <a:buFont typeface="Wingdings" panose="05000000000000000000" pitchFamily="2" charset="2"/>
              <a:buChar char="Ø"/>
            </a:pPr>
            <a:r>
              <a:rPr lang="en-GB" sz="1600" dirty="0">
                <a:solidFill>
                  <a:schemeClr val="tx1"/>
                </a:solidFill>
              </a:rPr>
              <a:t>Quality of the document (handwritten notes)</a:t>
            </a:r>
          </a:p>
          <a:p>
            <a:pPr>
              <a:buClr>
                <a:schemeClr val="tx1"/>
              </a:buClr>
              <a:buFont typeface="Wingdings" panose="05000000000000000000" pitchFamily="2" charset="2"/>
              <a:buChar char="Ø"/>
            </a:pPr>
            <a:r>
              <a:rPr lang="en-GB" sz="1600" dirty="0">
                <a:solidFill>
                  <a:schemeClr val="tx1"/>
                </a:solidFill>
              </a:rPr>
              <a:t>Size of font</a:t>
            </a:r>
          </a:p>
          <a:p>
            <a:pPr>
              <a:buClr>
                <a:schemeClr val="tx1"/>
              </a:buClr>
              <a:buFont typeface="Wingdings" panose="05000000000000000000" pitchFamily="2" charset="2"/>
              <a:buChar char="Ø"/>
            </a:pPr>
            <a:r>
              <a:rPr lang="en-GB" sz="1600" dirty="0">
                <a:solidFill>
                  <a:schemeClr val="tx1"/>
                </a:solidFill>
              </a:rPr>
              <a:t>Documents of greater complexity</a:t>
            </a:r>
          </a:p>
          <a:p>
            <a:pPr marL="0" indent="0">
              <a:buNone/>
            </a:pPr>
            <a:endParaRPr lang="en-GB" sz="1600" dirty="0">
              <a:solidFill>
                <a:schemeClr val="tx1"/>
              </a:solidFill>
            </a:endParaRPr>
          </a:p>
          <a:p>
            <a:pPr marL="0" indent="0">
              <a:buNone/>
            </a:pPr>
            <a:r>
              <a:rPr lang="en-GB" sz="1600" u="sng" dirty="0">
                <a:solidFill>
                  <a:schemeClr val="tx1"/>
                </a:solidFill>
              </a:rPr>
              <a:t>Preparation time:</a:t>
            </a:r>
          </a:p>
          <a:p>
            <a:pPr>
              <a:buClr>
                <a:schemeClr val="tx1"/>
              </a:buClr>
              <a:buFont typeface="Wingdings" panose="05000000000000000000" pitchFamily="2" charset="2"/>
              <a:buChar char="Ø"/>
            </a:pPr>
            <a:r>
              <a:rPr lang="en-GB" sz="1600" dirty="0">
                <a:solidFill>
                  <a:schemeClr val="tx1"/>
                </a:solidFill>
              </a:rPr>
              <a:t>Especially complex matters to address</a:t>
            </a:r>
          </a:p>
          <a:p>
            <a:pPr>
              <a:buClr>
                <a:schemeClr val="tx1"/>
              </a:buClr>
              <a:buFont typeface="Wingdings" panose="05000000000000000000" pitchFamily="2" charset="2"/>
              <a:buChar char="Ø"/>
            </a:pPr>
            <a:r>
              <a:rPr lang="en-GB" sz="1600" dirty="0">
                <a:solidFill>
                  <a:schemeClr val="tx1"/>
                </a:solidFill>
              </a:rPr>
              <a:t>Explaining evidence to vulnerable client.</a:t>
            </a:r>
          </a:p>
          <a:p>
            <a:pPr>
              <a:buClr>
                <a:schemeClr val="tx1"/>
              </a:buClr>
              <a:buFont typeface="Wingdings" panose="05000000000000000000" pitchFamily="2" charset="2"/>
              <a:buChar char="Ø"/>
            </a:pPr>
            <a:r>
              <a:rPr lang="en-GB" sz="1600" dirty="0">
                <a:solidFill>
                  <a:schemeClr val="tx1"/>
                </a:solidFill>
              </a:rPr>
              <a:t>Carefully wording advice for client/mental health issues.  </a:t>
            </a:r>
          </a:p>
          <a:p>
            <a:pPr>
              <a:buClr>
                <a:schemeClr val="tx1"/>
              </a:buClr>
              <a:buFont typeface="Wingdings" panose="05000000000000000000" pitchFamily="2" charset="2"/>
              <a:buChar char="Ø"/>
            </a:pPr>
            <a:r>
              <a:rPr lang="en-GB" sz="1600" dirty="0">
                <a:solidFill>
                  <a:schemeClr val="tx1"/>
                </a:solidFill>
              </a:rPr>
              <a:t>Importance of document being drafted</a:t>
            </a:r>
          </a:p>
        </p:txBody>
      </p:sp>
    </p:spTree>
    <p:extLst>
      <p:ext uri="{BB962C8B-B14F-4D97-AF65-F5344CB8AC3E}">
        <p14:creationId xmlns:p14="http://schemas.microsoft.com/office/powerpoint/2010/main" val="325817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133" y="135699"/>
            <a:ext cx="11081486" cy="693110"/>
          </a:xfrm>
        </p:spPr>
        <p:txBody>
          <a:bodyPr>
            <a:normAutofit fontScale="90000"/>
          </a:bodyPr>
          <a:lstStyle/>
          <a:p>
            <a:pPr>
              <a:lnSpc>
                <a:spcPct val="100000"/>
              </a:lnSpc>
            </a:pPr>
            <a:r>
              <a:rPr lang="en-GB" dirty="0"/>
              <a:t>Claimable Work</a:t>
            </a:r>
            <a:br>
              <a:rPr lang="en-GB" dirty="0"/>
            </a:br>
            <a:r>
              <a:rPr lang="en-GB" dirty="0"/>
              <a:t>Profit Costs- General Rules</a:t>
            </a:r>
          </a:p>
        </p:txBody>
      </p:sp>
      <p:sp>
        <p:nvSpPr>
          <p:cNvPr id="9" name="Subtitle 5"/>
          <p:cNvSpPr txBox="1">
            <a:spLocks/>
          </p:cNvSpPr>
          <p:nvPr/>
        </p:nvSpPr>
        <p:spPr>
          <a:xfrm>
            <a:off x="1275990" y="2102472"/>
            <a:ext cx="8311113" cy="2684721"/>
          </a:xfrm>
          <a:prstGeom prst="rect">
            <a:avLst/>
          </a:prstGeom>
        </p:spPr>
        <p:txBody>
          <a:bodyPr>
            <a:normAutofit/>
          </a:bodyPr>
          <a:lstStyle>
            <a:lvl1pPr marL="457200" marR="0" indent="-457200" algn="l" defTabSz="457200" rtl="0" eaLnBrk="1" fontAlgn="auto" latinLnBrk="0" hangingPunct="1">
              <a:lnSpc>
                <a:spcPct val="70000"/>
              </a:lnSpc>
              <a:spcBef>
                <a:spcPct val="20000"/>
              </a:spcBef>
              <a:spcAft>
                <a:spcPts val="0"/>
              </a:spcAft>
              <a:buClr>
                <a:srgbClr val="E6E7E8"/>
              </a:buClr>
              <a:buSzTx/>
              <a:buFont typeface="Arial"/>
              <a:buChar char="•"/>
              <a:tabLst/>
              <a:defRPr sz="2700" b="0" i="0" kern="1200" spc="0">
                <a:solidFill>
                  <a:srgbClr val="6D6E71"/>
                </a:solidFill>
                <a:latin typeface="Arial MT"/>
                <a:ea typeface="+mn-ea"/>
                <a:cs typeface="Arial MT"/>
              </a:defRPr>
            </a:lvl1pPr>
            <a:lvl2pPr marL="441472"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882945"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24417"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76588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073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4883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090306"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3177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Tx/>
              <a:buFont typeface="Wingdings" panose="05000000000000000000" pitchFamily="2" charset="2"/>
              <a:buChar char="Ø"/>
            </a:pPr>
            <a:endParaRPr lang="en-GB" sz="2025" dirty="0">
              <a:solidFill>
                <a:schemeClr val="tx1"/>
              </a:solidFill>
              <a:latin typeface="+mn-lt"/>
            </a:endParaRPr>
          </a:p>
        </p:txBody>
      </p:sp>
      <p:sp>
        <p:nvSpPr>
          <p:cNvPr id="7" name="Subtitle 2"/>
          <p:cNvSpPr txBox="1">
            <a:spLocks/>
          </p:cNvSpPr>
          <p:nvPr/>
        </p:nvSpPr>
        <p:spPr>
          <a:xfrm>
            <a:off x="1928984" y="1798320"/>
            <a:ext cx="7743337" cy="3958384"/>
          </a:xfrm>
          <a:prstGeom prst="rect">
            <a:avLst/>
          </a:prstGeom>
        </p:spPr>
        <p:txBody>
          <a:bodyPr>
            <a:normAutofit lnSpcReduction="10000"/>
          </a:bodyPr>
          <a:lstStyle>
            <a:lvl1pPr marL="342900" marR="0" indent="-342900" algn="l" defTabSz="342900" rtl="0" eaLnBrk="1" fontAlgn="auto" latinLnBrk="0" hangingPunct="1">
              <a:lnSpc>
                <a:spcPct val="70000"/>
              </a:lnSpc>
              <a:spcBef>
                <a:spcPct val="20000"/>
              </a:spcBef>
              <a:spcAft>
                <a:spcPts val="0"/>
              </a:spcAft>
              <a:buClr>
                <a:srgbClr val="E6E7E8"/>
              </a:buClr>
              <a:buSzTx/>
              <a:buFont typeface="Arial"/>
              <a:buChar char="•"/>
              <a:tabLst/>
              <a:defRPr sz="2025" b="0" i="0" kern="1200" spc="0">
                <a:solidFill>
                  <a:srgbClr val="6D6E71"/>
                </a:solidFill>
                <a:latin typeface="Arial MT"/>
                <a:ea typeface="+mn-ea"/>
                <a:cs typeface="Arial MT"/>
              </a:defRPr>
            </a:lvl1pPr>
            <a:lvl2pPr marL="331104"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62209"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993313"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24417"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655522"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1986626"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31773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648834"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0" indent="0">
              <a:buClrTx/>
              <a:buNone/>
            </a:pPr>
            <a:r>
              <a:rPr lang="en-GB" dirty="0">
                <a:solidFill>
                  <a:schemeClr val="tx1"/>
                </a:solidFill>
                <a:latin typeface="+mn-lt"/>
              </a:rPr>
              <a:t>File Notes:</a:t>
            </a:r>
          </a:p>
          <a:p>
            <a:pPr marL="0" indent="0">
              <a:buClrTx/>
              <a:buNone/>
            </a:pPr>
            <a:r>
              <a:rPr lang="en-GB" dirty="0">
                <a:solidFill>
                  <a:schemeClr val="tx1"/>
                </a:solidFill>
                <a:latin typeface="+mn-lt"/>
              </a:rPr>
              <a:t>A well maintained file should detail every piece of work that is to be claimed. </a:t>
            </a:r>
          </a:p>
          <a:p>
            <a:pPr marL="0" indent="0">
              <a:buClrTx/>
              <a:buNone/>
            </a:pPr>
            <a:endParaRPr lang="en-GB" dirty="0">
              <a:solidFill>
                <a:schemeClr val="tx1"/>
              </a:solidFill>
              <a:latin typeface="+mn-lt"/>
            </a:endParaRPr>
          </a:p>
          <a:p>
            <a:pPr marL="0" indent="0">
              <a:buClrTx/>
              <a:buNone/>
            </a:pPr>
            <a:r>
              <a:rPr lang="en-GB" dirty="0">
                <a:solidFill>
                  <a:schemeClr val="tx1"/>
                </a:solidFill>
                <a:latin typeface="+mn-lt"/>
              </a:rPr>
              <a:t>The LAA will check a claim against the file:</a:t>
            </a:r>
          </a:p>
          <a:p>
            <a:pPr marL="0" indent="0">
              <a:buClrTx/>
              <a:buNone/>
            </a:pPr>
            <a:endParaRPr lang="en-GB" dirty="0">
              <a:solidFill>
                <a:schemeClr val="tx1"/>
              </a:solidFill>
              <a:latin typeface="+mn-lt"/>
            </a:endParaRPr>
          </a:p>
          <a:p>
            <a:pPr>
              <a:buClrTx/>
              <a:buFont typeface="Wingdings" panose="05000000000000000000" pitchFamily="2" charset="2"/>
              <a:buChar char="Ø"/>
            </a:pPr>
            <a:r>
              <a:rPr lang="en-GB" dirty="0">
                <a:solidFill>
                  <a:schemeClr val="tx1"/>
                </a:solidFill>
                <a:latin typeface="+mn-lt"/>
              </a:rPr>
              <a:t>In cases when papers required for LAA assessment of costs</a:t>
            </a:r>
          </a:p>
          <a:p>
            <a:pPr>
              <a:buClrTx/>
              <a:buFont typeface="Wingdings" panose="05000000000000000000" pitchFamily="2" charset="2"/>
              <a:buChar char="Ø"/>
            </a:pPr>
            <a:r>
              <a:rPr lang="en-GB" dirty="0">
                <a:solidFill>
                  <a:schemeClr val="tx1"/>
                </a:solidFill>
                <a:latin typeface="+mn-lt"/>
              </a:rPr>
              <a:t>When the file is part of audit</a:t>
            </a:r>
          </a:p>
          <a:p>
            <a:pPr>
              <a:buClrTx/>
              <a:buFont typeface="Wingdings" panose="05000000000000000000" pitchFamily="2" charset="2"/>
              <a:buChar char="Ø"/>
            </a:pPr>
            <a:r>
              <a:rPr lang="en-GB" dirty="0">
                <a:solidFill>
                  <a:schemeClr val="tx1"/>
                </a:solidFill>
                <a:latin typeface="+mn-lt"/>
              </a:rPr>
              <a:t>When the file is selected following a Court Assessment</a:t>
            </a:r>
          </a:p>
          <a:p>
            <a:pPr>
              <a:buClrTx/>
              <a:buFont typeface="Wingdings" panose="05000000000000000000" pitchFamily="2" charset="2"/>
              <a:buChar char="Ø"/>
            </a:pPr>
            <a:endParaRPr lang="en-GB" dirty="0">
              <a:solidFill>
                <a:schemeClr val="tx1"/>
              </a:solidFill>
              <a:latin typeface="+mn-lt"/>
            </a:endParaRPr>
          </a:p>
          <a:p>
            <a:pPr marL="0" indent="0">
              <a:buClrTx/>
              <a:buNone/>
            </a:pPr>
            <a:r>
              <a:rPr lang="en-GB" dirty="0">
                <a:solidFill>
                  <a:schemeClr val="tx1"/>
                </a:solidFill>
                <a:latin typeface="+mn-lt"/>
              </a:rPr>
              <a:t>Estimated time is very unlikely to be allowed without supporting evidence.</a:t>
            </a:r>
          </a:p>
          <a:p>
            <a:pPr marL="0" indent="0">
              <a:buClrTx/>
              <a:buNone/>
            </a:pPr>
            <a:endParaRPr lang="en-GB" dirty="0">
              <a:solidFill>
                <a:schemeClr val="tx1"/>
              </a:solidFill>
              <a:latin typeface="+mn-lt"/>
            </a:endParaRPr>
          </a:p>
          <a:p>
            <a:pPr marL="0" indent="0">
              <a:buClrTx/>
              <a:buNone/>
            </a:pPr>
            <a:r>
              <a:rPr lang="en-GB" dirty="0">
                <a:solidFill>
                  <a:schemeClr val="tx1"/>
                </a:solidFill>
                <a:latin typeface="+mn-lt"/>
              </a:rPr>
              <a:t>The file note must include sufficient detail to justify the work that was carried out.</a:t>
            </a:r>
          </a:p>
        </p:txBody>
      </p:sp>
    </p:spTree>
    <p:extLst>
      <p:ext uri="{BB962C8B-B14F-4D97-AF65-F5344CB8AC3E}">
        <p14:creationId xmlns:p14="http://schemas.microsoft.com/office/powerpoint/2010/main" val="119955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1EE1-ED86-0AD0-8F66-B6958F4A38F5}"/>
              </a:ext>
            </a:extLst>
          </p:cNvPr>
          <p:cNvSpPr>
            <a:spLocks noGrp="1"/>
          </p:cNvSpPr>
          <p:nvPr>
            <p:ph type="ctrTitle"/>
          </p:nvPr>
        </p:nvSpPr>
        <p:spPr/>
        <p:txBody>
          <a:bodyPr/>
          <a:lstStyle/>
          <a:p>
            <a:r>
              <a:rPr lang="en-US" dirty="0"/>
              <a:t>File Notes</a:t>
            </a:r>
            <a:endParaRPr lang="en-GB" dirty="0"/>
          </a:p>
        </p:txBody>
      </p:sp>
      <p:sp>
        <p:nvSpPr>
          <p:cNvPr id="3" name="Subtitle 2">
            <a:extLst>
              <a:ext uri="{FF2B5EF4-FFF2-40B4-BE49-F238E27FC236}">
                <a16:creationId xmlns:a16="http://schemas.microsoft.com/office/drawing/2014/main" id="{C035DF97-7CAB-38E4-D4AA-9429799D2BFE}"/>
              </a:ext>
            </a:extLst>
          </p:cNvPr>
          <p:cNvSpPr>
            <a:spLocks noGrp="1"/>
          </p:cNvSpPr>
          <p:nvPr>
            <p:ph type="subTitle" idx="1"/>
          </p:nvPr>
        </p:nvSpPr>
        <p:spPr/>
        <p:txBody>
          <a:bodyPr/>
          <a:lstStyle/>
          <a:p>
            <a:pPr marL="0" indent="0">
              <a:buNone/>
            </a:pPr>
            <a:endParaRPr lang="en-US" dirty="0"/>
          </a:p>
          <a:p>
            <a:pPr marL="0" indent="0">
              <a:lnSpc>
                <a:spcPct val="100000"/>
              </a:lnSpc>
              <a:buNone/>
            </a:pPr>
            <a:endParaRPr lang="en-US" dirty="0"/>
          </a:p>
          <a:p>
            <a:pPr marL="0" indent="0">
              <a:lnSpc>
                <a:spcPct val="100000"/>
              </a:lnSpc>
              <a:buNone/>
            </a:pPr>
            <a:r>
              <a:rPr lang="en-US" dirty="0">
                <a:solidFill>
                  <a:schemeClr val="tx1"/>
                </a:solidFill>
              </a:rPr>
              <a:t>The LAA now require file notes for all entries of </a:t>
            </a:r>
            <a:r>
              <a:rPr lang="en-US" u="sng" dirty="0">
                <a:solidFill>
                  <a:schemeClr val="tx1"/>
                </a:solidFill>
              </a:rPr>
              <a:t>3 hours and above </a:t>
            </a:r>
            <a:r>
              <a:rPr lang="en-US" dirty="0">
                <a:solidFill>
                  <a:schemeClr val="tx1"/>
                </a:solidFill>
              </a:rPr>
              <a:t>as part of the supporting bundle of documents when submitting a claim.</a:t>
            </a:r>
            <a:endParaRPr lang="en-GB" u="sng" dirty="0">
              <a:solidFill>
                <a:schemeClr val="tx1"/>
              </a:solidFill>
            </a:endParaRPr>
          </a:p>
        </p:txBody>
      </p:sp>
    </p:spTree>
    <p:extLst>
      <p:ext uri="{BB962C8B-B14F-4D97-AF65-F5344CB8AC3E}">
        <p14:creationId xmlns:p14="http://schemas.microsoft.com/office/powerpoint/2010/main" val="276509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176" y="173488"/>
            <a:ext cx="11081486" cy="693110"/>
          </a:xfrm>
        </p:spPr>
        <p:txBody>
          <a:bodyPr>
            <a:normAutofit fontScale="90000"/>
          </a:bodyPr>
          <a:lstStyle/>
          <a:p>
            <a:pPr>
              <a:lnSpc>
                <a:spcPct val="100000"/>
              </a:lnSpc>
            </a:pPr>
            <a:r>
              <a:rPr lang="en-GB" dirty="0"/>
              <a:t>Claimable Work</a:t>
            </a:r>
            <a:br>
              <a:rPr lang="en-GB" dirty="0"/>
            </a:br>
            <a:r>
              <a:rPr lang="en-GB" dirty="0"/>
              <a:t>Profit Costs- Examples</a:t>
            </a:r>
          </a:p>
        </p:txBody>
      </p:sp>
      <p:sp>
        <p:nvSpPr>
          <p:cNvPr id="9" name="Subtitle 5"/>
          <p:cNvSpPr txBox="1">
            <a:spLocks/>
          </p:cNvSpPr>
          <p:nvPr/>
        </p:nvSpPr>
        <p:spPr>
          <a:xfrm>
            <a:off x="1855110" y="2160875"/>
            <a:ext cx="8311113" cy="2684721"/>
          </a:xfrm>
          <a:prstGeom prst="rect">
            <a:avLst/>
          </a:prstGeom>
        </p:spPr>
        <p:txBody>
          <a:bodyPr>
            <a:normAutofit/>
          </a:bodyPr>
          <a:lstStyle>
            <a:lvl1pPr marL="457200" marR="0" indent="-457200" algn="l" defTabSz="457200" rtl="0" eaLnBrk="1" fontAlgn="auto" latinLnBrk="0" hangingPunct="1">
              <a:lnSpc>
                <a:spcPct val="70000"/>
              </a:lnSpc>
              <a:spcBef>
                <a:spcPct val="20000"/>
              </a:spcBef>
              <a:spcAft>
                <a:spcPts val="0"/>
              </a:spcAft>
              <a:buClr>
                <a:srgbClr val="E6E7E8"/>
              </a:buClr>
              <a:buSzTx/>
              <a:buFont typeface="Arial"/>
              <a:buChar char="•"/>
              <a:tabLst/>
              <a:defRPr sz="2700" b="0" i="0" kern="1200" spc="0">
                <a:solidFill>
                  <a:srgbClr val="6D6E71"/>
                </a:solidFill>
                <a:latin typeface="Arial MT"/>
                <a:ea typeface="+mn-ea"/>
                <a:cs typeface="Arial MT"/>
              </a:defRPr>
            </a:lvl1pPr>
            <a:lvl2pPr marL="441472"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882945"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24417"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76588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073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4883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090306"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3177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Tx/>
              <a:buFont typeface="Wingdings" panose="05000000000000000000" pitchFamily="2" charset="2"/>
              <a:buChar char="Ø"/>
            </a:pPr>
            <a:endParaRPr lang="en-GB" sz="2025" dirty="0">
              <a:solidFill>
                <a:schemeClr val="tx1"/>
              </a:solidFill>
              <a:latin typeface="+mn-lt"/>
            </a:endParaRPr>
          </a:p>
        </p:txBody>
      </p:sp>
      <p:sp>
        <p:nvSpPr>
          <p:cNvPr id="6" name="Rounded Rectangle 5"/>
          <p:cNvSpPr/>
          <p:nvPr/>
        </p:nvSpPr>
        <p:spPr>
          <a:xfrm>
            <a:off x="1659083" y="1433946"/>
            <a:ext cx="8603673" cy="4145125"/>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1" name="TextBox 10"/>
          <p:cNvSpPr txBox="1"/>
          <p:nvPr/>
        </p:nvSpPr>
        <p:spPr>
          <a:xfrm>
            <a:off x="1855110" y="1824196"/>
            <a:ext cx="8298983" cy="3447098"/>
          </a:xfrm>
          <a:prstGeom prst="rect">
            <a:avLst/>
          </a:prstGeom>
          <a:noFill/>
        </p:spPr>
        <p:txBody>
          <a:bodyPr wrap="square" rtlCol="0">
            <a:spAutoFit/>
          </a:bodyPr>
          <a:lstStyle/>
          <a:p>
            <a:r>
              <a:rPr lang="en-GB" sz="2000" b="1" u="sng" dirty="0"/>
              <a:t>Claimable Items (often overlooked)</a:t>
            </a:r>
          </a:p>
          <a:p>
            <a:pPr marL="342900" indent="-342900">
              <a:buFont typeface="Arial" panose="020B0604020202020204" pitchFamily="34" charset="0"/>
              <a:buChar char="•"/>
            </a:pPr>
            <a:r>
              <a:rPr lang="en-GB" sz="2000" dirty="0"/>
              <a:t>Preparing detailed file notes (1.28)</a:t>
            </a:r>
          </a:p>
          <a:p>
            <a:pPr marL="342900" indent="-342900">
              <a:buFont typeface="Arial" panose="020B0604020202020204" pitchFamily="34" charset="0"/>
              <a:buChar char="•"/>
            </a:pPr>
            <a:r>
              <a:rPr lang="en-GB" sz="2000" dirty="0"/>
              <a:t>Preparing and updating master Court Bundles (2.16)</a:t>
            </a:r>
          </a:p>
          <a:p>
            <a:pPr marL="342900" indent="-342900">
              <a:buFont typeface="Arial" panose="020B0604020202020204" pitchFamily="34" charset="0"/>
              <a:buChar char="•"/>
            </a:pPr>
            <a:r>
              <a:rPr lang="en-GB" sz="2000" dirty="0"/>
              <a:t>Sending text messages and WhatsApp messages (2.30)</a:t>
            </a:r>
          </a:p>
          <a:p>
            <a:pPr marL="342900" indent="-342900">
              <a:buFont typeface="Arial" panose="020B0604020202020204" pitchFamily="34" charset="0"/>
              <a:buChar char="•"/>
            </a:pPr>
            <a:r>
              <a:rPr lang="en-GB" sz="2000" dirty="0"/>
              <a:t>Checking the application of established law or procedural rules (2.6)</a:t>
            </a:r>
          </a:p>
          <a:p>
            <a:pPr marL="342900" indent="-342900">
              <a:buFont typeface="Arial" panose="020B0604020202020204" pitchFamily="34" charset="0"/>
              <a:buChar char="•"/>
            </a:pPr>
            <a:r>
              <a:rPr lang="en-GB" sz="2000" dirty="0"/>
              <a:t>Legal Research (2.5) if it relates to an unusual, developing or novel area of law</a:t>
            </a:r>
          </a:p>
          <a:p>
            <a:pPr marL="342900" indent="-342900">
              <a:buFont typeface="Arial" panose="020B0604020202020204" pitchFamily="34" charset="0"/>
              <a:buChar char="•"/>
            </a:pPr>
            <a:r>
              <a:rPr lang="en-GB" sz="2000" dirty="0"/>
              <a:t>File Reviews (2.39-2.40). Usually a one month gap in work</a:t>
            </a:r>
          </a:p>
          <a:p>
            <a:pPr marL="342900" indent="-342900">
              <a:buFont typeface="Arial" panose="020B0604020202020204" pitchFamily="34" charset="0"/>
              <a:buChar char="•"/>
            </a:pPr>
            <a:r>
              <a:rPr lang="en-GB" sz="2000" dirty="0"/>
              <a:t>Travelling to attend the Client in exceptional circumstances (2.47)</a:t>
            </a:r>
          </a:p>
          <a:p>
            <a:pPr marL="342900" indent="-342900">
              <a:buFont typeface="Arial" panose="020B0604020202020204" pitchFamily="34" charset="0"/>
              <a:buChar char="•"/>
            </a:pPr>
            <a:r>
              <a:rPr lang="en-GB" sz="2000" dirty="0"/>
              <a:t>Drafting long or complex letters (2.19)</a:t>
            </a:r>
          </a:p>
          <a:p>
            <a:endParaRPr lang="en-GB" dirty="0"/>
          </a:p>
        </p:txBody>
      </p:sp>
    </p:spTree>
    <p:extLst>
      <p:ext uri="{BB962C8B-B14F-4D97-AF65-F5344CB8AC3E}">
        <p14:creationId xmlns:p14="http://schemas.microsoft.com/office/powerpoint/2010/main" val="240186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565" y="99694"/>
            <a:ext cx="11081486" cy="693110"/>
          </a:xfrm>
        </p:spPr>
        <p:txBody>
          <a:bodyPr>
            <a:normAutofit fontScale="90000"/>
          </a:bodyPr>
          <a:lstStyle/>
          <a:p>
            <a:pPr>
              <a:lnSpc>
                <a:spcPct val="100000"/>
              </a:lnSpc>
            </a:pPr>
            <a:r>
              <a:rPr lang="en-GB" dirty="0"/>
              <a:t>Claimable Work</a:t>
            </a:r>
            <a:br>
              <a:rPr lang="en-GB" dirty="0"/>
            </a:br>
            <a:r>
              <a:rPr lang="en-GB" dirty="0"/>
              <a:t>Profit Costs- Examples</a:t>
            </a:r>
          </a:p>
        </p:txBody>
      </p:sp>
      <p:sp>
        <p:nvSpPr>
          <p:cNvPr id="9" name="Subtitle 5"/>
          <p:cNvSpPr txBox="1">
            <a:spLocks/>
          </p:cNvSpPr>
          <p:nvPr/>
        </p:nvSpPr>
        <p:spPr>
          <a:xfrm>
            <a:off x="1855110" y="2160875"/>
            <a:ext cx="8311113" cy="2684721"/>
          </a:xfrm>
          <a:prstGeom prst="rect">
            <a:avLst/>
          </a:prstGeom>
        </p:spPr>
        <p:txBody>
          <a:bodyPr>
            <a:normAutofit/>
          </a:bodyPr>
          <a:lstStyle>
            <a:lvl1pPr marL="457200" marR="0" indent="-457200" algn="l" defTabSz="457200" rtl="0" eaLnBrk="1" fontAlgn="auto" latinLnBrk="0" hangingPunct="1">
              <a:lnSpc>
                <a:spcPct val="70000"/>
              </a:lnSpc>
              <a:spcBef>
                <a:spcPct val="20000"/>
              </a:spcBef>
              <a:spcAft>
                <a:spcPts val="0"/>
              </a:spcAft>
              <a:buClr>
                <a:srgbClr val="E6E7E8"/>
              </a:buClr>
              <a:buSzTx/>
              <a:buFont typeface="Arial"/>
              <a:buChar char="•"/>
              <a:tabLst/>
              <a:defRPr sz="2700" b="0" i="0" kern="1200" spc="0">
                <a:solidFill>
                  <a:srgbClr val="6D6E71"/>
                </a:solidFill>
                <a:latin typeface="Arial MT"/>
                <a:ea typeface="+mn-ea"/>
                <a:cs typeface="Arial MT"/>
              </a:defRPr>
            </a:lvl1pPr>
            <a:lvl2pPr marL="441472"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882945"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24417"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76588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073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4883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090306"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3177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Tx/>
              <a:buFont typeface="Wingdings" panose="05000000000000000000" pitchFamily="2" charset="2"/>
              <a:buChar char="Ø"/>
            </a:pPr>
            <a:endParaRPr lang="en-GB" sz="2025" dirty="0">
              <a:solidFill>
                <a:schemeClr val="tx1"/>
              </a:solidFill>
              <a:latin typeface="+mn-lt"/>
            </a:endParaRPr>
          </a:p>
        </p:txBody>
      </p:sp>
      <p:sp>
        <p:nvSpPr>
          <p:cNvPr id="6" name="Rounded Rectangle 5"/>
          <p:cNvSpPr/>
          <p:nvPr/>
        </p:nvSpPr>
        <p:spPr>
          <a:xfrm>
            <a:off x="1659083" y="1433946"/>
            <a:ext cx="8603673" cy="4145125"/>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1" name="TextBox 10"/>
          <p:cNvSpPr txBox="1"/>
          <p:nvPr/>
        </p:nvSpPr>
        <p:spPr>
          <a:xfrm>
            <a:off x="1855110" y="1824197"/>
            <a:ext cx="8298983" cy="3662541"/>
          </a:xfrm>
          <a:prstGeom prst="rect">
            <a:avLst/>
          </a:prstGeom>
          <a:noFill/>
        </p:spPr>
        <p:txBody>
          <a:bodyPr wrap="square" rtlCol="0">
            <a:spAutoFit/>
          </a:bodyPr>
          <a:lstStyle/>
          <a:p>
            <a:r>
              <a:rPr lang="en-GB" b="1" dirty="0"/>
              <a:t>Commonly recorded but UNRECOVERABLE time;</a:t>
            </a:r>
          </a:p>
          <a:p>
            <a:r>
              <a:rPr lang="en-GB" dirty="0"/>
              <a:t>File opening procedures (CAG 2.1)</a:t>
            </a:r>
          </a:p>
          <a:p>
            <a:r>
              <a:rPr lang="en-GB" dirty="0"/>
              <a:t>Supervision (CAG 2.37)</a:t>
            </a:r>
          </a:p>
          <a:p>
            <a:r>
              <a:rPr lang="en-GB" dirty="0"/>
              <a:t>General Inter fee earner discussions (CAG 2.37)</a:t>
            </a:r>
          </a:p>
          <a:p>
            <a:r>
              <a:rPr lang="en-GB" dirty="0"/>
              <a:t>Time spent scanning and photocopying documents (CAG 2.2)</a:t>
            </a:r>
          </a:p>
          <a:p>
            <a:r>
              <a:rPr lang="en-GB" sz="1600" i="1" dirty="0"/>
              <a:t>Although the time spent selecting the documents to be scanned is recoverable</a:t>
            </a:r>
          </a:p>
          <a:p>
            <a:r>
              <a:rPr lang="en-GB" dirty="0"/>
              <a:t>Duplicative letters or telephone calls (CAG 2.18 (a) )</a:t>
            </a:r>
          </a:p>
          <a:p>
            <a:r>
              <a:rPr lang="en-GB" dirty="0"/>
              <a:t>Copying Trial Bundles  (CAG 2.16)</a:t>
            </a:r>
          </a:p>
          <a:p>
            <a:r>
              <a:rPr lang="en-GB" dirty="0"/>
              <a:t>Multiple letters sent during one day (CAG 2.18 (b))</a:t>
            </a:r>
          </a:p>
          <a:p>
            <a:r>
              <a:rPr lang="en-GB" dirty="0"/>
              <a:t>Letters arising from the oversight of a fee earner (CAG 2.18 (c ) )</a:t>
            </a:r>
          </a:p>
          <a:p>
            <a:r>
              <a:rPr lang="en-GB" dirty="0"/>
              <a:t>Reviews on reallocation (CAG 2.41)</a:t>
            </a:r>
          </a:p>
          <a:p>
            <a:r>
              <a:rPr lang="en-GB" dirty="0"/>
              <a:t>A review may be recoverable if the matter has been reallocated out of the control of the solicitor</a:t>
            </a:r>
          </a:p>
        </p:txBody>
      </p:sp>
    </p:spTree>
    <p:extLst>
      <p:ext uri="{BB962C8B-B14F-4D97-AF65-F5344CB8AC3E}">
        <p14:creationId xmlns:p14="http://schemas.microsoft.com/office/powerpoint/2010/main" val="258755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791" y="96793"/>
            <a:ext cx="11081486" cy="693110"/>
          </a:xfrm>
        </p:spPr>
        <p:txBody>
          <a:bodyPr/>
          <a:lstStyle/>
          <a:p>
            <a:pPr>
              <a:lnSpc>
                <a:spcPct val="100000"/>
              </a:lnSpc>
            </a:pPr>
            <a:r>
              <a:rPr lang="en-GB" dirty="0"/>
              <a:t>Allowances in CCMS– Costs Assessment Guidance</a:t>
            </a:r>
          </a:p>
        </p:txBody>
      </p:sp>
      <p:sp>
        <p:nvSpPr>
          <p:cNvPr id="3" name="Subtitle 2"/>
          <p:cNvSpPr>
            <a:spLocks noGrp="1"/>
          </p:cNvSpPr>
          <p:nvPr>
            <p:ph type="subTitle" idx="1"/>
          </p:nvPr>
        </p:nvSpPr>
        <p:spPr>
          <a:xfrm>
            <a:off x="1842978" y="1964964"/>
            <a:ext cx="8022265" cy="3592210"/>
          </a:xfrm>
        </p:spPr>
        <p:txBody>
          <a:bodyPr/>
          <a:lstStyle/>
          <a:p>
            <a:endParaRPr lang="en-GB" dirty="0"/>
          </a:p>
          <a:p>
            <a:pPr marL="0" indent="0">
              <a:buClrTx/>
              <a:buNone/>
            </a:pPr>
            <a:endParaRPr lang="en-GB" dirty="0">
              <a:solidFill>
                <a:schemeClr val="tx1"/>
              </a:solidFill>
              <a:latin typeface="+mn-lt"/>
            </a:endParaRPr>
          </a:p>
          <a:p>
            <a:pPr marL="0" indent="0">
              <a:buClrTx/>
              <a:buNone/>
            </a:pPr>
            <a:endParaRPr lang="en-GB" dirty="0">
              <a:solidFill>
                <a:schemeClr val="tx1"/>
              </a:solidFill>
              <a:latin typeface="+mn-lt"/>
            </a:endParaRPr>
          </a:p>
        </p:txBody>
      </p:sp>
      <p:sp>
        <p:nvSpPr>
          <p:cNvPr id="9" name="Subtitle 5"/>
          <p:cNvSpPr txBox="1">
            <a:spLocks/>
          </p:cNvSpPr>
          <p:nvPr/>
        </p:nvSpPr>
        <p:spPr>
          <a:xfrm>
            <a:off x="1855110" y="2160875"/>
            <a:ext cx="8311113" cy="2684721"/>
          </a:xfrm>
          <a:prstGeom prst="rect">
            <a:avLst/>
          </a:prstGeom>
        </p:spPr>
        <p:txBody>
          <a:bodyPr>
            <a:normAutofit/>
          </a:bodyPr>
          <a:lstStyle>
            <a:lvl1pPr marL="457200" marR="0" indent="-457200" algn="l" defTabSz="457200" rtl="0" eaLnBrk="1" fontAlgn="auto" latinLnBrk="0" hangingPunct="1">
              <a:lnSpc>
                <a:spcPct val="70000"/>
              </a:lnSpc>
              <a:spcBef>
                <a:spcPct val="20000"/>
              </a:spcBef>
              <a:spcAft>
                <a:spcPts val="0"/>
              </a:spcAft>
              <a:buClr>
                <a:srgbClr val="E6E7E8"/>
              </a:buClr>
              <a:buSzTx/>
              <a:buFont typeface="Arial"/>
              <a:buChar char="•"/>
              <a:tabLst/>
              <a:defRPr sz="2700" b="0" i="0" kern="1200" spc="0">
                <a:solidFill>
                  <a:srgbClr val="6D6E71"/>
                </a:solidFill>
                <a:latin typeface="Arial MT"/>
                <a:ea typeface="+mn-ea"/>
                <a:cs typeface="Arial MT"/>
              </a:defRPr>
            </a:lvl1pPr>
            <a:lvl2pPr marL="441472"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882945"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24417"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76588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073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4883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090306"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3177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Tx/>
              <a:buFont typeface="Wingdings" panose="05000000000000000000" pitchFamily="2" charset="2"/>
              <a:buChar char="Ø"/>
            </a:pPr>
            <a:endParaRPr lang="en-GB" sz="2025" dirty="0">
              <a:solidFill>
                <a:schemeClr val="tx1"/>
              </a:solidFill>
              <a:latin typeface="+mn-lt"/>
            </a:endParaRPr>
          </a:p>
        </p:txBody>
      </p:sp>
      <p:sp>
        <p:nvSpPr>
          <p:cNvPr id="10" name="Subtitle 2"/>
          <p:cNvSpPr txBox="1">
            <a:spLocks/>
          </p:cNvSpPr>
          <p:nvPr/>
        </p:nvSpPr>
        <p:spPr>
          <a:xfrm>
            <a:off x="1842978" y="1739390"/>
            <a:ext cx="8311113" cy="3817784"/>
          </a:xfrm>
          <a:prstGeom prst="rect">
            <a:avLst/>
          </a:prstGeom>
        </p:spPr>
        <p:txBody>
          <a:bodyPr>
            <a:normAutofit fontScale="62500" lnSpcReduction="20000"/>
          </a:bodyPr>
          <a:lstStyle>
            <a:lvl1pPr marL="457200" marR="0" indent="-457200" algn="l" defTabSz="457200" rtl="0" eaLnBrk="1" fontAlgn="auto" latinLnBrk="0" hangingPunct="1">
              <a:lnSpc>
                <a:spcPct val="70000"/>
              </a:lnSpc>
              <a:spcBef>
                <a:spcPct val="20000"/>
              </a:spcBef>
              <a:spcAft>
                <a:spcPts val="0"/>
              </a:spcAft>
              <a:buClr>
                <a:srgbClr val="E6E7E8"/>
              </a:buClr>
              <a:buSzTx/>
              <a:buFont typeface="Arial"/>
              <a:buChar char="•"/>
              <a:tabLst/>
              <a:defRPr sz="2700" b="0" i="0" kern="1200" spc="0">
                <a:solidFill>
                  <a:srgbClr val="6D6E71"/>
                </a:solidFill>
                <a:latin typeface="Arial MT"/>
                <a:ea typeface="+mn-ea"/>
                <a:cs typeface="Arial MT"/>
              </a:defRPr>
            </a:lvl1pPr>
            <a:lvl2pPr marL="441472"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882945"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24417"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76588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073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4883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090306"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3177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chemeClr val="tx1"/>
              </a:buClr>
              <a:buFont typeface="Wingdings" panose="05000000000000000000" pitchFamily="2" charset="2"/>
              <a:buChar char="Ø"/>
            </a:pPr>
            <a:r>
              <a:rPr lang="en-GB" sz="2500" dirty="0">
                <a:solidFill>
                  <a:schemeClr val="tx1"/>
                </a:solidFill>
                <a:latin typeface="+mn-lt"/>
              </a:rPr>
              <a:t>Allocation of Costs to Counsel- 12-18 minutes</a:t>
            </a:r>
          </a:p>
          <a:p>
            <a:pPr marL="0" indent="0">
              <a:buClr>
                <a:schemeClr val="tx1"/>
              </a:buClr>
              <a:buNone/>
            </a:pPr>
            <a:endParaRPr lang="en-GB" sz="2500" dirty="0">
              <a:solidFill>
                <a:schemeClr val="tx1"/>
              </a:solidFill>
              <a:latin typeface="+mn-lt"/>
            </a:endParaRPr>
          </a:p>
          <a:p>
            <a:pPr>
              <a:buClr>
                <a:schemeClr val="tx1"/>
              </a:buClr>
              <a:buFont typeface="Wingdings" panose="05000000000000000000" pitchFamily="2" charset="2"/>
              <a:buChar char="Ø"/>
            </a:pPr>
            <a:r>
              <a:rPr lang="en-GB" sz="2500" dirty="0">
                <a:solidFill>
                  <a:schemeClr val="tx1"/>
                </a:solidFill>
                <a:latin typeface="+mn-lt"/>
              </a:rPr>
              <a:t>All other amendment applications- 24-30 minutes</a:t>
            </a:r>
          </a:p>
          <a:p>
            <a:pPr marL="0" indent="0">
              <a:buClr>
                <a:schemeClr val="tx1"/>
              </a:buClr>
              <a:buNone/>
            </a:pPr>
            <a:endParaRPr lang="en-GB" sz="2500" dirty="0">
              <a:solidFill>
                <a:schemeClr val="tx1"/>
              </a:solidFill>
              <a:latin typeface="+mn-lt"/>
            </a:endParaRPr>
          </a:p>
          <a:p>
            <a:pPr>
              <a:buClr>
                <a:schemeClr val="tx1"/>
              </a:buClr>
              <a:buFont typeface="Wingdings" panose="05000000000000000000" pitchFamily="2" charset="2"/>
              <a:buChar char="Ø"/>
            </a:pPr>
            <a:r>
              <a:rPr lang="en-GB" sz="2500" dirty="0">
                <a:solidFill>
                  <a:schemeClr val="tx1"/>
                </a:solidFill>
                <a:latin typeface="+mn-lt"/>
              </a:rPr>
              <a:t>Payments on account- 12 minutes</a:t>
            </a:r>
          </a:p>
          <a:p>
            <a:pPr>
              <a:buClr>
                <a:schemeClr val="tx1"/>
              </a:buClr>
              <a:buFont typeface="Wingdings" panose="05000000000000000000" pitchFamily="2" charset="2"/>
              <a:buChar char="Ø"/>
            </a:pPr>
            <a:endParaRPr lang="en-GB" sz="2500" dirty="0">
              <a:solidFill>
                <a:schemeClr val="tx1"/>
              </a:solidFill>
              <a:latin typeface="+mn-lt"/>
            </a:endParaRPr>
          </a:p>
          <a:p>
            <a:pPr>
              <a:buClr>
                <a:schemeClr val="tx1"/>
              </a:buClr>
              <a:buFont typeface="Wingdings" panose="05000000000000000000" pitchFamily="2" charset="2"/>
              <a:buChar char="Ø"/>
            </a:pPr>
            <a:r>
              <a:rPr lang="en-GB" sz="2500" dirty="0">
                <a:solidFill>
                  <a:schemeClr val="tx1"/>
                </a:solidFill>
                <a:latin typeface="+mn-lt"/>
              </a:rPr>
              <a:t>Hourly rate claim on CCMS- 24-30 minutes per 10 items</a:t>
            </a:r>
          </a:p>
          <a:p>
            <a:pPr marL="0" indent="0">
              <a:buClr>
                <a:schemeClr val="tx1"/>
              </a:buClr>
              <a:buNone/>
            </a:pPr>
            <a:endParaRPr lang="en-GB" sz="2500" dirty="0">
              <a:solidFill>
                <a:schemeClr val="tx1"/>
              </a:solidFill>
              <a:latin typeface="+mn-lt"/>
            </a:endParaRPr>
          </a:p>
          <a:p>
            <a:pPr>
              <a:buClr>
                <a:schemeClr val="tx1"/>
              </a:buClr>
              <a:buFont typeface="Wingdings" panose="05000000000000000000" pitchFamily="2" charset="2"/>
              <a:buChar char="Ø"/>
            </a:pPr>
            <a:r>
              <a:rPr lang="en-GB" sz="2500" dirty="0">
                <a:solidFill>
                  <a:schemeClr val="tx1"/>
                </a:solidFill>
                <a:latin typeface="+mn-lt"/>
              </a:rPr>
              <a:t>Reporting outcomes with no costs or statutory charge- 12 minutes</a:t>
            </a:r>
          </a:p>
          <a:p>
            <a:pPr>
              <a:buClr>
                <a:schemeClr val="tx1"/>
              </a:buClr>
              <a:buFont typeface="Wingdings" panose="05000000000000000000" pitchFamily="2" charset="2"/>
              <a:buChar char="Ø"/>
            </a:pPr>
            <a:endParaRPr lang="en-GB" sz="2500" dirty="0">
              <a:solidFill>
                <a:schemeClr val="tx1"/>
              </a:solidFill>
              <a:latin typeface="+mn-lt"/>
            </a:endParaRPr>
          </a:p>
          <a:p>
            <a:pPr>
              <a:buClr>
                <a:schemeClr val="tx1"/>
              </a:buClr>
              <a:buFont typeface="Wingdings" panose="05000000000000000000" pitchFamily="2" charset="2"/>
              <a:buChar char="Ø"/>
            </a:pPr>
            <a:r>
              <a:rPr lang="en-GB" sz="2500" dirty="0">
                <a:solidFill>
                  <a:schemeClr val="tx1"/>
                </a:solidFill>
                <a:latin typeface="+mn-lt"/>
              </a:rPr>
              <a:t>Reporting outcomes with costs or statutory charge- 24 minutes</a:t>
            </a:r>
          </a:p>
          <a:p>
            <a:pPr>
              <a:buClr>
                <a:schemeClr val="tx1"/>
              </a:buClr>
              <a:buFont typeface="Wingdings" panose="05000000000000000000" pitchFamily="2" charset="2"/>
              <a:buChar char="Ø"/>
            </a:pPr>
            <a:endParaRPr lang="en-GB" sz="2500" dirty="0">
              <a:solidFill>
                <a:schemeClr val="tx1"/>
              </a:solidFill>
              <a:latin typeface="+mn-lt"/>
            </a:endParaRPr>
          </a:p>
          <a:p>
            <a:pPr>
              <a:buClr>
                <a:schemeClr val="tx1"/>
              </a:buClr>
              <a:buFont typeface="Wingdings" panose="05000000000000000000" pitchFamily="2" charset="2"/>
              <a:buChar char="Ø"/>
            </a:pPr>
            <a:r>
              <a:rPr lang="en-GB" sz="2500" dirty="0">
                <a:solidFill>
                  <a:schemeClr val="tx1"/>
                </a:solidFill>
                <a:latin typeface="+mn-lt"/>
              </a:rPr>
              <a:t>CCMS notifications- routine</a:t>
            </a:r>
          </a:p>
          <a:p>
            <a:pPr>
              <a:buClr>
                <a:schemeClr val="tx1"/>
              </a:buClr>
              <a:buFont typeface="Wingdings" panose="05000000000000000000" pitchFamily="2" charset="2"/>
              <a:buChar char="Ø"/>
            </a:pPr>
            <a:endParaRPr lang="en-GB" sz="2025" dirty="0">
              <a:solidFill>
                <a:srgbClr val="6B6497"/>
              </a:solidFill>
              <a:latin typeface="+mn-lt"/>
            </a:endParaRPr>
          </a:p>
          <a:p>
            <a:pPr marL="0" indent="0">
              <a:buClr>
                <a:schemeClr val="tx1"/>
              </a:buClr>
              <a:buNone/>
            </a:pPr>
            <a:endParaRPr lang="en-GB" sz="2025" dirty="0">
              <a:solidFill>
                <a:srgbClr val="6B6497"/>
              </a:solidFill>
              <a:latin typeface="+mn-lt"/>
            </a:endParaRPr>
          </a:p>
          <a:p>
            <a:pPr marL="0" indent="0">
              <a:lnSpc>
                <a:spcPct val="170000"/>
              </a:lnSpc>
              <a:buClr>
                <a:schemeClr val="tx1"/>
              </a:buClr>
              <a:buNone/>
            </a:pPr>
            <a:r>
              <a:rPr lang="en-GB" sz="3400" dirty="0">
                <a:solidFill>
                  <a:schemeClr val="tx1"/>
                </a:solidFill>
                <a:latin typeface="+mn-lt"/>
              </a:rPr>
              <a:t>Take away message is that nearly all work undertaken in CCMS is recoverable so ensure this time is recorded!</a:t>
            </a:r>
          </a:p>
          <a:p>
            <a:pPr>
              <a:buClr>
                <a:schemeClr val="tx1"/>
              </a:buClr>
              <a:buFont typeface="Wingdings" panose="05000000000000000000" pitchFamily="2" charset="2"/>
              <a:buChar char="Ø"/>
            </a:pPr>
            <a:endParaRPr lang="en-GB" sz="2025" dirty="0">
              <a:solidFill>
                <a:srgbClr val="6B6497"/>
              </a:solidFill>
              <a:latin typeface="+mn-lt"/>
            </a:endParaRPr>
          </a:p>
          <a:p>
            <a:pPr>
              <a:buClr>
                <a:schemeClr val="tx1"/>
              </a:buClr>
              <a:buFont typeface="Wingdings" panose="05000000000000000000" pitchFamily="2" charset="2"/>
              <a:buChar char="Ø"/>
            </a:pPr>
            <a:endParaRPr lang="en-GB" sz="2025" dirty="0">
              <a:solidFill>
                <a:srgbClr val="6B6497"/>
              </a:solidFill>
              <a:latin typeface="+mn-lt"/>
            </a:endParaRPr>
          </a:p>
          <a:p>
            <a:pPr>
              <a:buClr>
                <a:schemeClr val="tx1"/>
              </a:buClr>
              <a:buFont typeface="Wingdings" panose="05000000000000000000" pitchFamily="2" charset="2"/>
              <a:buChar char="Ø"/>
            </a:pPr>
            <a:endParaRPr lang="en-GB" sz="2025" dirty="0">
              <a:solidFill>
                <a:srgbClr val="6B6497"/>
              </a:solidFill>
              <a:latin typeface="+mn-lt"/>
            </a:endParaRPr>
          </a:p>
          <a:p>
            <a:pPr>
              <a:buClr>
                <a:schemeClr val="tx1"/>
              </a:buClr>
              <a:buFont typeface="Wingdings" panose="05000000000000000000" pitchFamily="2" charset="2"/>
              <a:buChar char="Ø"/>
            </a:pPr>
            <a:endParaRPr lang="en-GB" sz="2025" dirty="0">
              <a:solidFill>
                <a:srgbClr val="6B6497"/>
              </a:solidFill>
              <a:latin typeface="+mn-lt"/>
            </a:endParaRPr>
          </a:p>
          <a:p>
            <a:pPr marL="0" indent="0">
              <a:buClr>
                <a:schemeClr val="tx1"/>
              </a:buClr>
              <a:buNone/>
            </a:pPr>
            <a:endParaRPr lang="en-GB" sz="2025" dirty="0">
              <a:solidFill>
                <a:srgbClr val="6B6497"/>
              </a:solidFill>
              <a:latin typeface="+mn-lt"/>
            </a:endParaRPr>
          </a:p>
          <a:p>
            <a:pPr>
              <a:buClr>
                <a:schemeClr val="tx1"/>
              </a:buClr>
              <a:buFont typeface="Wingdings" panose="05000000000000000000" pitchFamily="2" charset="2"/>
              <a:buChar char="Ø"/>
            </a:pPr>
            <a:endParaRPr lang="en-GB" sz="2025" dirty="0">
              <a:solidFill>
                <a:srgbClr val="6B6497"/>
              </a:solidFill>
              <a:latin typeface="+mn-lt"/>
            </a:endParaRPr>
          </a:p>
          <a:p>
            <a:pPr>
              <a:buClr>
                <a:schemeClr val="tx1"/>
              </a:buClr>
              <a:buFont typeface="Wingdings" panose="05000000000000000000" pitchFamily="2" charset="2"/>
              <a:buChar char="Ø"/>
            </a:pPr>
            <a:endParaRPr lang="en-GB" sz="2025" dirty="0">
              <a:solidFill>
                <a:srgbClr val="6B6497"/>
              </a:solidFill>
              <a:latin typeface="+mn-lt"/>
            </a:endParaRPr>
          </a:p>
        </p:txBody>
      </p:sp>
    </p:spTree>
    <p:extLst>
      <p:ext uri="{BB962C8B-B14F-4D97-AF65-F5344CB8AC3E}">
        <p14:creationId xmlns:p14="http://schemas.microsoft.com/office/powerpoint/2010/main" val="86000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F251-BFC4-4448-ACDF-5346500D34C9}"/>
              </a:ext>
            </a:extLst>
          </p:cNvPr>
          <p:cNvSpPr>
            <a:spLocks noGrp="1"/>
          </p:cNvSpPr>
          <p:nvPr>
            <p:ph type="ctrTitle"/>
          </p:nvPr>
        </p:nvSpPr>
        <p:spPr/>
        <p:txBody>
          <a:bodyPr/>
          <a:lstStyle/>
          <a:p>
            <a:r>
              <a:rPr lang="en-GB" dirty="0"/>
              <a:t>Practical Guidance </a:t>
            </a:r>
          </a:p>
        </p:txBody>
      </p:sp>
      <p:sp>
        <p:nvSpPr>
          <p:cNvPr id="3" name="Subtitle 2">
            <a:extLst>
              <a:ext uri="{FF2B5EF4-FFF2-40B4-BE49-F238E27FC236}">
                <a16:creationId xmlns:a16="http://schemas.microsoft.com/office/drawing/2014/main" id="{14D7CEB4-4581-4D73-B686-23C78229CBD8}"/>
              </a:ext>
            </a:extLst>
          </p:cNvPr>
          <p:cNvSpPr>
            <a:spLocks noGrp="1"/>
          </p:cNvSpPr>
          <p:nvPr>
            <p:ph type="subTitle" idx="1"/>
          </p:nvPr>
        </p:nvSpPr>
        <p:spPr>
          <a:xfrm>
            <a:off x="1940444" y="1458932"/>
            <a:ext cx="8165457" cy="4561726"/>
          </a:xfrm>
        </p:spPr>
        <p:txBody>
          <a:bodyPr>
            <a:normAutofit fontScale="70000" lnSpcReduction="20000"/>
          </a:bodyPr>
          <a:lstStyle/>
          <a:p>
            <a:pPr lvl="0" algn="just">
              <a:lnSpc>
                <a:spcPct val="100000"/>
              </a:lnSpc>
              <a:buClrTx/>
            </a:pPr>
            <a:r>
              <a:rPr lang="en-GB" sz="2600" dirty="0">
                <a:solidFill>
                  <a:schemeClr val="tx1"/>
                </a:solidFill>
                <a:latin typeface="+mn-lt"/>
              </a:rPr>
              <a:t>Prepare detailed file/attendance notes as you actually do the work, as doing it at the end of the day could result in time recording being missed. </a:t>
            </a:r>
          </a:p>
          <a:p>
            <a:pPr algn="just">
              <a:lnSpc>
                <a:spcPct val="100000"/>
              </a:lnSpc>
              <a:buClrTx/>
            </a:pPr>
            <a:endParaRPr lang="en-GB" sz="2600" dirty="0">
              <a:solidFill>
                <a:schemeClr val="tx1"/>
              </a:solidFill>
              <a:latin typeface="+mn-lt"/>
            </a:endParaRPr>
          </a:p>
          <a:p>
            <a:pPr lvl="0" algn="just">
              <a:lnSpc>
                <a:spcPct val="100000"/>
              </a:lnSpc>
              <a:buClrTx/>
            </a:pPr>
            <a:r>
              <a:rPr lang="en-GB" sz="2600" dirty="0">
                <a:solidFill>
                  <a:schemeClr val="tx1"/>
                </a:solidFill>
                <a:latin typeface="+mn-lt"/>
              </a:rPr>
              <a:t>The file/attendance note needs to be detailed enough to justify the time being claimed;</a:t>
            </a:r>
          </a:p>
          <a:p>
            <a:pPr algn="just">
              <a:lnSpc>
                <a:spcPct val="100000"/>
              </a:lnSpc>
              <a:buClrTx/>
            </a:pPr>
            <a:endParaRPr lang="en-GB" sz="2600" dirty="0">
              <a:solidFill>
                <a:schemeClr val="tx1"/>
              </a:solidFill>
              <a:latin typeface="+mn-lt"/>
            </a:endParaRPr>
          </a:p>
          <a:p>
            <a:pPr lvl="0" algn="just">
              <a:lnSpc>
                <a:spcPct val="100000"/>
              </a:lnSpc>
              <a:buClrTx/>
            </a:pPr>
            <a:r>
              <a:rPr lang="en-GB" sz="2600" dirty="0">
                <a:solidFill>
                  <a:schemeClr val="tx1"/>
                </a:solidFill>
                <a:latin typeface="+mn-lt"/>
              </a:rPr>
              <a:t>Time can also be claimed for preparing the file/attendance note, which means that you are not losing out on time for justifying the work undertaken;</a:t>
            </a:r>
          </a:p>
          <a:p>
            <a:pPr algn="just">
              <a:lnSpc>
                <a:spcPct val="100000"/>
              </a:lnSpc>
              <a:buClrTx/>
            </a:pPr>
            <a:endParaRPr lang="en-GB" sz="2600" dirty="0">
              <a:solidFill>
                <a:schemeClr val="tx1"/>
              </a:solidFill>
              <a:latin typeface="+mn-lt"/>
            </a:endParaRPr>
          </a:p>
          <a:p>
            <a:pPr lvl="0" algn="just">
              <a:lnSpc>
                <a:spcPct val="100000"/>
              </a:lnSpc>
              <a:buClrTx/>
            </a:pPr>
            <a:r>
              <a:rPr lang="en-GB" sz="2600" dirty="0">
                <a:solidFill>
                  <a:schemeClr val="tx1"/>
                </a:solidFill>
                <a:latin typeface="+mn-lt"/>
              </a:rPr>
              <a:t>Claim time for CCMS based activities as this is time that is commonly unrecorded (N.B considering a notification and preparing a response can either be claimed as routine correspondence or on a time spent basis if it took longer than 6 minutes);</a:t>
            </a:r>
          </a:p>
          <a:p>
            <a:pPr algn="just">
              <a:lnSpc>
                <a:spcPct val="100000"/>
              </a:lnSpc>
              <a:buClrTx/>
            </a:pPr>
            <a:endParaRPr lang="en-GB" sz="2600" dirty="0">
              <a:solidFill>
                <a:schemeClr val="tx1"/>
              </a:solidFill>
              <a:latin typeface="+mn-lt"/>
            </a:endParaRPr>
          </a:p>
          <a:p>
            <a:pPr lvl="0" algn="just">
              <a:lnSpc>
                <a:spcPct val="100000"/>
              </a:lnSpc>
              <a:buClrTx/>
            </a:pPr>
            <a:r>
              <a:rPr lang="en-GB" sz="2600" dirty="0">
                <a:solidFill>
                  <a:schemeClr val="tx1"/>
                </a:solidFill>
                <a:latin typeface="+mn-lt"/>
              </a:rPr>
              <a:t>Make sure you are aware of all commonly unrecorded time that you can actually claim to maximise your costs. Lost WIP will also mean lower POA claims and so impact on cash flow as well as profit.</a:t>
            </a:r>
          </a:p>
          <a:p>
            <a:endParaRPr lang="en-GB" dirty="0"/>
          </a:p>
        </p:txBody>
      </p:sp>
    </p:spTree>
    <p:extLst>
      <p:ext uri="{BB962C8B-B14F-4D97-AF65-F5344CB8AC3E}">
        <p14:creationId xmlns:p14="http://schemas.microsoft.com/office/powerpoint/2010/main" val="423158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a:t>
            </a:r>
          </a:p>
        </p:txBody>
      </p:sp>
      <p:sp>
        <p:nvSpPr>
          <p:cNvPr id="3" name="Subtitle 2"/>
          <p:cNvSpPr>
            <a:spLocks noGrp="1"/>
          </p:cNvSpPr>
          <p:nvPr>
            <p:ph type="subTitle" idx="1"/>
          </p:nvPr>
        </p:nvSpPr>
        <p:spPr>
          <a:xfrm>
            <a:off x="425303" y="1476955"/>
            <a:ext cx="7148974" cy="4789611"/>
          </a:xfrm>
        </p:spPr>
        <p:txBody>
          <a:bodyPr/>
          <a:lstStyle/>
          <a:p>
            <a:endParaRPr lang="en-GB" dirty="0"/>
          </a:p>
          <a:p>
            <a:pPr>
              <a:lnSpc>
                <a:spcPct val="107000"/>
              </a:lnSpc>
              <a:spcAft>
                <a:spcPts val="800"/>
              </a:spcAft>
              <a:buClr>
                <a:srgbClr val="62619B"/>
              </a:buClr>
              <a:buFont typeface="Arial" panose="020B0604020202020204" pitchFamily="34" charset="0"/>
              <a:buChar char="•"/>
              <a:tabLst>
                <a:tab pos="457216" algn="l"/>
              </a:tabLst>
            </a:pPr>
            <a:r>
              <a:rPr lang="en-GB" sz="1801" b="1" dirty="0">
                <a:solidFill>
                  <a:schemeClr val="tx1"/>
                </a:solidFill>
                <a:latin typeface="+mn-lt"/>
                <a:ea typeface="Times New Roman" panose="02020603050405020304" pitchFamily="18" charset="0"/>
                <a:cs typeface="Times New Roman" panose="02020603050405020304" pitchFamily="18" charset="0"/>
              </a:rPr>
              <a:t>Shaun Williams </a:t>
            </a:r>
            <a:r>
              <a:rPr lang="en-GB" sz="1801" dirty="0">
                <a:solidFill>
                  <a:schemeClr val="tx1"/>
                </a:solidFill>
                <a:latin typeface="+mn-lt"/>
                <a:ea typeface="Times New Roman" panose="02020603050405020304" pitchFamily="18" charset="0"/>
                <a:cs typeface="Times New Roman" panose="02020603050405020304" pitchFamily="18" charset="0"/>
              </a:rPr>
              <a:t>– Assistant Regional Manager of John M Hayes Wales and South West Region</a:t>
            </a:r>
          </a:p>
          <a:p>
            <a:pPr marL="0" indent="0">
              <a:lnSpc>
                <a:spcPct val="107000"/>
              </a:lnSpc>
              <a:spcAft>
                <a:spcPts val="800"/>
              </a:spcAft>
              <a:buClr>
                <a:srgbClr val="62619B"/>
              </a:buClr>
              <a:buNone/>
              <a:tabLst>
                <a:tab pos="457216" algn="l"/>
              </a:tabLst>
            </a:pPr>
            <a:endParaRPr lang="en-GB" sz="1801" dirty="0">
              <a:solidFill>
                <a:schemeClr val="tx1"/>
              </a:solidFill>
              <a:latin typeface="+mn-lt"/>
              <a:ea typeface="Times New Roman" panose="02020603050405020304" pitchFamily="18" charset="0"/>
              <a:cs typeface="Times New Roman" panose="02020603050405020304" pitchFamily="18" charset="0"/>
            </a:endParaRPr>
          </a:p>
          <a:p>
            <a:pPr>
              <a:lnSpc>
                <a:spcPct val="107000"/>
              </a:lnSpc>
              <a:spcAft>
                <a:spcPts val="800"/>
              </a:spcAft>
              <a:buClr>
                <a:srgbClr val="62619B"/>
              </a:buClr>
              <a:buFont typeface="Arial" panose="020B0604020202020204" pitchFamily="34" charset="0"/>
              <a:buChar char="•"/>
              <a:tabLst>
                <a:tab pos="457216" algn="l"/>
              </a:tabLst>
            </a:pPr>
            <a:r>
              <a:rPr lang="en-GB" sz="180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National firm of Costs Draftsman/Costs Lawyers, established in 1985.</a:t>
            </a:r>
          </a:p>
          <a:p>
            <a:pPr>
              <a:lnSpc>
                <a:spcPct val="107000"/>
              </a:lnSpc>
              <a:spcAft>
                <a:spcPts val="800"/>
              </a:spcAft>
              <a:buClr>
                <a:srgbClr val="62619B"/>
              </a:buClr>
              <a:tabLst>
                <a:tab pos="457216" algn="l"/>
              </a:tabLst>
            </a:pPr>
            <a:r>
              <a:rPr lang="en-GB" sz="180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Specialise in all areas of costs, including family legal aid and claims from the Legal Aid Agency.  </a:t>
            </a:r>
          </a:p>
          <a:p>
            <a:pPr>
              <a:lnSpc>
                <a:spcPct val="107000"/>
              </a:lnSpc>
              <a:spcAft>
                <a:spcPts val="800"/>
              </a:spcAft>
              <a:buClr>
                <a:srgbClr val="62619B"/>
              </a:buClr>
              <a:tabLst>
                <a:tab pos="457216" algn="l"/>
              </a:tabLst>
            </a:pPr>
            <a:r>
              <a:rPr lang="en-GB" sz="180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Newsletter and blogs along with details of our services on website.</a:t>
            </a:r>
          </a:p>
          <a:p>
            <a:pPr>
              <a:lnSpc>
                <a:spcPct val="107000"/>
              </a:lnSpc>
              <a:spcAft>
                <a:spcPts val="800"/>
              </a:spcAft>
              <a:buClr>
                <a:srgbClr val="62619B"/>
              </a:buClr>
              <a:tabLst>
                <a:tab pos="457216" algn="l"/>
              </a:tabLst>
            </a:pPr>
            <a:endParaRPr lang="en-GB" sz="180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Clr>
                <a:srgbClr val="62619B"/>
              </a:buClr>
              <a:buNone/>
              <a:tabLst>
                <a:tab pos="457216" algn="l"/>
              </a:tabLst>
            </a:pPr>
            <a:r>
              <a:rPr lang="en-GB"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Shaun.Williams@johnmhayes.co.uk</a:t>
            </a:r>
            <a:r>
              <a:rPr lang="en-GB"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776" y="1964630"/>
            <a:ext cx="2979420" cy="2979420"/>
          </a:xfrm>
          <a:prstGeom prst="rect">
            <a:avLst/>
          </a:prstGeom>
        </p:spPr>
      </p:pic>
    </p:spTree>
    <p:extLst>
      <p:ext uri="{BB962C8B-B14F-4D97-AF65-F5344CB8AC3E}">
        <p14:creationId xmlns:p14="http://schemas.microsoft.com/office/powerpoint/2010/main" val="105822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4235CE-8B49-4F32-A825-AF2CB8E5B469}"/>
              </a:ext>
            </a:extLst>
          </p:cNvPr>
          <p:cNvPicPr>
            <a:picLocks/>
          </p:cNvPicPr>
          <p:nvPr/>
        </p:nvPicPr>
        <p:blipFill rotWithShape="1">
          <a:blip r:embed="rId2"/>
          <a:srcRect l="50000" t="86"/>
          <a:stretch/>
        </p:blipFill>
        <p:spPr>
          <a:xfrm>
            <a:off x="5999018" y="1441779"/>
            <a:ext cx="4356000" cy="4356000"/>
          </a:xfrm>
          <a:prstGeom prst="rect">
            <a:avLst/>
          </a:prstGeom>
        </p:spPr>
      </p:pic>
      <p:pic>
        <p:nvPicPr>
          <p:cNvPr id="6" name="Picture 5">
            <a:extLst>
              <a:ext uri="{FF2B5EF4-FFF2-40B4-BE49-F238E27FC236}">
                <a16:creationId xmlns:a16="http://schemas.microsoft.com/office/drawing/2014/main" id="{7AC278AA-C618-4A05-85D0-BFB5B54C53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43018" y="1441779"/>
            <a:ext cx="4356000" cy="4356000"/>
          </a:xfrm>
          <a:prstGeom prst="rect">
            <a:avLst/>
          </a:prstGeom>
        </p:spPr>
      </p:pic>
      <p:sp>
        <p:nvSpPr>
          <p:cNvPr id="7" name="TextBox 6">
            <a:extLst>
              <a:ext uri="{FF2B5EF4-FFF2-40B4-BE49-F238E27FC236}">
                <a16:creationId xmlns:a16="http://schemas.microsoft.com/office/drawing/2014/main" id="{5E908818-07CC-4E0A-889F-2BCD27006599}"/>
              </a:ext>
            </a:extLst>
          </p:cNvPr>
          <p:cNvSpPr txBox="1"/>
          <p:nvPr/>
        </p:nvSpPr>
        <p:spPr>
          <a:xfrm>
            <a:off x="6306586" y="2521059"/>
            <a:ext cx="3647209" cy="1815882"/>
          </a:xfrm>
          <a:prstGeom prst="rect">
            <a:avLst/>
          </a:prstGeom>
          <a:noFill/>
        </p:spPr>
        <p:txBody>
          <a:bodyPr wrap="square" rtlCol="0">
            <a:spAutoFit/>
          </a:bodyPr>
          <a:lstStyle/>
          <a:p>
            <a:pPr algn="ctr"/>
            <a:endParaRPr lang="en-GB" sz="3200" dirty="0">
              <a:solidFill>
                <a:schemeClr val="bg1"/>
              </a:solidFill>
            </a:endParaRPr>
          </a:p>
          <a:p>
            <a:pPr algn="ctr"/>
            <a:r>
              <a:rPr lang="en-GB" sz="4000" dirty="0">
                <a:solidFill>
                  <a:schemeClr val="bg1"/>
                </a:solidFill>
              </a:rPr>
              <a:t>Maximising FAS Costs</a:t>
            </a:r>
          </a:p>
        </p:txBody>
      </p:sp>
    </p:spTree>
    <p:extLst>
      <p:ext uri="{BB962C8B-B14F-4D97-AF65-F5344CB8AC3E}">
        <p14:creationId xmlns:p14="http://schemas.microsoft.com/office/powerpoint/2010/main" val="402511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765073E-F626-4270-88F8-2DC1EF2F9D24}"/>
              </a:ext>
            </a:extLst>
          </p:cNvPr>
          <p:cNvSpPr txBox="1">
            <a:spLocks/>
          </p:cNvSpPr>
          <p:nvPr/>
        </p:nvSpPr>
        <p:spPr>
          <a:xfrm>
            <a:off x="425303" y="1967023"/>
            <a:ext cx="11081484" cy="3579628"/>
          </a:xfrm>
          <a:prstGeom prst="rect">
            <a:avLst/>
          </a:prstGeom>
        </p:spPr>
        <p:txBody>
          <a:bodyPr>
            <a:normAutofit/>
          </a:bodyPr>
          <a:lstStyle>
            <a:lvl1pPr marL="457200" marR="0" indent="-457200" algn="l" defTabSz="457200" rtl="0" eaLnBrk="1" fontAlgn="auto" latinLnBrk="0" hangingPunct="1">
              <a:lnSpc>
                <a:spcPct val="70000"/>
              </a:lnSpc>
              <a:spcBef>
                <a:spcPct val="20000"/>
              </a:spcBef>
              <a:spcAft>
                <a:spcPts val="0"/>
              </a:spcAft>
              <a:buClr>
                <a:srgbClr val="E6E7E8"/>
              </a:buClr>
              <a:buSzTx/>
              <a:buFont typeface="Arial"/>
              <a:buChar char="•"/>
              <a:tabLst/>
              <a:defRPr sz="2700" b="0" i="0" kern="1200" spc="0">
                <a:solidFill>
                  <a:srgbClr val="6D6E71"/>
                </a:solidFill>
                <a:latin typeface="Arial MT"/>
                <a:ea typeface="+mn-ea"/>
                <a:cs typeface="Arial MT"/>
              </a:defRPr>
            </a:lvl1pPr>
            <a:lvl2pPr marL="441472"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882945"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24417"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76588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07362"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64883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090306"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531779"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chemeClr val="tx1"/>
              </a:buClr>
              <a:buFont typeface="Wingdings" panose="05000000000000000000" pitchFamily="2" charset="2"/>
              <a:buChar char="Ø"/>
            </a:pPr>
            <a:r>
              <a:rPr lang="en-GB" dirty="0">
                <a:solidFill>
                  <a:schemeClr val="tx1"/>
                </a:solidFill>
                <a:latin typeface="+mn-lt"/>
              </a:rPr>
              <a:t>Do your own advocacy if possible!</a:t>
            </a:r>
          </a:p>
          <a:p>
            <a:pPr>
              <a:buClr>
                <a:schemeClr val="tx1"/>
              </a:buClr>
              <a:buFont typeface="Wingdings" panose="05000000000000000000" pitchFamily="2" charset="2"/>
              <a:buChar char="Ø"/>
            </a:pPr>
            <a:endParaRPr lang="en-GB" dirty="0">
              <a:solidFill>
                <a:schemeClr val="tx1"/>
              </a:solidFill>
              <a:latin typeface="+mn-lt"/>
            </a:endParaRPr>
          </a:p>
          <a:p>
            <a:pPr>
              <a:buClr>
                <a:schemeClr val="tx1"/>
              </a:buClr>
              <a:buFont typeface="Wingdings" panose="05000000000000000000" pitchFamily="2" charset="2"/>
              <a:buChar char="Ø"/>
            </a:pPr>
            <a:r>
              <a:rPr lang="en-GB" dirty="0">
                <a:solidFill>
                  <a:schemeClr val="tx1"/>
                </a:solidFill>
                <a:latin typeface="+mn-lt"/>
              </a:rPr>
              <a:t>Escape Unit 1 at interim hearings</a:t>
            </a:r>
          </a:p>
          <a:p>
            <a:pPr>
              <a:buClr>
                <a:schemeClr val="tx1"/>
              </a:buClr>
              <a:buFont typeface="Wingdings" panose="05000000000000000000" pitchFamily="2" charset="2"/>
              <a:buChar char="Ø"/>
            </a:pPr>
            <a:endParaRPr lang="en-GB" dirty="0">
              <a:solidFill>
                <a:schemeClr val="tx1"/>
              </a:solidFill>
              <a:latin typeface="+mn-lt"/>
            </a:endParaRPr>
          </a:p>
          <a:p>
            <a:pPr>
              <a:buClr>
                <a:schemeClr val="tx1"/>
              </a:buClr>
              <a:buFont typeface="Wingdings" panose="05000000000000000000" pitchFamily="2" charset="2"/>
              <a:buChar char="Ø"/>
            </a:pPr>
            <a:r>
              <a:rPr lang="en-GB" dirty="0">
                <a:solidFill>
                  <a:schemeClr val="tx1"/>
                </a:solidFill>
                <a:latin typeface="+mn-lt"/>
              </a:rPr>
              <a:t>Get your bolt-</a:t>
            </a:r>
            <a:r>
              <a:rPr lang="en-GB" dirty="0" err="1">
                <a:solidFill>
                  <a:schemeClr val="tx1"/>
                </a:solidFill>
                <a:latin typeface="+mn-lt"/>
              </a:rPr>
              <a:t>ons</a:t>
            </a:r>
            <a:r>
              <a:rPr lang="en-GB" dirty="0">
                <a:solidFill>
                  <a:schemeClr val="tx1"/>
                </a:solidFill>
                <a:latin typeface="+mn-lt"/>
              </a:rPr>
              <a:t> authorised</a:t>
            </a:r>
          </a:p>
          <a:p>
            <a:pPr>
              <a:buClr>
                <a:schemeClr val="tx1"/>
              </a:buClr>
              <a:buFont typeface="Wingdings" panose="05000000000000000000" pitchFamily="2" charset="2"/>
              <a:buChar char="Ø"/>
            </a:pPr>
            <a:endParaRPr lang="en-GB" dirty="0">
              <a:solidFill>
                <a:schemeClr val="tx1"/>
              </a:solidFill>
              <a:latin typeface="+mn-lt"/>
            </a:endParaRPr>
          </a:p>
          <a:p>
            <a:pPr>
              <a:buClr>
                <a:schemeClr val="tx1"/>
              </a:buClr>
              <a:buFont typeface="Wingdings" panose="05000000000000000000" pitchFamily="2" charset="2"/>
              <a:buChar char="Ø"/>
            </a:pPr>
            <a:r>
              <a:rPr lang="en-GB" dirty="0">
                <a:solidFill>
                  <a:schemeClr val="tx1"/>
                </a:solidFill>
                <a:latin typeface="+mn-lt"/>
              </a:rPr>
              <a:t>Be careful when recording items as preparation for hearing</a:t>
            </a:r>
          </a:p>
          <a:p>
            <a:pPr>
              <a:buClr>
                <a:schemeClr val="tx1"/>
              </a:buClr>
              <a:buFont typeface="Wingdings" panose="05000000000000000000" pitchFamily="2" charset="2"/>
              <a:buChar char="Ø"/>
            </a:pPr>
            <a:endParaRPr lang="en-GB" dirty="0">
              <a:solidFill>
                <a:schemeClr val="tx1"/>
              </a:solidFill>
              <a:latin typeface="+mn-lt"/>
            </a:endParaRPr>
          </a:p>
          <a:p>
            <a:pPr>
              <a:buClr>
                <a:schemeClr val="tx1"/>
              </a:buClr>
              <a:buFont typeface="Wingdings" panose="05000000000000000000" pitchFamily="2" charset="2"/>
              <a:buChar char="Ø"/>
            </a:pPr>
            <a:r>
              <a:rPr lang="en-GB" dirty="0">
                <a:solidFill>
                  <a:schemeClr val="tx1"/>
                </a:solidFill>
                <a:latin typeface="+mn-lt"/>
              </a:rPr>
              <a:t>Where possible minimise travel time per case</a:t>
            </a:r>
          </a:p>
        </p:txBody>
      </p:sp>
      <p:sp>
        <p:nvSpPr>
          <p:cNvPr id="6" name="Title 1">
            <a:extLst>
              <a:ext uri="{FF2B5EF4-FFF2-40B4-BE49-F238E27FC236}">
                <a16:creationId xmlns:a16="http://schemas.microsoft.com/office/drawing/2014/main" id="{45FC9959-58C7-4A3D-8728-3C50DAC90F65}"/>
              </a:ext>
            </a:extLst>
          </p:cNvPr>
          <p:cNvSpPr>
            <a:spLocks noGrp="1"/>
          </p:cNvSpPr>
          <p:nvPr>
            <p:ph type="ctrTitle"/>
          </p:nvPr>
        </p:nvSpPr>
        <p:spPr>
          <a:xfrm>
            <a:off x="425303" y="582797"/>
            <a:ext cx="11081487" cy="693110"/>
          </a:xfrm>
        </p:spPr>
        <p:txBody>
          <a:bodyPr/>
          <a:lstStyle/>
          <a:p>
            <a:r>
              <a:rPr lang="en-GB" dirty="0"/>
              <a:t>FAS - Top Tips</a:t>
            </a:r>
          </a:p>
        </p:txBody>
      </p:sp>
    </p:spTree>
    <p:extLst>
      <p:ext uri="{BB962C8B-B14F-4D97-AF65-F5344CB8AC3E}">
        <p14:creationId xmlns:p14="http://schemas.microsoft.com/office/powerpoint/2010/main" val="142849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8527-E646-991B-657E-268B93B6795F}"/>
              </a:ext>
            </a:extLst>
          </p:cNvPr>
          <p:cNvSpPr>
            <a:spLocks noGrp="1"/>
          </p:cNvSpPr>
          <p:nvPr>
            <p:ph type="ctrTitle"/>
          </p:nvPr>
        </p:nvSpPr>
        <p:spPr/>
        <p:txBody>
          <a:bodyPr/>
          <a:lstStyle/>
          <a:p>
            <a:r>
              <a:rPr lang="en-GB" dirty="0"/>
              <a:t>FAS</a:t>
            </a:r>
          </a:p>
        </p:txBody>
      </p:sp>
      <p:sp>
        <p:nvSpPr>
          <p:cNvPr id="3" name="Subtitle 2">
            <a:extLst>
              <a:ext uri="{FF2B5EF4-FFF2-40B4-BE49-F238E27FC236}">
                <a16:creationId xmlns:a16="http://schemas.microsoft.com/office/drawing/2014/main" id="{30CFBE05-2733-461F-F688-F06B5059492F}"/>
              </a:ext>
            </a:extLst>
          </p:cNvPr>
          <p:cNvSpPr>
            <a:spLocks noGrp="1"/>
          </p:cNvSpPr>
          <p:nvPr>
            <p:ph type="subTitle" idx="1"/>
          </p:nvPr>
        </p:nvSpPr>
        <p:spPr>
          <a:xfrm>
            <a:off x="425303" y="1967023"/>
            <a:ext cx="11081484" cy="3579628"/>
          </a:xfrm>
        </p:spPr>
        <p:txBody>
          <a:bodyPr/>
          <a:lstStyle/>
          <a:p>
            <a:pPr>
              <a:buClrTx/>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submission we have recently experienced the odd issue with FAS/hearing time calculations.  </a:t>
            </a:r>
          </a:p>
          <a:p>
            <a:pPr>
              <a:buClrTx/>
            </a:pPr>
            <a:endParaRPr lang="en-GB" dirty="0"/>
          </a:p>
          <a:p>
            <a:pPr>
              <a:buClrTx/>
            </a:pPr>
            <a:endParaRPr lang="en-GB" dirty="0"/>
          </a:p>
          <a:p>
            <a:pPr>
              <a:buClrTx/>
            </a:pPr>
            <a:endParaRPr lang="en-GB" dirty="0"/>
          </a:p>
          <a:p>
            <a:pPr>
              <a:buClrTx/>
            </a:pPr>
            <a:endParaRPr lang="en-GB" dirty="0"/>
          </a:p>
          <a:p>
            <a:pPr>
              <a:lnSpc>
                <a:spcPct val="100000"/>
              </a:lnSpc>
              <a:buClrTx/>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the above time is calculated (8.30am to 10.48am), this totals 2 hours 18 mins which would equate to a unit 2 FAS fee.  However, the total time at the end is incorrectly noted as 2 hours 48 mins which would be two unit 2 fees. </a:t>
            </a:r>
          </a:p>
          <a:p>
            <a:pPr>
              <a:buClrTx/>
            </a:pPr>
            <a:endParaRPr lang="en-GB" sz="1800" dirty="0">
              <a:solidFill>
                <a:schemeClr val="tx1"/>
              </a:solidFill>
              <a:latin typeface="Calibri" panose="020F0502020204030204" pitchFamily="34" charset="0"/>
              <a:cs typeface="Times New Roman" panose="02020603050405020304" pitchFamily="18" charset="0"/>
            </a:endParaRPr>
          </a:p>
          <a:p>
            <a:pPr>
              <a:buClrTx/>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no-win situation! </a:t>
            </a:r>
            <a:endParaRPr lang="en-GB" sz="1800" dirty="0">
              <a:solidFill>
                <a:schemeClr val="tx1"/>
              </a:solidFill>
              <a:latin typeface="Calibri" panose="020F0502020204030204" pitchFamily="34" charset="0"/>
              <a:cs typeface="Times New Roman" panose="02020603050405020304" pitchFamily="18" charset="0"/>
            </a:endParaRPr>
          </a:p>
        </p:txBody>
      </p:sp>
      <p:pic>
        <p:nvPicPr>
          <p:cNvPr id="4" name="Picture 3" descr="A close up of text&#10;&#10;Description automatically generated">
            <a:extLst>
              <a:ext uri="{FF2B5EF4-FFF2-40B4-BE49-F238E27FC236}">
                <a16:creationId xmlns:a16="http://schemas.microsoft.com/office/drawing/2014/main" id="{CB87C07B-E9E6-4E3E-AB8C-244A37DEA83B}"/>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t="24919"/>
          <a:stretch>
            <a:fillRect/>
          </a:stretch>
        </p:blipFill>
        <p:spPr bwMode="auto">
          <a:xfrm>
            <a:off x="2245817" y="2344614"/>
            <a:ext cx="6628564" cy="1312986"/>
          </a:xfrm>
          <a:prstGeom prst="rect">
            <a:avLst/>
          </a:prstGeom>
          <a:noFill/>
          <a:ln>
            <a:noFill/>
          </a:ln>
        </p:spPr>
      </p:pic>
    </p:spTree>
    <p:extLst>
      <p:ext uri="{BB962C8B-B14F-4D97-AF65-F5344CB8AC3E}">
        <p14:creationId xmlns:p14="http://schemas.microsoft.com/office/powerpoint/2010/main" val="181968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Enhancements </a:t>
            </a:r>
          </a:p>
        </p:txBody>
      </p:sp>
      <p:sp>
        <p:nvSpPr>
          <p:cNvPr id="3" name="Subtitle 2"/>
          <p:cNvSpPr>
            <a:spLocks noGrp="1"/>
          </p:cNvSpPr>
          <p:nvPr>
            <p:ph type="subTitle" idx="1"/>
          </p:nvPr>
        </p:nvSpPr>
        <p:spPr>
          <a:xfrm>
            <a:off x="1842977" y="1610122"/>
            <a:ext cx="5752214" cy="4106227"/>
          </a:xfrm>
        </p:spPr>
        <p:txBody>
          <a:bodyPr/>
          <a:lstStyle/>
          <a:p>
            <a:pPr marL="0" indent="0">
              <a:buNone/>
            </a:pPr>
            <a:endParaRPr lang="en-GB" dirty="0">
              <a:solidFill>
                <a:schemeClr val="tx1"/>
              </a:solidFill>
              <a:latin typeface="Calibri" panose="020F0502020204030204" pitchFamily="34" charset="0"/>
              <a:cs typeface="Calibri" panose="020F0502020204030204" pitchFamily="34" charset="0"/>
            </a:endParaRPr>
          </a:p>
          <a:p>
            <a:pPr>
              <a:buClrTx/>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What is an enhanced claim</a:t>
            </a:r>
          </a:p>
          <a:p>
            <a:pPr>
              <a:buClrTx/>
              <a:buFont typeface="Wingdings" panose="05000000000000000000" pitchFamily="2" charset="2"/>
              <a:buChar char="Ø"/>
            </a:pPr>
            <a:endParaRPr lang="en-GB" sz="2400" dirty="0">
              <a:solidFill>
                <a:schemeClr val="tx1"/>
              </a:solidFill>
              <a:latin typeface="Calibri" panose="020F0502020204030204" pitchFamily="34" charset="0"/>
              <a:cs typeface="Calibri" panose="020F0502020204030204" pitchFamily="34" charset="0"/>
            </a:endParaRPr>
          </a:p>
          <a:p>
            <a:pPr>
              <a:buClrTx/>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Minimum Guaranteed Enhancement vs Discretionary</a:t>
            </a:r>
          </a:p>
          <a:p>
            <a:pPr>
              <a:buClrTx/>
              <a:buFont typeface="Wingdings" panose="05000000000000000000" pitchFamily="2" charset="2"/>
              <a:buChar char="Ø"/>
            </a:pPr>
            <a:endParaRPr lang="en-GB" sz="2400" dirty="0">
              <a:solidFill>
                <a:schemeClr val="tx1"/>
              </a:solidFill>
              <a:latin typeface="Calibri" panose="020F0502020204030204" pitchFamily="34" charset="0"/>
              <a:cs typeface="Calibri" panose="020F0502020204030204" pitchFamily="34" charset="0"/>
            </a:endParaRPr>
          </a:p>
          <a:p>
            <a:pPr marL="0" indent="0">
              <a:buNone/>
            </a:pPr>
            <a:r>
              <a:rPr lang="en-GB" sz="2000" dirty="0">
                <a:solidFill>
                  <a:schemeClr val="tx1"/>
                </a:solidFill>
                <a:latin typeface="Calibri" panose="020F0502020204030204" pitchFamily="34" charset="0"/>
                <a:cs typeface="Calibri" panose="020F0502020204030204" pitchFamily="34" charset="0"/>
              </a:rPr>
              <a:t>Maximum Cap on Enhancements:</a:t>
            </a:r>
          </a:p>
          <a:p>
            <a:pPr>
              <a:lnSpc>
                <a:spcPct val="100000"/>
              </a:lnSpc>
              <a:buClrTx/>
              <a:buFont typeface="Wingdings" panose="05000000000000000000" pitchFamily="2" charset="2"/>
              <a:buChar char="Ø"/>
            </a:pPr>
            <a:r>
              <a:rPr lang="en-GB" sz="2000" dirty="0">
                <a:solidFill>
                  <a:schemeClr val="tx1"/>
                </a:solidFill>
                <a:latin typeface="Calibri" panose="020F0502020204030204" pitchFamily="34" charset="0"/>
                <a:cs typeface="Calibri" panose="020F0502020204030204" pitchFamily="34" charset="0"/>
              </a:rPr>
              <a:t>100% in the High Court, Court of Appeal (including cases in Family Court being heard by a High Court Judge)</a:t>
            </a:r>
          </a:p>
          <a:p>
            <a:pPr>
              <a:lnSpc>
                <a:spcPct val="100000"/>
              </a:lnSpc>
              <a:buClrTx/>
              <a:buFont typeface="Wingdings" panose="05000000000000000000" pitchFamily="2" charset="2"/>
              <a:buChar char="Ø"/>
            </a:pPr>
            <a:r>
              <a:rPr lang="en-GB" sz="2000" dirty="0">
                <a:solidFill>
                  <a:schemeClr val="tx1"/>
                </a:solidFill>
                <a:latin typeface="Calibri" panose="020F0502020204030204" pitchFamily="34" charset="0"/>
                <a:cs typeface="Calibri" panose="020F0502020204030204" pitchFamily="34" charset="0"/>
              </a:rPr>
              <a:t>50% in all other cases (</a:t>
            </a:r>
            <a:r>
              <a:rPr lang="en-GB" sz="2000" dirty="0" err="1">
                <a:solidFill>
                  <a:schemeClr val="tx1"/>
                </a:solidFill>
                <a:latin typeface="Calibri" panose="020F0502020204030204" pitchFamily="34" charset="0"/>
                <a:cs typeface="Calibri" panose="020F0502020204030204" pitchFamily="34" charset="0"/>
              </a:rPr>
              <a:t>e.g</a:t>
            </a:r>
            <a:r>
              <a:rPr lang="en-GB" sz="2000" dirty="0">
                <a:solidFill>
                  <a:schemeClr val="tx1"/>
                </a:solidFill>
                <a:latin typeface="Calibri" panose="020F0502020204030204" pitchFamily="34" charset="0"/>
                <a:cs typeface="Calibri" panose="020F0502020204030204" pitchFamily="34" charset="0"/>
              </a:rPr>
              <a:t> County court, Non High Court Level Judge in Family Court </a:t>
            </a:r>
            <a:r>
              <a:rPr lang="en-GB" sz="2000" dirty="0" err="1">
                <a:solidFill>
                  <a:schemeClr val="tx1"/>
                </a:solidFill>
                <a:latin typeface="Calibri" panose="020F0502020204030204" pitchFamily="34" charset="0"/>
                <a:cs typeface="Calibri" panose="020F0502020204030204" pitchFamily="34" charset="0"/>
              </a:rPr>
              <a:t>etc</a:t>
            </a:r>
            <a:r>
              <a:rPr lang="en-GB" sz="2000" dirty="0">
                <a:solidFill>
                  <a:schemeClr val="tx1"/>
                </a:solidFill>
                <a:latin typeface="Calibri" panose="020F0502020204030204" pitchFamily="34" charset="0"/>
                <a:cs typeface="Calibri" panose="020F0502020204030204" pitchFamily="34" charset="0"/>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27" y="3429000"/>
            <a:ext cx="1627356" cy="122051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020" y="4548844"/>
            <a:ext cx="2057672" cy="1167505"/>
          </a:xfrm>
          <a:prstGeom prst="rect">
            <a:avLst/>
          </a:prstGeom>
        </p:spPr>
      </p:pic>
    </p:spTree>
    <p:extLst>
      <p:ext uri="{BB962C8B-B14F-4D97-AF65-F5344CB8AC3E}">
        <p14:creationId xmlns:p14="http://schemas.microsoft.com/office/powerpoint/2010/main" val="202721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5588-661F-6880-3D11-6F760F980641}"/>
              </a:ext>
            </a:extLst>
          </p:cNvPr>
          <p:cNvSpPr>
            <a:spLocks noGrp="1"/>
          </p:cNvSpPr>
          <p:nvPr>
            <p:ph type="ctrTitle"/>
          </p:nvPr>
        </p:nvSpPr>
        <p:spPr/>
        <p:txBody>
          <a:bodyPr/>
          <a:lstStyle/>
          <a:p>
            <a:r>
              <a:rPr lang="en-US" dirty="0"/>
              <a:t>Disbursements/Expert Fees</a:t>
            </a:r>
            <a:endParaRPr lang="en-GB" dirty="0"/>
          </a:p>
        </p:txBody>
      </p:sp>
      <p:sp>
        <p:nvSpPr>
          <p:cNvPr id="3" name="Subtitle 2">
            <a:extLst>
              <a:ext uri="{FF2B5EF4-FFF2-40B4-BE49-F238E27FC236}">
                <a16:creationId xmlns:a16="http://schemas.microsoft.com/office/drawing/2014/main" id="{2F171724-CB47-9635-C013-660D48EA68CE}"/>
              </a:ext>
            </a:extLst>
          </p:cNvPr>
          <p:cNvSpPr>
            <a:spLocks noGrp="1"/>
          </p:cNvSpPr>
          <p:nvPr>
            <p:ph type="subTitle" idx="1"/>
          </p:nvPr>
        </p:nvSpPr>
        <p:spPr/>
        <p:txBody>
          <a:bodyPr/>
          <a:lstStyle/>
          <a:p>
            <a:pPr marL="0" indent="0">
              <a:buNone/>
            </a:pPr>
            <a:r>
              <a:rPr lang="en-US" dirty="0">
                <a:solidFill>
                  <a:schemeClr val="tx1"/>
                </a:solidFill>
              </a:rPr>
              <a:t>LAA currently stricter on expert fees - be aware of:</a:t>
            </a:r>
          </a:p>
          <a:p>
            <a:pPr marL="0" indent="0">
              <a:buNone/>
            </a:pPr>
            <a:endParaRPr lang="en-US" dirty="0">
              <a:solidFill>
                <a:schemeClr val="tx1"/>
              </a:solidFill>
            </a:endParaRPr>
          </a:p>
          <a:p>
            <a:pPr>
              <a:buClr>
                <a:schemeClr val="tx1"/>
              </a:buClr>
            </a:pPr>
            <a:r>
              <a:rPr lang="en-US" dirty="0">
                <a:solidFill>
                  <a:schemeClr val="tx1"/>
                </a:solidFill>
              </a:rPr>
              <a:t>Recoverable guideline rate for each type of expert.  </a:t>
            </a:r>
          </a:p>
          <a:p>
            <a:pPr>
              <a:buClr>
                <a:schemeClr val="tx1"/>
              </a:buClr>
            </a:pPr>
            <a:r>
              <a:rPr lang="en-US" dirty="0">
                <a:solidFill>
                  <a:schemeClr val="tx1"/>
                </a:solidFill>
              </a:rPr>
              <a:t>Invoice to provide breakdown of work done</a:t>
            </a:r>
          </a:p>
          <a:p>
            <a:pPr>
              <a:buClr>
                <a:schemeClr val="tx1"/>
              </a:buClr>
            </a:pPr>
            <a:r>
              <a:rPr lang="en-US" dirty="0">
                <a:solidFill>
                  <a:schemeClr val="tx1"/>
                </a:solidFill>
              </a:rPr>
              <a:t>Details of travel/postcodes and receipts for expenses.</a:t>
            </a:r>
          </a:p>
          <a:p>
            <a:endParaRPr lang="en-US" dirty="0">
              <a:solidFill>
                <a:schemeClr val="tx1"/>
              </a:solidFill>
            </a:endParaRPr>
          </a:p>
          <a:p>
            <a:pPr marL="0" indent="0">
              <a:lnSpc>
                <a:spcPct val="100000"/>
              </a:lnSpc>
              <a:buNone/>
            </a:pPr>
            <a:r>
              <a:rPr lang="en-US" dirty="0">
                <a:solidFill>
                  <a:schemeClr val="tx1"/>
                </a:solidFill>
              </a:rPr>
              <a:t>If expert charges too much, they will ultimately get paid in full whilst the LAA will only pay you back the amounts set out in the guidance.  This shortfall will cut into your profit costs recovery.</a:t>
            </a:r>
            <a:endParaRPr lang="en-GB" dirty="0">
              <a:solidFill>
                <a:schemeClr val="tx1"/>
              </a:solidFill>
            </a:endParaRPr>
          </a:p>
        </p:txBody>
      </p:sp>
    </p:spTree>
    <p:extLst>
      <p:ext uri="{BB962C8B-B14F-4D97-AF65-F5344CB8AC3E}">
        <p14:creationId xmlns:p14="http://schemas.microsoft.com/office/powerpoint/2010/main" val="201344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910" r="778" b="9110"/>
          <a:stretch/>
        </p:blipFill>
        <p:spPr>
          <a:xfrm>
            <a:off x="1707572" y="1376869"/>
            <a:ext cx="8755004" cy="4356002"/>
          </a:xfrm>
          <a:prstGeom prst="rect">
            <a:avLst/>
          </a:prstGeom>
        </p:spPr>
      </p:pic>
      <p:sp>
        <p:nvSpPr>
          <p:cNvPr id="8" name="TextBox 7"/>
          <p:cNvSpPr txBox="1"/>
          <p:nvPr/>
        </p:nvSpPr>
        <p:spPr>
          <a:xfrm>
            <a:off x="6449292" y="1597731"/>
            <a:ext cx="3647211" cy="2432717"/>
          </a:xfrm>
          <a:prstGeom prst="rect">
            <a:avLst/>
          </a:prstGeom>
          <a:noFill/>
        </p:spPr>
        <p:txBody>
          <a:bodyPr wrap="square" rtlCol="0">
            <a:spAutoFit/>
          </a:bodyPr>
          <a:lstStyle/>
          <a:p>
            <a:pPr algn="ctr"/>
            <a:endParaRPr lang="en-GB" sz="3202" dirty="0">
              <a:solidFill>
                <a:schemeClr val="bg1"/>
              </a:solidFill>
            </a:endParaRPr>
          </a:p>
          <a:p>
            <a:pPr algn="ctr"/>
            <a:r>
              <a:rPr lang="en-GB" sz="4002" dirty="0">
                <a:solidFill>
                  <a:schemeClr val="bg1"/>
                </a:solidFill>
              </a:rPr>
              <a:t>Recording Time and How We Cost a File</a:t>
            </a:r>
          </a:p>
        </p:txBody>
      </p:sp>
    </p:spTree>
    <p:extLst>
      <p:ext uri="{BB962C8B-B14F-4D97-AF65-F5344CB8AC3E}">
        <p14:creationId xmlns:p14="http://schemas.microsoft.com/office/powerpoint/2010/main" val="380546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B68D-F7D6-8D23-E4A3-F3F7E846822C}"/>
              </a:ext>
            </a:extLst>
          </p:cNvPr>
          <p:cNvSpPr>
            <a:spLocks noGrp="1"/>
          </p:cNvSpPr>
          <p:nvPr>
            <p:ph type="ctrTitle"/>
          </p:nvPr>
        </p:nvSpPr>
        <p:spPr/>
        <p:txBody>
          <a:bodyPr/>
          <a:lstStyle/>
          <a:p>
            <a:r>
              <a:rPr lang="en-GB" dirty="0"/>
              <a:t>Ledgers </a:t>
            </a:r>
          </a:p>
        </p:txBody>
      </p:sp>
      <p:sp>
        <p:nvSpPr>
          <p:cNvPr id="3" name="Subtitle 2">
            <a:extLst>
              <a:ext uri="{FF2B5EF4-FFF2-40B4-BE49-F238E27FC236}">
                <a16:creationId xmlns:a16="http://schemas.microsoft.com/office/drawing/2014/main" id="{F9D26A48-849C-908D-792A-1357EA9CC461}"/>
              </a:ext>
            </a:extLst>
          </p:cNvPr>
          <p:cNvSpPr>
            <a:spLocks noGrp="1"/>
          </p:cNvSpPr>
          <p:nvPr>
            <p:ph type="subTitle" idx="1"/>
          </p:nvPr>
        </p:nvSpPr>
        <p:spPr>
          <a:xfrm>
            <a:off x="425304" y="1591294"/>
            <a:ext cx="11081484" cy="3955357"/>
          </a:xfrm>
        </p:spPr>
        <p:txBody>
          <a:bodyPr>
            <a:normAutofit/>
          </a:bodyPr>
          <a:lstStyle/>
          <a:p>
            <a:pPr marL="0" indent="0">
              <a:buClr>
                <a:srgbClr val="62619B"/>
              </a:buClr>
              <a:buNone/>
            </a:pPr>
            <a:endParaRPr lang="en-GB" sz="2400" dirty="0">
              <a:solidFill>
                <a:schemeClr val="tx1"/>
              </a:solidFill>
            </a:endParaRPr>
          </a:p>
          <a:p>
            <a:pPr>
              <a:buClrTx/>
            </a:pPr>
            <a:r>
              <a:rPr lang="en-GB" sz="2400" dirty="0">
                <a:solidFill>
                  <a:schemeClr val="tx1"/>
                </a:solidFill>
              </a:rPr>
              <a:t>Ledgers are used in conjunction with the documents on file.</a:t>
            </a:r>
          </a:p>
          <a:p>
            <a:pPr>
              <a:buClr>
                <a:srgbClr val="62619B"/>
              </a:buClr>
            </a:pPr>
            <a:endParaRPr lang="en-GB" sz="2400" dirty="0">
              <a:solidFill>
                <a:schemeClr val="tx1"/>
              </a:solidFill>
            </a:endParaRPr>
          </a:p>
        </p:txBody>
      </p:sp>
      <p:pic>
        <p:nvPicPr>
          <p:cNvPr id="5" name="Picture 4">
            <a:extLst>
              <a:ext uri="{FF2B5EF4-FFF2-40B4-BE49-F238E27FC236}">
                <a16:creationId xmlns:a16="http://schemas.microsoft.com/office/drawing/2014/main" id="{7BCFCD14-E60B-D5C7-A70B-48141BB5EB2B}"/>
              </a:ext>
            </a:extLst>
          </p:cNvPr>
          <p:cNvPicPr>
            <a:picLocks noChangeAspect="1"/>
          </p:cNvPicPr>
          <p:nvPr/>
        </p:nvPicPr>
        <p:blipFill>
          <a:blip r:embed="rId3"/>
          <a:stretch>
            <a:fillRect/>
          </a:stretch>
        </p:blipFill>
        <p:spPr>
          <a:xfrm>
            <a:off x="2006930" y="2600696"/>
            <a:ext cx="7362701" cy="2802577"/>
          </a:xfrm>
          <a:prstGeom prst="rect">
            <a:avLst/>
          </a:prstGeom>
        </p:spPr>
      </p:pic>
    </p:spTree>
    <p:extLst>
      <p:ext uri="{BB962C8B-B14F-4D97-AF65-F5344CB8AC3E}">
        <p14:creationId xmlns:p14="http://schemas.microsoft.com/office/powerpoint/2010/main" val="462763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133A-5B29-9D56-6EFF-1038FFDC31CE}"/>
              </a:ext>
            </a:extLst>
          </p:cNvPr>
          <p:cNvSpPr>
            <a:spLocks noGrp="1"/>
          </p:cNvSpPr>
          <p:nvPr>
            <p:ph type="ctrTitle"/>
          </p:nvPr>
        </p:nvSpPr>
        <p:spPr/>
        <p:txBody>
          <a:bodyPr/>
          <a:lstStyle/>
          <a:p>
            <a:r>
              <a:rPr lang="en-GB" dirty="0"/>
              <a:t>Ledgers</a:t>
            </a:r>
          </a:p>
        </p:txBody>
      </p:sp>
      <p:sp>
        <p:nvSpPr>
          <p:cNvPr id="3" name="Subtitle 2">
            <a:extLst>
              <a:ext uri="{FF2B5EF4-FFF2-40B4-BE49-F238E27FC236}">
                <a16:creationId xmlns:a16="http://schemas.microsoft.com/office/drawing/2014/main" id="{F53E8F94-CA41-6926-1EFB-062980858824}"/>
              </a:ext>
            </a:extLst>
          </p:cNvPr>
          <p:cNvSpPr>
            <a:spLocks noGrp="1"/>
          </p:cNvSpPr>
          <p:nvPr>
            <p:ph type="subTitle" idx="1"/>
          </p:nvPr>
        </p:nvSpPr>
        <p:spPr>
          <a:xfrm>
            <a:off x="425304" y="1617785"/>
            <a:ext cx="11081484" cy="852283"/>
          </a:xfrm>
        </p:spPr>
        <p:txBody>
          <a:bodyPr>
            <a:noAutofit/>
          </a:bodyPr>
          <a:lstStyle/>
          <a:p>
            <a:pPr>
              <a:lnSpc>
                <a:spcPct val="120000"/>
              </a:lnSpc>
              <a:buClr>
                <a:schemeClr val="tx1"/>
              </a:buClr>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Example below highlights items recorded on ledger but not showing on th</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 file.</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close-up of a graph&#10;&#10;Description automatically generated">
            <a:extLst>
              <a:ext uri="{FF2B5EF4-FFF2-40B4-BE49-F238E27FC236}">
                <a16:creationId xmlns:a16="http://schemas.microsoft.com/office/drawing/2014/main" id="{409471B3-7A46-C736-C0C9-39119FB6C5B9}"/>
              </a:ext>
            </a:extLst>
          </p:cNvPr>
          <p:cNvPicPr>
            <a:picLocks noChangeAspect="1"/>
          </p:cNvPicPr>
          <p:nvPr/>
        </p:nvPicPr>
        <p:blipFill>
          <a:blip r:embed="rId3"/>
          <a:stretch>
            <a:fillRect/>
          </a:stretch>
        </p:blipFill>
        <p:spPr>
          <a:xfrm>
            <a:off x="961901" y="2636322"/>
            <a:ext cx="9547761" cy="2902229"/>
          </a:xfrm>
          <a:prstGeom prst="rect">
            <a:avLst/>
          </a:prstGeom>
        </p:spPr>
      </p:pic>
    </p:spTree>
    <p:extLst>
      <p:ext uri="{BB962C8B-B14F-4D97-AF65-F5344CB8AC3E}">
        <p14:creationId xmlns:p14="http://schemas.microsoft.com/office/powerpoint/2010/main" val="113640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A009-2EC1-EC5B-8F36-6FC8CEEF1475}"/>
              </a:ext>
            </a:extLst>
          </p:cNvPr>
          <p:cNvSpPr>
            <a:spLocks noGrp="1"/>
          </p:cNvSpPr>
          <p:nvPr>
            <p:ph type="ctrTitle"/>
          </p:nvPr>
        </p:nvSpPr>
        <p:spPr/>
        <p:txBody>
          <a:bodyPr/>
          <a:lstStyle/>
          <a:p>
            <a:r>
              <a:rPr lang="en-GB" dirty="0"/>
              <a:t>Examples</a:t>
            </a:r>
          </a:p>
        </p:txBody>
      </p:sp>
      <p:sp>
        <p:nvSpPr>
          <p:cNvPr id="3" name="Subtitle 2">
            <a:extLst>
              <a:ext uri="{FF2B5EF4-FFF2-40B4-BE49-F238E27FC236}">
                <a16:creationId xmlns:a16="http://schemas.microsoft.com/office/drawing/2014/main" id="{FE8B8341-6E7E-A2FE-EE67-188F00C23360}"/>
              </a:ext>
            </a:extLst>
          </p:cNvPr>
          <p:cNvSpPr>
            <a:spLocks noGrp="1"/>
          </p:cNvSpPr>
          <p:nvPr>
            <p:ph type="subTitle" idx="1"/>
          </p:nvPr>
        </p:nvSpPr>
        <p:spPr>
          <a:xfrm>
            <a:off x="425304" y="1570892"/>
            <a:ext cx="11081484" cy="3975759"/>
          </a:xfrm>
        </p:spPr>
        <p:txBody>
          <a:bodyPr/>
          <a:lstStyle/>
          <a:p>
            <a:pPr>
              <a:lnSpc>
                <a:spcPct val="100000"/>
              </a:lnSpc>
              <a:buClrTx/>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The example below demonstrates a ledger that would enable for faster and more accurate costing of a file. A description is provided for each entry and each routine entry is claimed on a separate line.</a:t>
            </a:r>
          </a:p>
          <a:p>
            <a:pPr>
              <a:lnSpc>
                <a:spcPct val="100000"/>
              </a:lnSpc>
              <a:buClr>
                <a:srgbClr val="62619B"/>
              </a:buClr>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a:lnSpc>
                <a:spcPct val="100000"/>
              </a:lnSpc>
              <a:buClr>
                <a:srgbClr val="62619B"/>
              </a:buClr>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a:buClr>
                <a:srgbClr val="62619B"/>
              </a:buClr>
              <a:buFont typeface="Arial" panose="020B0604020202020204" pitchFamily="34" charset="0"/>
              <a:buChar char="•"/>
            </a:pPr>
            <a:endParaRPr lang="en-GB" dirty="0">
              <a:solidFill>
                <a:schemeClr val="tx1"/>
              </a:solidFill>
            </a:endParaRPr>
          </a:p>
          <a:p>
            <a:pPr>
              <a:buClr>
                <a:srgbClr val="62619B"/>
              </a:buClr>
              <a:buFont typeface="Arial" panose="020B0604020202020204" pitchFamily="34" charset="0"/>
              <a:buChar char="•"/>
            </a:pPr>
            <a:endParaRPr lang="en-GB" dirty="0">
              <a:solidFill>
                <a:schemeClr val="tx1"/>
              </a:solidFill>
            </a:endParaRPr>
          </a:p>
        </p:txBody>
      </p:sp>
      <p:pic>
        <p:nvPicPr>
          <p:cNvPr id="6" name="Picture 5">
            <a:extLst>
              <a:ext uri="{FF2B5EF4-FFF2-40B4-BE49-F238E27FC236}">
                <a16:creationId xmlns:a16="http://schemas.microsoft.com/office/drawing/2014/main" id="{AA704FE2-27EB-8E03-D5C0-ED391D44AC40}"/>
              </a:ext>
            </a:extLst>
          </p:cNvPr>
          <p:cNvPicPr>
            <a:picLocks noChangeAspect="1"/>
          </p:cNvPicPr>
          <p:nvPr/>
        </p:nvPicPr>
        <p:blipFill>
          <a:blip r:embed="rId3"/>
          <a:stretch>
            <a:fillRect/>
          </a:stretch>
        </p:blipFill>
        <p:spPr>
          <a:xfrm>
            <a:off x="1674421" y="2369728"/>
            <a:ext cx="8015844" cy="3081046"/>
          </a:xfrm>
          <a:prstGeom prst="rect">
            <a:avLst/>
          </a:prstGeom>
        </p:spPr>
      </p:pic>
    </p:spTree>
    <p:extLst>
      <p:ext uri="{BB962C8B-B14F-4D97-AF65-F5344CB8AC3E}">
        <p14:creationId xmlns:p14="http://schemas.microsoft.com/office/powerpoint/2010/main" val="80318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CBD-7CB3-FDC1-B0EB-96DC2A97A168}"/>
              </a:ext>
            </a:extLst>
          </p:cNvPr>
          <p:cNvSpPr>
            <a:spLocks noGrp="1"/>
          </p:cNvSpPr>
          <p:nvPr>
            <p:ph type="ctrTitle"/>
          </p:nvPr>
        </p:nvSpPr>
        <p:spPr/>
        <p:txBody>
          <a:bodyPr/>
          <a:lstStyle/>
          <a:p>
            <a:r>
              <a:rPr lang="en-US" dirty="0"/>
              <a:t>Summary</a:t>
            </a:r>
            <a:endParaRPr lang="en-GB" dirty="0"/>
          </a:p>
        </p:txBody>
      </p:sp>
      <p:sp>
        <p:nvSpPr>
          <p:cNvPr id="3" name="Subtitle 2">
            <a:extLst>
              <a:ext uri="{FF2B5EF4-FFF2-40B4-BE49-F238E27FC236}">
                <a16:creationId xmlns:a16="http://schemas.microsoft.com/office/drawing/2014/main" id="{D3B8BA91-3BEC-01B4-E86E-027D01CB8877}"/>
              </a:ext>
            </a:extLst>
          </p:cNvPr>
          <p:cNvSpPr>
            <a:spLocks noGrp="1"/>
          </p:cNvSpPr>
          <p:nvPr>
            <p:ph type="subTitle" idx="1"/>
          </p:nvPr>
        </p:nvSpPr>
        <p:spPr/>
        <p:txBody>
          <a:bodyPr/>
          <a:lstStyle/>
          <a:p>
            <a:pPr>
              <a:buClr>
                <a:schemeClr val="tx1"/>
              </a:buClr>
              <a:buFont typeface="Courier New" panose="02070309020205020404" pitchFamily="49" charset="0"/>
              <a:buChar char="o"/>
            </a:pPr>
            <a:r>
              <a:rPr lang="en-US" dirty="0">
                <a:solidFill>
                  <a:schemeClr val="tx1"/>
                </a:solidFill>
              </a:rPr>
              <a:t>Be aware of your funding certificate cover/scope/limitations – regular reviews.</a:t>
            </a:r>
          </a:p>
          <a:p>
            <a:pPr>
              <a:buClr>
                <a:schemeClr val="tx1"/>
              </a:buClr>
              <a:buFont typeface="Courier New" panose="02070309020205020404" pitchFamily="49" charset="0"/>
              <a:buChar char="o"/>
            </a:pPr>
            <a:r>
              <a:rPr lang="en-US" dirty="0">
                <a:solidFill>
                  <a:schemeClr val="tx1"/>
                </a:solidFill>
              </a:rPr>
              <a:t>Ensure you are covered for all work.</a:t>
            </a:r>
          </a:p>
          <a:p>
            <a:pPr>
              <a:buClr>
                <a:schemeClr val="tx1"/>
              </a:buClr>
              <a:buFont typeface="Courier New" panose="02070309020205020404" pitchFamily="49" charset="0"/>
              <a:buChar char="o"/>
            </a:pPr>
            <a:r>
              <a:rPr lang="en-US" dirty="0">
                <a:solidFill>
                  <a:schemeClr val="tx1"/>
                </a:solidFill>
              </a:rPr>
              <a:t>Record all of your recoverable time.</a:t>
            </a:r>
          </a:p>
          <a:p>
            <a:pPr>
              <a:buClr>
                <a:schemeClr val="tx1"/>
              </a:buClr>
              <a:buFont typeface="Courier New" panose="02070309020205020404" pitchFamily="49" charset="0"/>
              <a:buChar char="o"/>
            </a:pPr>
            <a:r>
              <a:rPr lang="en-US" dirty="0">
                <a:solidFill>
                  <a:schemeClr val="tx1"/>
                </a:solidFill>
              </a:rPr>
              <a:t>Prepare file notes to justify your time (your file note preparation time is recoverable!)</a:t>
            </a:r>
          </a:p>
          <a:p>
            <a:pPr>
              <a:buClr>
                <a:schemeClr val="tx1"/>
              </a:buClr>
              <a:buFont typeface="Courier New" panose="02070309020205020404" pitchFamily="49" charset="0"/>
              <a:buChar char="o"/>
            </a:pPr>
            <a:r>
              <a:rPr lang="en-US" dirty="0">
                <a:solidFill>
                  <a:schemeClr val="tx1"/>
                </a:solidFill>
              </a:rPr>
              <a:t>Advocacy/FAS</a:t>
            </a:r>
          </a:p>
          <a:p>
            <a:pPr>
              <a:buClr>
                <a:schemeClr val="tx1"/>
              </a:buClr>
              <a:buFont typeface="Courier New" panose="02070309020205020404" pitchFamily="49" charset="0"/>
              <a:buChar char="o"/>
            </a:pPr>
            <a:r>
              <a:rPr lang="en-US" dirty="0">
                <a:solidFill>
                  <a:schemeClr val="tx1"/>
                </a:solidFill>
              </a:rPr>
              <a:t>Ensure expert fees in line with LAA guidance.</a:t>
            </a:r>
          </a:p>
          <a:p>
            <a:pPr>
              <a:buClr>
                <a:schemeClr val="tx1"/>
              </a:buClr>
              <a:buFont typeface="Courier New" panose="02070309020205020404" pitchFamily="49" charset="0"/>
              <a:buChar char="o"/>
            </a:pPr>
            <a:r>
              <a:rPr lang="en-US" dirty="0">
                <a:solidFill>
                  <a:schemeClr val="tx1"/>
                </a:solidFill>
              </a:rPr>
              <a:t>If you’re unsure – ask your Draftsman!</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428307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a:t>
            </a:r>
          </a:p>
        </p:txBody>
      </p:sp>
      <p:sp>
        <p:nvSpPr>
          <p:cNvPr id="3" name="Subtitle 2"/>
          <p:cNvSpPr>
            <a:spLocks noGrp="1"/>
          </p:cNvSpPr>
          <p:nvPr>
            <p:ph type="subTitle" idx="1"/>
          </p:nvPr>
        </p:nvSpPr>
        <p:spPr>
          <a:xfrm>
            <a:off x="425303" y="1476951"/>
            <a:ext cx="7148974" cy="4789613"/>
          </a:xfrm>
        </p:spPr>
        <p:txBody>
          <a:bodyPr/>
          <a:lstStyle/>
          <a:p>
            <a:endParaRPr lang="en-GB" dirty="0"/>
          </a:p>
          <a:p>
            <a:pPr>
              <a:buClrTx/>
              <a:buFont typeface="Wingdings" panose="05000000000000000000" pitchFamily="2" charset="2"/>
              <a:buChar char="Ø"/>
            </a:pPr>
            <a:r>
              <a:rPr lang="en-GB" dirty="0">
                <a:solidFill>
                  <a:schemeClr val="tx1"/>
                </a:solidFill>
                <a:latin typeface="+mn-lt"/>
              </a:rPr>
              <a:t>In recent years Legal Aid Work has been severely impacted</a:t>
            </a:r>
          </a:p>
          <a:p>
            <a:pPr>
              <a:buClrTx/>
              <a:buFont typeface="Wingdings" panose="05000000000000000000" pitchFamily="2" charset="2"/>
              <a:buChar char="Ø"/>
            </a:pPr>
            <a:endParaRPr lang="en-GB" dirty="0">
              <a:solidFill>
                <a:schemeClr val="tx1"/>
              </a:solidFill>
              <a:latin typeface="+mn-lt"/>
            </a:endParaRPr>
          </a:p>
          <a:p>
            <a:pPr>
              <a:buClrTx/>
              <a:buFont typeface="Wingdings" panose="05000000000000000000" pitchFamily="2" charset="2"/>
              <a:buChar char="Ø"/>
            </a:pPr>
            <a:r>
              <a:rPr lang="en-GB" dirty="0">
                <a:solidFill>
                  <a:schemeClr val="tx1"/>
                </a:solidFill>
                <a:latin typeface="+mn-lt"/>
              </a:rPr>
              <a:t>In terms of the type of work covered and the rates payable</a:t>
            </a:r>
          </a:p>
          <a:p>
            <a:pPr>
              <a:buClrTx/>
              <a:buFont typeface="Wingdings" panose="05000000000000000000" pitchFamily="2" charset="2"/>
              <a:buChar char="Ø"/>
            </a:pPr>
            <a:endParaRPr lang="en-GB" dirty="0">
              <a:solidFill>
                <a:schemeClr val="tx1"/>
              </a:solidFill>
              <a:latin typeface="+mn-lt"/>
            </a:endParaRPr>
          </a:p>
          <a:p>
            <a:pPr>
              <a:buClrTx/>
              <a:buFont typeface="Wingdings" panose="05000000000000000000" pitchFamily="2" charset="2"/>
              <a:buChar char="Ø"/>
            </a:pPr>
            <a:r>
              <a:rPr lang="en-GB" dirty="0">
                <a:solidFill>
                  <a:schemeClr val="tx1"/>
                </a:solidFill>
                <a:latin typeface="+mn-lt"/>
              </a:rPr>
              <a:t>It has never been more important to make sure that you are billing efficiently in your cases in order to maximise you costs.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775" y="1964631"/>
            <a:ext cx="2979420" cy="2979420"/>
          </a:xfrm>
          <a:prstGeom prst="rect">
            <a:avLst/>
          </a:prstGeom>
        </p:spPr>
      </p:pic>
    </p:spTree>
    <p:extLst>
      <p:ext uri="{BB962C8B-B14F-4D97-AF65-F5344CB8AC3E}">
        <p14:creationId xmlns:p14="http://schemas.microsoft.com/office/powerpoint/2010/main" val="180935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4" y="118534"/>
            <a:ext cx="9144000" cy="1157372"/>
          </a:xfrm>
        </p:spPr>
        <p:txBody>
          <a:bodyPr anchor="ctr"/>
          <a:lstStyle/>
          <a:p>
            <a:pPr algn="ctr"/>
            <a:r>
              <a:rPr lang="en-GB" sz="4400" b="1" dirty="0">
                <a:latin typeface="+mn-lt"/>
              </a:rPr>
              <a:t>We’re Social</a:t>
            </a:r>
          </a:p>
        </p:txBody>
      </p:sp>
      <p:sp>
        <p:nvSpPr>
          <p:cNvPr id="3" name="Subtitle 2"/>
          <p:cNvSpPr>
            <a:spLocks noGrp="1"/>
          </p:cNvSpPr>
          <p:nvPr>
            <p:ph type="subTitle" idx="1"/>
          </p:nvPr>
        </p:nvSpPr>
        <p:spPr>
          <a:xfrm>
            <a:off x="1842979" y="1967030"/>
            <a:ext cx="8554091" cy="3579628"/>
          </a:xfrm>
        </p:spPr>
        <p:txBody>
          <a:bodyPr>
            <a:noAutofit/>
          </a:bodyPr>
          <a:lstStyle/>
          <a:p>
            <a:pPr marL="0" indent="0" algn="ctr">
              <a:lnSpc>
                <a:spcPct val="100000"/>
              </a:lnSpc>
              <a:buClr>
                <a:schemeClr val="bg1">
                  <a:lumMod val="75000"/>
                </a:schemeClr>
              </a:buClr>
              <a:buNone/>
            </a:pPr>
            <a:r>
              <a:rPr lang="en-GB" sz="2398" b="1" dirty="0">
                <a:solidFill>
                  <a:schemeClr val="tx1"/>
                </a:solidFill>
                <a:latin typeface="+mn-lt"/>
              </a:rPr>
              <a:t>LinkedIn:</a:t>
            </a:r>
            <a:r>
              <a:rPr lang="en-GB" sz="2398" dirty="0">
                <a:solidFill>
                  <a:schemeClr val="tx1"/>
                </a:solidFill>
                <a:latin typeface="+mn-lt"/>
              </a:rPr>
              <a:t> The John M Hayes Partnership</a:t>
            </a:r>
          </a:p>
          <a:p>
            <a:pPr marL="0" indent="0" algn="ctr">
              <a:lnSpc>
                <a:spcPct val="100000"/>
              </a:lnSpc>
              <a:buClr>
                <a:schemeClr val="bg1">
                  <a:lumMod val="75000"/>
                </a:schemeClr>
              </a:buClr>
              <a:buNone/>
            </a:pPr>
            <a:endParaRPr lang="en-GB" sz="2398" b="1" dirty="0">
              <a:latin typeface="+mn-lt"/>
            </a:endParaRPr>
          </a:p>
          <a:p>
            <a:pPr marL="0" indent="0" algn="ctr">
              <a:lnSpc>
                <a:spcPct val="100000"/>
              </a:lnSpc>
              <a:buClr>
                <a:schemeClr val="bg1">
                  <a:lumMod val="75000"/>
                </a:schemeClr>
              </a:buClr>
              <a:buNone/>
            </a:pPr>
            <a:endParaRPr lang="en-GB" sz="2398" b="1" dirty="0">
              <a:latin typeface="+mn-lt"/>
            </a:endParaRPr>
          </a:p>
          <a:p>
            <a:pPr marL="0" indent="0" algn="ctr">
              <a:lnSpc>
                <a:spcPct val="100000"/>
              </a:lnSpc>
              <a:buClr>
                <a:schemeClr val="bg1">
                  <a:lumMod val="75000"/>
                </a:schemeClr>
              </a:buClr>
              <a:buNone/>
            </a:pPr>
            <a:r>
              <a:rPr lang="en-GB" sz="2398" b="1" dirty="0">
                <a:solidFill>
                  <a:schemeClr val="tx1"/>
                </a:solidFill>
                <a:latin typeface="+mn-lt"/>
              </a:rPr>
              <a:t>Facebook: </a:t>
            </a:r>
            <a:r>
              <a:rPr lang="en-GB" sz="2398" dirty="0">
                <a:solidFill>
                  <a:schemeClr val="tx1"/>
                </a:solidFill>
                <a:latin typeface="+mn-lt"/>
              </a:rPr>
              <a:t>/</a:t>
            </a:r>
            <a:r>
              <a:rPr lang="en-GB" sz="2398" dirty="0" err="1">
                <a:solidFill>
                  <a:schemeClr val="tx1"/>
                </a:solidFill>
                <a:latin typeface="+mn-lt"/>
              </a:rPr>
              <a:t>johnmhayespartnership</a:t>
            </a:r>
            <a:endParaRPr lang="en-GB" sz="2398" dirty="0">
              <a:solidFill>
                <a:schemeClr val="tx1"/>
              </a:solidFill>
              <a:latin typeface="+mn-lt"/>
            </a:endParaRPr>
          </a:p>
          <a:p>
            <a:pPr marL="0" indent="0" algn="ctr">
              <a:lnSpc>
                <a:spcPct val="100000"/>
              </a:lnSpc>
              <a:buClr>
                <a:schemeClr val="bg1">
                  <a:lumMod val="75000"/>
                </a:schemeClr>
              </a:buClr>
              <a:buNone/>
            </a:pPr>
            <a:endParaRPr lang="en-GB" sz="2398" dirty="0">
              <a:latin typeface="+mn-lt"/>
            </a:endParaRPr>
          </a:p>
          <a:p>
            <a:pPr marL="0" indent="0" algn="ctr">
              <a:lnSpc>
                <a:spcPct val="100000"/>
              </a:lnSpc>
              <a:buClr>
                <a:schemeClr val="bg1">
                  <a:lumMod val="75000"/>
                </a:schemeClr>
              </a:buClr>
              <a:buNone/>
            </a:pPr>
            <a:endParaRPr lang="en-GB" sz="2398" b="1" dirty="0">
              <a:latin typeface="+mn-lt"/>
            </a:endParaRPr>
          </a:p>
          <a:p>
            <a:pPr marL="0" indent="0" algn="ctr">
              <a:lnSpc>
                <a:spcPct val="100000"/>
              </a:lnSpc>
              <a:buClr>
                <a:schemeClr val="bg1">
                  <a:lumMod val="75000"/>
                </a:schemeClr>
              </a:buClr>
              <a:buNone/>
            </a:pPr>
            <a:r>
              <a:rPr lang="en-GB" sz="2398" b="1" dirty="0">
                <a:solidFill>
                  <a:schemeClr val="tx1"/>
                </a:solidFill>
                <a:latin typeface="+mn-lt"/>
              </a:rPr>
              <a:t>Twitter: </a:t>
            </a:r>
            <a:r>
              <a:rPr lang="en-GB" sz="2398" dirty="0">
                <a:solidFill>
                  <a:schemeClr val="tx1"/>
                </a:solidFill>
                <a:latin typeface="+mn-lt"/>
              </a:rPr>
              <a:t>/</a:t>
            </a:r>
            <a:r>
              <a:rPr lang="en-GB" sz="2398" dirty="0" err="1">
                <a:solidFill>
                  <a:schemeClr val="tx1"/>
                </a:solidFill>
                <a:latin typeface="+mn-lt"/>
              </a:rPr>
              <a:t>John_M_Hayes</a:t>
            </a:r>
            <a:endParaRPr lang="en-GB" sz="2398" dirty="0">
              <a:solidFill>
                <a:schemeClr val="tx1"/>
              </a:solidFill>
              <a:latin typeface="+mn-lt"/>
            </a:endParaRPr>
          </a:p>
        </p:txBody>
      </p:sp>
      <p:sp>
        <p:nvSpPr>
          <p:cNvPr id="4" name="Rectangle 3"/>
          <p:cNvSpPr/>
          <p:nvPr/>
        </p:nvSpPr>
        <p:spPr>
          <a:xfrm>
            <a:off x="9912931" y="5904252"/>
            <a:ext cx="1772613" cy="287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16"/>
            <a:endParaRPr lang="en-GB" sz="1801">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980" y="3031646"/>
            <a:ext cx="1169872" cy="11698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363" y="4482033"/>
            <a:ext cx="1311106" cy="10646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363" y="1528632"/>
            <a:ext cx="1222492" cy="1222492"/>
          </a:xfrm>
          <a:prstGeom prst="rect">
            <a:avLst/>
          </a:prstGeom>
        </p:spPr>
      </p:pic>
    </p:spTree>
    <p:extLst>
      <p:ext uri="{BB962C8B-B14F-4D97-AF65-F5344CB8AC3E}">
        <p14:creationId xmlns:p14="http://schemas.microsoft.com/office/powerpoint/2010/main" val="88781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5307" y="1537860"/>
            <a:ext cx="5190261" cy="4391888"/>
          </a:xfrm>
        </p:spPr>
        <p:txBody>
          <a:bodyPr>
            <a:normAutofit fontScale="77500" lnSpcReduction="20000"/>
          </a:bodyPr>
          <a:lstStyle/>
          <a:p>
            <a:pPr marL="0" indent="0">
              <a:buClrTx/>
              <a:buNone/>
            </a:pPr>
            <a:endParaRPr lang="en-GB" dirty="0">
              <a:solidFill>
                <a:schemeClr val="tx1"/>
              </a:solidFill>
            </a:endParaRPr>
          </a:p>
          <a:p>
            <a:pPr marL="0" indent="0">
              <a:buClrTx/>
              <a:buNone/>
            </a:pPr>
            <a:r>
              <a:rPr lang="en-GB" sz="3401" dirty="0">
                <a:solidFill>
                  <a:schemeClr val="tx1"/>
                </a:solidFill>
                <a:latin typeface="+mn-lt"/>
              </a:rPr>
              <a:t>There are three basic principles:</a:t>
            </a:r>
          </a:p>
          <a:p>
            <a:pPr>
              <a:buClrTx/>
            </a:pPr>
            <a:endParaRPr lang="en-GB" sz="3401" dirty="0">
              <a:solidFill>
                <a:schemeClr val="tx1"/>
              </a:solidFill>
              <a:latin typeface="+mn-lt"/>
            </a:endParaRPr>
          </a:p>
          <a:p>
            <a:pPr marL="514371" indent="-514371">
              <a:buClrTx/>
              <a:buFont typeface="+mj-lt"/>
              <a:buAutoNum type="arabicPeriod"/>
            </a:pPr>
            <a:r>
              <a:rPr lang="en-GB" sz="3401" dirty="0">
                <a:solidFill>
                  <a:schemeClr val="tx1"/>
                </a:solidFill>
                <a:latin typeface="+mn-lt"/>
              </a:rPr>
              <a:t>Ensure you are covered for the work you are going to do.</a:t>
            </a:r>
          </a:p>
          <a:p>
            <a:pPr marL="514371" indent="-514371">
              <a:buClrTx/>
              <a:buFont typeface="+mj-lt"/>
              <a:buAutoNum type="arabicPeriod"/>
            </a:pPr>
            <a:endParaRPr lang="en-GB" sz="3401" dirty="0">
              <a:solidFill>
                <a:schemeClr val="tx1"/>
              </a:solidFill>
              <a:latin typeface="+mn-lt"/>
            </a:endParaRPr>
          </a:p>
          <a:p>
            <a:pPr marL="514371" indent="-514371">
              <a:buClrTx/>
              <a:buFont typeface="+mj-lt"/>
              <a:buAutoNum type="arabicPeriod"/>
            </a:pPr>
            <a:r>
              <a:rPr lang="en-GB" sz="3401" dirty="0">
                <a:solidFill>
                  <a:schemeClr val="tx1"/>
                </a:solidFill>
                <a:latin typeface="+mn-lt"/>
              </a:rPr>
              <a:t>Claim everything that you are entitled to claim for.</a:t>
            </a:r>
          </a:p>
          <a:p>
            <a:pPr marL="514371" indent="-514371">
              <a:buClrTx/>
              <a:buFont typeface="+mj-lt"/>
              <a:buAutoNum type="arabicPeriod"/>
            </a:pPr>
            <a:endParaRPr lang="en-GB" sz="3401" dirty="0">
              <a:solidFill>
                <a:schemeClr val="tx1"/>
              </a:solidFill>
              <a:latin typeface="+mn-lt"/>
            </a:endParaRPr>
          </a:p>
          <a:p>
            <a:pPr marL="514371" indent="-514371">
              <a:buClrTx/>
              <a:buFont typeface="+mj-lt"/>
              <a:buAutoNum type="arabicPeriod"/>
            </a:pPr>
            <a:r>
              <a:rPr lang="en-GB" sz="3401" dirty="0">
                <a:solidFill>
                  <a:schemeClr val="tx1"/>
                </a:solidFill>
                <a:latin typeface="+mn-lt"/>
              </a:rPr>
              <a:t>Ensure that the billing process works smoothly so that you don’t encounter rejected claims and therefore delayed payment</a:t>
            </a:r>
            <a:r>
              <a:rPr lang="en-GB" sz="3502" dirty="0">
                <a:solidFill>
                  <a:schemeClr val="tx1"/>
                </a:solidFill>
                <a:latin typeface="+mn-lt"/>
              </a:rPr>
              <a:t>.</a:t>
            </a:r>
          </a:p>
        </p:txBody>
      </p:sp>
      <p:sp>
        <p:nvSpPr>
          <p:cNvPr id="5" name="Picture Placeholder 4">
            <a:extLst>
              <a:ext uri="{FF2B5EF4-FFF2-40B4-BE49-F238E27FC236}">
                <a16:creationId xmlns:a16="http://schemas.microsoft.com/office/drawing/2014/main" id="{EFF2E431-B878-4422-99C1-10EE24E7D065}"/>
              </a:ext>
            </a:extLst>
          </p:cNvPr>
          <p:cNvSpPr>
            <a:spLocks noGrp="1"/>
          </p:cNvSpPr>
          <p:nvPr>
            <p:ph type="pic" sz="quarter" idx="12"/>
          </p:nvPr>
        </p:nvSpPr>
        <p:spPr/>
        <p:txBody>
          <a:bodyPr/>
          <a:lstStyle/>
          <a:p>
            <a:endParaRPr lang="en-GB"/>
          </a:p>
        </p:txBody>
      </p:sp>
      <p:sp>
        <p:nvSpPr>
          <p:cNvPr id="2" name="Title 1"/>
          <p:cNvSpPr>
            <a:spLocks noGrp="1"/>
          </p:cNvSpPr>
          <p:nvPr>
            <p:ph type="ctrTitle"/>
          </p:nvPr>
        </p:nvSpPr>
        <p:spPr/>
        <p:txBody>
          <a:bodyPr/>
          <a:lstStyle/>
          <a:p>
            <a:r>
              <a:rPr lang="en-GB" dirty="0"/>
              <a:t>Introduction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050" y="1804567"/>
            <a:ext cx="5869236" cy="3579628"/>
          </a:xfrm>
          <a:prstGeom prst="rect">
            <a:avLst/>
          </a:prstGeom>
        </p:spPr>
      </p:pic>
    </p:spTree>
    <p:extLst>
      <p:ext uri="{BB962C8B-B14F-4D97-AF65-F5344CB8AC3E}">
        <p14:creationId xmlns:p14="http://schemas.microsoft.com/office/powerpoint/2010/main" val="318761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910" r="778" b="9110"/>
          <a:stretch/>
        </p:blipFill>
        <p:spPr>
          <a:xfrm>
            <a:off x="2173825" y="1178987"/>
            <a:ext cx="7714399" cy="3838253"/>
          </a:xfrm>
          <a:prstGeom prst="rect">
            <a:avLst/>
          </a:prstGeom>
        </p:spPr>
      </p:pic>
      <p:sp>
        <p:nvSpPr>
          <p:cNvPr id="8" name="TextBox 7"/>
          <p:cNvSpPr txBox="1"/>
          <p:nvPr/>
        </p:nvSpPr>
        <p:spPr>
          <a:xfrm>
            <a:off x="6594765" y="2201316"/>
            <a:ext cx="2735407" cy="1200329"/>
          </a:xfrm>
          <a:prstGeom prst="rect">
            <a:avLst/>
          </a:prstGeom>
          <a:noFill/>
        </p:spPr>
        <p:txBody>
          <a:bodyPr wrap="square" rtlCol="0">
            <a:spAutoFit/>
          </a:bodyPr>
          <a:lstStyle/>
          <a:p>
            <a:pPr algn="ctr"/>
            <a:endParaRPr lang="en-GB" sz="2400" dirty="0">
              <a:solidFill>
                <a:schemeClr val="bg1"/>
              </a:solidFill>
            </a:endParaRPr>
          </a:p>
          <a:p>
            <a:pPr algn="ctr"/>
            <a:r>
              <a:rPr lang="en-GB" sz="2400" dirty="0">
                <a:solidFill>
                  <a:schemeClr val="bg1"/>
                </a:solidFill>
              </a:rPr>
              <a:t>LEGAL AID CERTIFICATES</a:t>
            </a:r>
          </a:p>
        </p:txBody>
      </p:sp>
    </p:spTree>
    <p:extLst>
      <p:ext uri="{BB962C8B-B14F-4D97-AF65-F5344CB8AC3E}">
        <p14:creationId xmlns:p14="http://schemas.microsoft.com/office/powerpoint/2010/main" val="287318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125330" y="1862639"/>
            <a:ext cx="5131750" cy="3414869"/>
          </a:xfrm>
        </p:spPr>
        <p:txBody>
          <a:bodyPr>
            <a:normAutofit fontScale="85000" lnSpcReduction="20000"/>
          </a:bodyPr>
          <a:lstStyle/>
          <a:p>
            <a:pPr marL="0" indent="0" algn="ctr">
              <a:buClrTx/>
              <a:buNone/>
            </a:pPr>
            <a:endParaRPr lang="en-GB" dirty="0">
              <a:solidFill>
                <a:schemeClr val="tx1"/>
              </a:solidFill>
            </a:endParaRPr>
          </a:p>
          <a:p>
            <a:pPr>
              <a:buClrTx/>
            </a:pPr>
            <a:r>
              <a:rPr lang="en-GB" sz="2100" dirty="0">
                <a:solidFill>
                  <a:schemeClr val="tx1"/>
                </a:solidFill>
                <a:latin typeface="+mn-lt"/>
              </a:rPr>
              <a:t>The legal aid certificate sets out the type of work that you are covered for and the steps that you can and can’t take.</a:t>
            </a:r>
          </a:p>
          <a:p>
            <a:pPr>
              <a:buClrTx/>
            </a:pPr>
            <a:endParaRPr lang="en-GB" sz="2100" dirty="0">
              <a:solidFill>
                <a:schemeClr val="tx1"/>
              </a:solidFill>
              <a:latin typeface="+mn-lt"/>
            </a:endParaRPr>
          </a:p>
          <a:p>
            <a:pPr>
              <a:buClrTx/>
            </a:pPr>
            <a:r>
              <a:rPr lang="en-GB" sz="2100" dirty="0">
                <a:solidFill>
                  <a:schemeClr val="tx1"/>
                </a:solidFill>
                <a:latin typeface="+mn-lt"/>
              </a:rPr>
              <a:t>The first fundamental step in maximising your legal aid costs is ensuring that there are no funding problems.</a:t>
            </a:r>
          </a:p>
          <a:p>
            <a:pPr>
              <a:buClrTx/>
            </a:pPr>
            <a:endParaRPr lang="en-GB" sz="2100" dirty="0">
              <a:solidFill>
                <a:schemeClr val="tx1"/>
              </a:solidFill>
              <a:latin typeface="+mn-lt"/>
            </a:endParaRPr>
          </a:p>
          <a:p>
            <a:pPr marL="0" indent="0" algn="ctr">
              <a:buClrTx/>
              <a:buNone/>
            </a:pPr>
            <a:r>
              <a:rPr lang="en-GB" sz="2100" dirty="0">
                <a:solidFill>
                  <a:schemeClr val="tx1"/>
                </a:solidFill>
                <a:latin typeface="+mn-lt"/>
              </a:rPr>
              <a:t>Two Areas to be considered:</a:t>
            </a:r>
          </a:p>
          <a:p>
            <a:pPr marL="0" indent="0" algn="ctr">
              <a:buClrTx/>
              <a:buNone/>
            </a:pPr>
            <a:endParaRPr lang="en-GB" sz="2100" dirty="0">
              <a:solidFill>
                <a:schemeClr val="tx1"/>
              </a:solidFill>
              <a:latin typeface="+mn-lt"/>
            </a:endParaRPr>
          </a:p>
          <a:p>
            <a:pPr algn="ctr">
              <a:buClrTx/>
              <a:buFont typeface="Wingdings" panose="05000000000000000000" pitchFamily="2" charset="2"/>
              <a:buChar char="Ø"/>
            </a:pPr>
            <a:r>
              <a:rPr lang="en-GB" sz="2100" dirty="0">
                <a:solidFill>
                  <a:schemeClr val="tx1"/>
                </a:solidFill>
                <a:latin typeface="+mn-lt"/>
              </a:rPr>
              <a:t>Scope Limitations</a:t>
            </a:r>
          </a:p>
          <a:p>
            <a:pPr marL="0" indent="0" algn="ctr">
              <a:buClrTx/>
              <a:buNone/>
            </a:pPr>
            <a:endParaRPr lang="en-GB" sz="2100" dirty="0">
              <a:solidFill>
                <a:schemeClr val="tx1"/>
              </a:solidFill>
              <a:latin typeface="+mn-lt"/>
            </a:endParaRPr>
          </a:p>
          <a:p>
            <a:pPr algn="ctr">
              <a:buClrTx/>
              <a:buFont typeface="Wingdings" panose="05000000000000000000" pitchFamily="2" charset="2"/>
              <a:buChar char="Ø"/>
            </a:pPr>
            <a:r>
              <a:rPr lang="en-GB" sz="2100" dirty="0">
                <a:solidFill>
                  <a:schemeClr val="tx1"/>
                </a:solidFill>
                <a:latin typeface="+mn-lt"/>
              </a:rPr>
              <a:t>Costs Limitations</a:t>
            </a:r>
          </a:p>
          <a:p>
            <a:endParaRPr lang="en-GB" dirty="0"/>
          </a:p>
          <a:p>
            <a:endParaRPr lang="en-GB" dirty="0"/>
          </a:p>
        </p:txBody>
      </p:sp>
      <p:sp>
        <p:nvSpPr>
          <p:cNvPr id="2" name="Title 1"/>
          <p:cNvSpPr>
            <a:spLocks noGrp="1"/>
          </p:cNvSpPr>
          <p:nvPr>
            <p:ph type="ctrTitle"/>
          </p:nvPr>
        </p:nvSpPr>
        <p:spPr/>
        <p:txBody>
          <a:bodyPr/>
          <a:lstStyle/>
          <a:p>
            <a:r>
              <a:rPr lang="en-GB" dirty="0"/>
              <a:t>Legal Aid Certificates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664" r="50443" b="8562"/>
          <a:stretch/>
        </p:blipFill>
        <p:spPr>
          <a:xfrm>
            <a:off x="2223940" y="1945227"/>
            <a:ext cx="2748111" cy="3249694"/>
          </a:xfrm>
          <a:prstGeom prst="rect">
            <a:avLst/>
          </a:prstGeom>
        </p:spPr>
      </p:pic>
    </p:spTree>
    <p:extLst>
      <p:ext uri="{BB962C8B-B14F-4D97-AF65-F5344CB8AC3E}">
        <p14:creationId xmlns:p14="http://schemas.microsoft.com/office/powerpoint/2010/main" val="415111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793" y="58211"/>
            <a:ext cx="11081486" cy="693110"/>
          </a:xfrm>
        </p:spPr>
        <p:txBody>
          <a:bodyPr/>
          <a:lstStyle/>
          <a:p>
            <a:pPr>
              <a:lnSpc>
                <a:spcPct val="100000"/>
              </a:lnSpc>
            </a:pPr>
            <a:r>
              <a:rPr lang="en-GB" dirty="0"/>
              <a:t>Legal Aid Certificates</a:t>
            </a:r>
            <a:br>
              <a:rPr lang="en-GB" dirty="0"/>
            </a:br>
            <a:r>
              <a:rPr lang="en-GB" dirty="0"/>
              <a:t>Scope Limitations- Emergency Certificates</a:t>
            </a:r>
            <a:br>
              <a:rPr lang="en-GB" dirty="0"/>
            </a:br>
            <a:br>
              <a:rPr lang="en-GB" dirty="0"/>
            </a:br>
            <a:br>
              <a:rPr lang="en-GB" dirty="0"/>
            </a:br>
            <a:endParaRPr lang="en-GB" dirty="0"/>
          </a:p>
        </p:txBody>
      </p:sp>
      <p:sp>
        <p:nvSpPr>
          <p:cNvPr id="5" name="Subtitle 4"/>
          <p:cNvSpPr>
            <a:spLocks noGrp="1"/>
          </p:cNvSpPr>
          <p:nvPr>
            <p:ph type="subTitle" idx="1"/>
          </p:nvPr>
        </p:nvSpPr>
        <p:spPr>
          <a:xfrm>
            <a:off x="1842980" y="2532102"/>
            <a:ext cx="8311113" cy="3579628"/>
          </a:xfrm>
        </p:spPr>
        <p:txBody>
          <a:bodyPr/>
          <a:lstStyle/>
          <a:p>
            <a:pPr marL="457200" indent="-457200">
              <a:buClrTx/>
              <a:buFont typeface="Arial" panose="020B0604020202020204" pitchFamily="34" charset="0"/>
              <a:buChar char="•"/>
            </a:pPr>
            <a:r>
              <a:rPr lang="en-GB" dirty="0">
                <a:solidFill>
                  <a:schemeClr val="tx1"/>
                </a:solidFill>
                <a:latin typeface="+mn-lt"/>
              </a:rPr>
              <a:t>Emergency certificates limited to a date or step</a:t>
            </a:r>
          </a:p>
          <a:p>
            <a:endParaRPr lang="en-GB" dirty="0">
              <a:solidFill>
                <a:schemeClr val="tx1"/>
              </a:solidFill>
              <a:latin typeface="+mn-lt"/>
            </a:endParaRPr>
          </a:p>
          <a:p>
            <a:pPr marL="457200" indent="-457200">
              <a:buClrTx/>
              <a:buFont typeface="Arial" panose="020B0604020202020204" pitchFamily="34" charset="0"/>
              <a:buChar char="•"/>
            </a:pPr>
            <a:r>
              <a:rPr lang="en-GB" dirty="0">
                <a:solidFill>
                  <a:schemeClr val="tx1"/>
                </a:solidFill>
                <a:latin typeface="+mn-lt"/>
              </a:rPr>
              <a:t>This take precedence over the 8 weeks</a:t>
            </a:r>
          </a:p>
          <a:p>
            <a:endParaRPr lang="en-GB" dirty="0">
              <a:solidFill>
                <a:schemeClr val="tx1"/>
              </a:solidFill>
              <a:latin typeface="+mn-lt"/>
            </a:endParaRPr>
          </a:p>
          <a:p>
            <a:pPr marL="457200" indent="-457200">
              <a:buClrTx/>
              <a:buFont typeface="Arial" panose="020B0604020202020204" pitchFamily="34" charset="0"/>
              <a:buChar char="•"/>
            </a:pPr>
            <a:r>
              <a:rPr lang="en-GB" dirty="0">
                <a:solidFill>
                  <a:schemeClr val="tx1"/>
                </a:solidFill>
                <a:latin typeface="+mn-lt"/>
              </a:rPr>
              <a:t>Amend the emergency when required</a:t>
            </a:r>
          </a:p>
          <a:p>
            <a:endParaRPr lang="en-GB" dirty="0">
              <a:solidFill>
                <a:schemeClr val="tx1"/>
              </a:solidFill>
              <a:latin typeface="+mn-lt"/>
            </a:endParaRPr>
          </a:p>
        </p:txBody>
      </p:sp>
    </p:spTree>
    <p:extLst>
      <p:ext uri="{BB962C8B-B14F-4D97-AF65-F5344CB8AC3E}">
        <p14:creationId xmlns:p14="http://schemas.microsoft.com/office/powerpoint/2010/main" val="61624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791" y="0"/>
            <a:ext cx="11081486" cy="693110"/>
          </a:xfrm>
        </p:spPr>
        <p:txBody>
          <a:bodyPr/>
          <a:lstStyle/>
          <a:p>
            <a:pPr>
              <a:lnSpc>
                <a:spcPct val="100000"/>
              </a:lnSpc>
            </a:pPr>
            <a:r>
              <a:rPr lang="en-GB" dirty="0"/>
              <a:t>Legal Aid Certificates</a:t>
            </a:r>
            <a:br>
              <a:rPr lang="en-GB" dirty="0"/>
            </a:br>
            <a:r>
              <a:rPr lang="en-GB" dirty="0"/>
              <a:t>Scope Limitations- Type of Case</a:t>
            </a:r>
          </a:p>
        </p:txBody>
      </p:sp>
      <p:sp>
        <p:nvSpPr>
          <p:cNvPr id="3" name="Subtitle 2"/>
          <p:cNvSpPr>
            <a:spLocks noGrp="1"/>
          </p:cNvSpPr>
          <p:nvPr>
            <p:ph type="subTitle" idx="1"/>
          </p:nvPr>
        </p:nvSpPr>
        <p:spPr>
          <a:xfrm>
            <a:off x="1842978" y="2008119"/>
            <a:ext cx="8311113" cy="3579628"/>
          </a:xfrm>
        </p:spPr>
        <p:txBody>
          <a:bodyPr/>
          <a:lstStyle/>
          <a:p>
            <a:pPr marL="0" indent="0">
              <a:buNone/>
            </a:pPr>
            <a:r>
              <a:rPr lang="en-GB" dirty="0">
                <a:solidFill>
                  <a:schemeClr val="tx1"/>
                </a:solidFill>
                <a:latin typeface="+mn-lt"/>
              </a:rPr>
              <a:t>Things to consider……</a:t>
            </a:r>
          </a:p>
          <a:p>
            <a:pPr marL="0" indent="0">
              <a:buNone/>
            </a:pPr>
            <a:endParaRPr lang="en-GB" dirty="0">
              <a:solidFill>
                <a:schemeClr val="tx1"/>
              </a:solidFill>
              <a:latin typeface="+mn-lt"/>
            </a:endParaRPr>
          </a:p>
          <a:p>
            <a:pPr>
              <a:buClrTx/>
            </a:pPr>
            <a:r>
              <a:rPr lang="en-GB" dirty="0">
                <a:solidFill>
                  <a:schemeClr val="tx1"/>
                </a:solidFill>
                <a:latin typeface="+mn-lt"/>
              </a:rPr>
              <a:t>Are you covered for everything?</a:t>
            </a:r>
          </a:p>
          <a:p>
            <a:pPr>
              <a:buClrTx/>
            </a:pPr>
            <a:endParaRPr lang="en-GB" dirty="0">
              <a:solidFill>
                <a:schemeClr val="tx1"/>
              </a:solidFill>
              <a:latin typeface="+mn-lt"/>
            </a:endParaRPr>
          </a:p>
          <a:p>
            <a:pPr>
              <a:buClrTx/>
            </a:pPr>
            <a:r>
              <a:rPr lang="en-GB" dirty="0">
                <a:solidFill>
                  <a:schemeClr val="tx1"/>
                </a:solidFill>
                <a:latin typeface="+mn-lt"/>
              </a:rPr>
              <a:t>All Substantive issues?</a:t>
            </a:r>
          </a:p>
          <a:p>
            <a:pPr>
              <a:buClrTx/>
            </a:pPr>
            <a:endParaRPr lang="en-GB" dirty="0">
              <a:solidFill>
                <a:schemeClr val="tx1"/>
              </a:solidFill>
              <a:latin typeface="+mn-lt"/>
            </a:endParaRPr>
          </a:p>
          <a:p>
            <a:pPr>
              <a:buClrTx/>
            </a:pPr>
            <a:r>
              <a:rPr lang="en-GB" dirty="0">
                <a:solidFill>
                  <a:schemeClr val="tx1"/>
                </a:solidFill>
                <a:latin typeface="+mn-lt"/>
              </a:rPr>
              <a:t>Work in relation to Appeals?</a:t>
            </a:r>
          </a:p>
        </p:txBody>
      </p:sp>
    </p:spTree>
    <p:extLst>
      <p:ext uri="{BB962C8B-B14F-4D97-AF65-F5344CB8AC3E}">
        <p14:creationId xmlns:p14="http://schemas.microsoft.com/office/powerpoint/2010/main" val="383731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302" y="113240"/>
            <a:ext cx="11081486" cy="693110"/>
          </a:xfrm>
        </p:spPr>
        <p:txBody>
          <a:bodyPr/>
          <a:lstStyle/>
          <a:p>
            <a:pPr>
              <a:lnSpc>
                <a:spcPct val="100000"/>
              </a:lnSpc>
            </a:pPr>
            <a:r>
              <a:rPr lang="en-GB" dirty="0"/>
              <a:t>Legal Aid Certificates</a:t>
            </a:r>
            <a:br>
              <a:rPr lang="en-GB" dirty="0"/>
            </a:br>
            <a:r>
              <a:rPr lang="en-GB" dirty="0"/>
              <a:t>Cost Limitations</a:t>
            </a:r>
          </a:p>
        </p:txBody>
      </p:sp>
      <p:sp>
        <p:nvSpPr>
          <p:cNvPr id="3" name="Subtitle 2"/>
          <p:cNvSpPr>
            <a:spLocks noGrp="1"/>
          </p:cNvSpPr>
          <p:nvPr>
            <p:ph type="subTitle" idx="1"/>
          </p:nvPr>
        </p:nvSpPr>
        <p:spPr>
          <a:xfrm>
            <a:off x="425304" y="1967023"/>
            <a:ext cx="11081484" cy="3618231"/>
          </a:xfrm>
        </p:spPr>
        <p:txBody>
          <a:bodyPr>
            <a:normAutofit fontScale="92500" lnSpcReduction="20000"/>
          </a:bodyPr>
          <a:lstStyle/>
          <a:p>
            <a:pPr marL="0" indent="0">
              <a:lnSpc>
                <a:spcPct val="110000"/>
              </a:lnSpc>
              <a:buNone/>
            </a:pPr>
            <a:r>
              <a:rPr lang="en-GB" dirty="0">
                <a:solidFill>
                  <a:schemeClr val="tx1"/>
                </a:solidFill>
                <a:latin typeface="+mn-lt"/>
              </a:rPr>
              <a:t>The cost limitation has to cover the </a:t>
            </a:r>
            <a:r>
              <a:rPr lang="en-GB" b="1" dirty="0">
                <a:solidFill>
                  <a:schemeClr val="tx1"/>
                </a:solidFill>
                <a:latin typeface="+mn-lt"/>
              </a:rPr>
              <a:t>total cost </a:t>
            </a:r>
            <a:r>
              <a:rPr lang="en-GB" dirty="0">
                <a:solidFill>
                  <a:schemeClr val="tx1"/>
                </a:solidFill>
                <a:latin typeface="+mn-lt"/>
              </a:rPr>
              <a:t>of the case (excluding VAT and costs of assessment).  Factors to consider:</a:t>
            </a:r>
          </a:p>
          <a:p>
            <a:pPr marL="0" indent="0">
              <a:buNone/>
            </a:pPr>
            <a:endParaRPr lang="en-GB" dirty="0">
              <a:solidFill>
                <a:schemeClr val="tx1"/>
              </a:solidFill>
              <a:latin typeface="+mn-lt"/>
            </a:endParaRPr>
          </a:p>
          <a:p>
            <a:pPr>
              <a:lnSpc>
                <a:spcPct val="110000"/>
              </a:lnSpc>
              <a:buClr>
                <a:schemeClr val="tx1"/>
              </a:buClr>
              <a:buFont typeface="Wingdings" panose="05000000000000000000" pitchFamily="2" charset="2"/>
              <a:buChar char="Ø"/>
            </a:pPr>
            <a:r>
              <a:rPr lang="en-GB" sz="2200" dirty="0">
                <a:solidFill>
                  <a:schemeClr val="tx1"/>
                </a:solidFill>
                <a:latin typeface="+mn-lt"/>
              </a:rPr>
              <a:t>Highest figure on the certificate at time of assessment</a:t>
            </a:r>
          </a:p>
          <a:p>
            <a:pPr>
              <a:lnSpc>
                <a:spcPct val="110000"/>
              </a:lnSpc>
              <a:buClr>
                <a:schemeClr val="tx1"/>
              </a:buClr>
              <a:buFont typeface="Wingdings" panose="05000000000000000000" pitchFamily="2" charset="2"/>
              <a:buChar char="Ø"/>
            </a:pPr>
            <a:r>
              <a:rPr lang="en-GB" sz="2200" dirty="0">
                <a:solidFill>
                  <a:schemeClr val="tx1"/>
                </a:solidFill>
                <a:latin typeface="+mn-lt"/>
              </a:rPr>
              <a:t>Family Cases – automatic £25K since April 2019</a:t>
            </a:r>
          </a:p>
          <a:p>
            <a:pPr>
              <a:lnSpc>
                <a:spcPct val="110000"/>
              </a:lnSpc>
              <a:buClr>
                <a:schemeClr val="tx1"/>
              </a:buClr>
              <a:buFont typeface="Wingdings" panose="05000000000000000000" pitchFamily="2" charset="2"/>
              <a:buChar char="Ø"/>
            </a:pPr>
            <a:r>
              <a:rPr lang="en-GB" sz="2200" dirty="0">
                <a:solidFill>
                  <a:schemeClr val="tx1"/>
                </a:solidFill>
                <a:latin typeface="+mn-lt"/>
              </a:rPr>
              <a:t>If relying on time recording ledger, is it accurate? Rates, FAS fees/bolt </a:t>
            </a:r>
            <a:r>
              <a:rPr lang="en-GB" sz="2200" dirty="0" err="1">
                <a:solidFill>
                  <a:schemeClr val="tx1"/>
                </a:solidFill>
                <a:latin typeface="+mn-lt"/>
              </a:rPr>
              <a:t>ons</a:t>
            </a:r>
            <a:r>
              <a:rPr lang="en-GB" sz="2200" dirty="0">
                <a:solidFill>
                  <a:schemeClr val="tx1"/>
                </a:solidFill>
                <a:latin typeface="+mn-lt"/>
              </a:rPr>
              <a:t> sometimes not considered.  </a:t>
            </a:r>
          </a:p>
          <a:p>
            <a:pPr>
              <a:lnSpc>
                <a:spcPct val="110000"/>
              </a:lnSpc>
              <a:buClrTx/>
              <a:buFont typeface="Wingdings" panose="05000000000000000000" pitchFamily="2" charset="2"/>
              <a:buChar char="Ø"/>
            </a:pPr>
            <a:r>
              <a:rPr lang="en-GB" sz="2200" dirty="0">
                <a:solidFill>
                  <a:schemeClr val="tx1"/>
                </a:solidFill>
                <a:latin typeface="+mn-lt"/>
              </a:rPr>
              <a:t>Do you have further disbursements to be incurred?</a:t>
            </a:r>
          </a:p>
          <a:p>
            <a:pPr>
              <a:lnSpc>
                <a:spcPct val="110000"/>
              </a:lnSpc>
              <a:buClrTx/>
              <a:buFont typeface="Wingdings" panose="05000000000000000000" pitchFamily="2" charset="2"/>
              <a:buChar char="Ø"/>
            </a:pPr>
            <a:r>
              <a:rPr lang="en-GB" sz="2200" dirty="0">
                <a:solidFill>
                  <a:schemeClr val="tx1"/>
                </a:solidFill>
                <a:latin typeface="+mn-lt"/>
              </a:rPr>
              <a:t>Has Counsel been instructed?</a:t>
            </a:r>
          </a:p>
          <a:p>
            <a:pPr>
              <a:lnSpc>
                <a:spcPct val="110000"/>
              </a:lnSpc>
              <a:buClrTx/>
              <a:buFont typeface="Wingdings" panose="05000000000000000000" pitchFamily="2" charset="2"/>
              <a:buChar char="Ø"/>
            </a:pPr>
            <a:r>
              <a:rPr lang="en-GB" sz="2200" dirty="0">
                <a:solidFill>
                  <a:schemeClr val="tx1"/>
                </a:solidFill>
                <a:latin typeface="+mn-lt"/>
              </a:rPr>
              <a:t>Will you be claiming an enhancement? Panel member and discretionary/additional.  </a:t>
            </a:r>
          </a:p>
          <a:p>
            <a:pPr>
              <a:lnSpc>
                <a:spcPct val="110000"/>
              </a:lnSpc>
              <a:buClrTx/>
              <a:buFont typeface="Wingdings" panose="05000000000000000000" pitchFamily="2" charset="2"/>
              <a:buChar char="Ø"/>
            </a:pPr>
            <a:r>
              <a:rPr lang="en-GB" sz="2200" dirty="0">
                <a:solidFill>
                  <a:schemeClr val="tx1"/>
                </a:solidFill>
                <a:latin typeface="+mn-lt"/>
              </a:rPr>
              <a:t>Is there room for the costs of preparing and checking the bill?</a:t>
            </a:r>
          </a:p>
          <a:p>
            <a:pPr marL="0" indent="0">
              <a:buNone/>
            </a:pPr>
            <a:endParaRPr lang="en-GB" dirty="0">
              <a:solidFill>
                <a:schemeClr val="tx1"/>
              </a:solidFill>
              <a:latin typeface="+mn-lt"/>
            </a:endParaRPr>
          </a:p>
        </p:txBody>
      </p:sp>
    </p:spTree>
    <p:extLst>
      <p:ext uri="{BB962C8B-B14F-4D97-AF65-F5344CB8AC3E}">
        <p14:creationId xmlns:p14="http://schemas.microsoft.com/office/powerpoint/2010/main" val="719083765"/>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b="0" i="0" dirty="0" smtClean="0">
            <a:solidFill>
              <a:srgbClr val="6D6E71"/>
            </a:solidFill>
            <a:latin typeface="Arial MT"/>
            <a:cs typeface="Arial MT"/>
          </a:defRPr>
        </a:defPPr>
      </a:lstStyle>
    </a:txDef>
  </a:objectDefaults>
  <a:extraClrSchemeLst/>
</a:theme>
</file>

<file path=ppt/theme/theme2.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3F8EE06D3F14C9F98ECB3AF1D0B0A" ma:contentTypeVersion="5" ma:contentTypeDescription="Create a new document." ma:contentTypeScope="" ma:versionID="76652084eadabe5cf7edd02cc92d9b03">
  <xsd:schema xmlns:xsd="http://www.w3.org/2001/XMLSchema" xmlns:xs="http://www.w3.org/2001/XMLSchema" xmlns:p="http://schemas.microsoft.com/office/2006/metadata/properties" xmlns:ns2="a45e53ca-8f3b-4211-bf7f-724dfbef36a9" xmlns:ns3="f0f7136d-d2a0-4e68-9bae-4fe518d3e579" targetNamespace="http://schemas.microsoft.com/office/2006/metadata/properties" ma:root="true" ma:fieldsID="d11ccc7ef22fa11c94ee9973864ce149" ns2:_="" ns3:_="">
    <xsd:import namespace="a45e53ca-8f3b-4211-bf7f-724dfbef36a9"/>
    <xsd:import namespace="f0f7136d-d2a0-4e68-9bae-4fe518d3e5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e53ca-8f3b-4211-bf7f-724dfbef36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f7136d-d2a0-4e68-9bae-4fe518d3e5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E00346-D57F-4335-9872-06BC33E0B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e53ca-8f3b-4211-bf7f-724dfbef36a9"/>
    <ds:schemaRef ds:uri="f0f7136d-d2a0-4e68-9bae-4fe518d3e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8486E8-E2CD-4B97-BBCF-A17BE61F7A21}">
  <ds:schemaRefs>
    <ds:schemaRef ds:uri="http://schemas.microsoft.com/sharepoint/v3/contenttype/forms"/>
  </ds:schemaRefs>
</ds:datastoreItem>
</file>

<file path=customXml/itemProps3.xml><?xml version="1.0" encoding="utf-8"?>
<ds:datastoreItem xmlns:ds="http://schemas.openxmlformats.org/officeDocument/2006/customXml" ds:itemID="{B7CBF1AC-9A2C-4BCB-86C6-00B3854B28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2898</TotalTime>
  <Words>2536</Words>
  <Application>Microsoft Office PowerPoint</Application>
  <PresentationFormat>Widescreen</PresentationFormat>
  <Paragraphs>312</Paragraphs>
  <Slides>30</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Arial MT</vt:lpstr>
      <vt:lpstr>Calibri</vt:lpstr>
      <vt:lpstr>Courier New</vt:lpstr>
      <vt:lpstr>Wingdings</vt:lpstr>
      <vt:lpstr>Cover Slide</vt:lpstr>
      <vt:lpstr>Main Content</vt:lpstr>
      <vt:lpstr>1_Main Content</vt:lpstr>
      <vt:lpstr>     </vt:lpstr>
      <vt:lpstr>Introduction</vt:lpstr>
      <vt:lpstr>Introduction</vt:lpstr>
      <vt:lpstr>Introduction</vt:lpstr>
      <vt:lpstr>PowerPoint Presentation</vt:lpstr>
      <vt:lpstr>Legal Aid Certificates</vt:lpstr>
      <vt:lpstr>Legal Aid Certificates Scope Limitations- Emergency Certificates   </vt:lpstr>
      <vt:lpstr>Legal Aid Certificates Scope Limitations- Type of Case</vt:lpstr>
      <vt:lpstr>Legal Aid Certificates Cost Limitations</vt:lpstr>
      <vt:lpstr>Legal Aid Certificates Cost Limitations (Continued)</vt:lpstr>
      <vt:lpstr>PowerPoint Presentation</vt:lpstr>
      <vt:lpstr>Claimable Work Profit Costs- General Rules</vt:lpstr>
      <vt:lpstr>File Notes</vt:lpstr>
      <vt:lpstr>Claimable Work Profit Costs- General Rules</vt:lpstr>
      <vt:lpstr>File Notes</vt:lpstr>
      <vt:lpstr>Claimable Work Profit Costs- Examples</vt:lpstr>
      <vt:lpstr>Claimable Work Profit Costs- Examples</vt:lpstr>
      <vt:lpstr>Allowances in CCMS– Costs Assessment Guidance</vt:lpstr>
      <vt:lpstr>Practical Guidance </vt:lpstr>
      <vt:lpstr>PowerPoint Presentation</vt:lpstr>
      <vt:lpstr>FAS - Top Tips</vt:lpstr>
      <vt:lpstr>FAS</vt:lpstr>
      <vt:lpstr>Enhancements </vt:lpstr>
      <vt:lpstr>Disbursements/Expert Fees</vt:lpstr>
      <vt:lpstr>PowerPoint Presentation</vt:lpstr>
      <vt:lpstr>Ledgers </vt:lpstr>
      <vt:lpstr>Ledgers</vt:lpstr>
      <vt:lpstr>Examples</vt:lpstr>
      <vt:lpstr>Summary</vt:lpstr>
      <vt:lpstr>We’re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Maximising Legal Aid Costs And GDPR 2018</dc:title>
  <dc:creator>Kenny Shealey</dc:creator>
  <cp:lastModifiedBy>Shaun Williams</cp:lastModifiedBy>
  <cp:revision>153</cp:revision>
  <cp:lastPrinted>2019-06-13T17:11:56Z</cp:lastPrinted>
  <dcterms:created xsi:type="dcterms:W3CDTF">2018-02-28T11:42:49Z</dcterms:created>
  <dcterms:modified xsi:type="dcterms:W3CDTF">2023-11-02T10:37:59Z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0x0101003523F8EE06D3F14C9F98ECB3AF1D0B0A</vt:lpwstr>
  </property>
  <property fmtid="{D5CDD505-2E9C-101B-9397-08002B2CF9AE}" pid="3" name="Order">
    <vt:r8>74400</vt:r8>
  </property>
</Properties>
</file>