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sldIdLst>
    <p:sldId id="288" r:id="rId5"/>
    <p:sldId id="291" r:id="rId6"/>
    <p:sldId id="266" r:id="rId7"/>
    <p:sldId id="285" r:id="rId8"/>
    <p:sldId id="257" r:id="rId9"/>
    <p:sldId id="261" r:id="rId10"/>
    <p:sldId id="262" r:id="rId11"/>
    <p:sldId id="263" r:id="rId12"/>
    <p:sldId id="276" r:id="rId13"/>
    <p:sldId id="264" r:id="rId14"/>
    <p:sldId id="278" r:id="rId15"/>
    <p:sldId id="277" r:id="rId16"/>
    <p:sldId id="265" r:id="rId17"/>
    <p:sldId id="286" r:id="rId18"/>
    <p:sldId id="287" r:id="rId19"/>
    <p:sldId id="274" r:id="rId20"/>
    <p:sldId id="273" r:id="rId21"/>
    <p:sldId id="279" r:id="rId22"/>
    <p:sldId id="280" r:id="rId23"/>
    <p:sldId id="289" r:id="rId24"/>
    <p:sldId id="275" r:id="rId25"/>
    <p:sldId id="268" r:id="rId26"/>
    <p:sldId id="281" r:id="rId27"/>
    <p:sldId id="269" r:id="rId28"/>
    <p:sldId id="270" r:id="rId29"/>
    <p:sldId id="271" r:id="rId30"/>
    <p:sldId id="282" r:id="rId31"/>
    <p:sldId id="283" r:id="rId32"/>
    <p:sldId id="284" r:id="rId33"/>
    <p:sldId id="29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F65F97-1BAB-4515-B9C5-47DF27FF296A}" v="8" dt="2023-10-29T14:39:00.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10/31/2023</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207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10/31/2023</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36143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10/31/2023</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813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10/31/2023</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31591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10/31/2023</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71700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10/31/2023</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28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10/31/2023</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89507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10/31/2023</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3586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10/31/2023</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88679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10/31/2023</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93068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10/31/2023</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62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10/31/2023</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255299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judiciary.uk/wp-content/uploads/2020/06/PLWG-SGO-Final-Report-1-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legalservices.gov.uk/lscapps/eric-emi/AutoLoginServlet?accounts=null" TargetMode="External"/><Relationship Id="rId7" Type="http://schemas.openxmlformats.org/officeDocument/2006/relationships/image" Target="../media/image2.jpeg"/><Relationship Id="rId2" Type="http://schemas.openxmlformats.org/officeDocument/2006/relationships/hyperlink" Target="https://lsconlineapps.legalservices.gov.uk/oa_servlets/AppsLogin" TargetMode="External"/><Relationship Id="rId1" Type="http://schemas.openxmlformats.org/officeDocument/2006/relationships/slideLayout" Target="../slideLayouts/slideLayout9.xml"/><Relationship Id="rId6" Type="http://schemas.openxmlformats.org/officeDocument/2006/relationships/hyperlink" Target="https://portal.legalservices.gov.uk/oamfed/idp/initiatesso?providerid=crime-apply" TargetMode="External"/><Relationship Id="rId5" Type="http://schemas.openxmlformats.org/officeDocument/2006/relationships/hyperlink" Target="https://portal.legalservices.gov.uk/oamfed/idp/initiatesso?providerid=pui" TargetMode="External"/><Relationship Id="rId4" Type="http://schemas.openxmlformats.org/officeDocument/2006/relationships/hyperlink" Target="https://portal.legalservices.gov.uk/oamfed/idp/initiatesso?providerid=eForm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hyperlink" Target="https://www.bailii.org/ew/cases/EWCA/Civ/2021/1451.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ailii.org/ew/cases/EWHC/Fam/2021/2813.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judiciary.uk/wp-content/uploads/2020/05/FINAL-JUDGMENT-H-a-child-B4.2020.0326-and-0323.pdf" TargetMode="External"/><Relationship Id="rId2" Type="http://schemas.openxmlformats.org/officeDocument/2006/relationships/hyperlink" Target="https://www.bailii.org/ew/cases/EWHC/Fam/2021/2993.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ailii.org/ew/cases/EWCA/Civ/2023/1.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judiciary.uk/wp-content/uploads/2023/04/Annex-A-Supervision-Order-Pla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D411-3C0B-5EDA-F676-6283390BE0AA}"/>
              </a:ext>
            </a:extLst>
          </p:cNvPr>
          <p:cNvSpPr>
            <a:spLocks noGrp="1"/>
          </p:cNvSpPr>
          <p:nvPr>
            <p:ph type="ctrTitle"/>
          </p:nvPr>
        </p:nvSpPr>
        <p:spPr/>
        <p:txBody>
          <a:bodyPr>
            <a:normAutofit fontScale="90000"/>
          </a:bodyPr>
          <a:lstStyle/>
          <a:p>
            <a:r>
              <a:rPr lang="en-GB" dirty="0"/>
              <a:t>LAPG UPDATE ON PUBLIC LAW </a:t>
            </a:r>
            <a:br>
              <a:rPr lang="en-GB" dirty="0"/>
            </a:br>
            <a:r>
              <a:rPr lang="en-GB" dirty="0"/>
              <a:t>NOVEMBER 2023</a:t>
            </a:r>
            <a:br>
              <a:rPr lang="en-GB" dirty="0"/>
            </a:br>
            <a:r>
              <a:rPr lang="en-GB" dirty="0"/>
              <a:t>(current developments)</a:t>
            </a:r>
          </a:p>
        </p:txBody>
      </p:sp>
      <p:sp>
        <p:nvSpPr>
          <p:cNvPr id="3" name="Subtitle 2">
            <a:extLst>
              <a:ext uri="{FF2B5EF4-FFF2-40B4-BE49-F238E27FC236}">
                <a16:creationId xmlns:a16="http://schemas.microsoft.com/office/drawing/2014/main" id="{494C81B5-A15B-393A-A63A-D217CE5A5541}"/>
              </a:ext>
            </a:extLst>
          </p:cNvPr>
          <p:cNvSpPr>
            <a:spLocks noGrp="1"/>
          </p:cNvSpPr>
          <p:nvPr>
            <p:ph type="subTitle" idx="1"/>
          </p:nvPr>
        </p:nvSpPr>
        <p:spPr>
          <a:xfrm>
            <a:off x="6700649" y="515938"/>
            <a:ext cx="5021183" cy="2244580"/>
          </a:xfrm>
        </p:spPr>
        <p:txBody>
          <a:bodyPr/>
          <a:lstStyle/>
          <a:p>
            <a:r>
              <a:rPr lang="en-GB" dirty="0"/>
              <a:t>Lucy Verity</a:t>
            </a:r>
          </a:p>
          <a:p>
            <a:r>
              <a:rPr lang="en-GB" dirty="0"/>
              <a:t>Director , </a:t>
            </a:r>
            <a:r>
              <a:rPr lang="en-GB" dirty="0" err="1"/>
              <a:t>Philcox</a:t>
            </a:r>
            <a:r>
              <a:rPr lang="en-GB" dirty="0"/>
              <a:t> Gray </a:t>
            </a:r>
          </a:p>
          <a:p>
            <a:endParaRPr lang="en-GB" dirty="0"/>
          </a:p>
        </p:txBody>
      </p:sp>
      <p:pic>
        <p:nvPicPr>
          <p:cNvPr id="4" name="Picture 3">
            <a:extLst>
              <a:ext uri="{FF2B5EF4-FFF2-40B4-BE49-F238E27FC236}">
                <a16:creationId xmlns:a16="http://schemas.microsoft.com/office/drawing/2014/main" id="{512D20E3-35C2-358E-0E4E-A0F081BB5801}"/>
              </a:ext>
            </a:extLst>
          </p:cNvPr>
          <p:cNvPicPr>
            <a:picLocks noChangeAspect="1"/>
          </p:cNvPicPr>
          <p:nvPr/>
        </p:nvPicPr>
        <p:blipFill rotWithShape="1">
          <a:blip r:embed="rId2">
            <a:extLst>
              <a:ext uri="{28A0092B-C50C-407E-A947-70E740481C1C}">
                <a14:useLocalDpi xmlns:a14="http://schemas.microsoft.com/office/drawing/2010/main" val="0"/>
              </a:ext>
            </a:extLst>
          </a:blip>
          <a:srcRect r="59519"/>
          <a:stretch/>
        </p:blipFill>
        <p:spPr bwMode="auto">
          <a:xfrm>
            <a:off x="7000875" y="4521014"/>
            <a:ext cx="1991290" cy="1531620"/>
          </a:xfrm>
          <a:prstGeom prst="rect">
            <a:avLst/>
          </a:prstGeom>
          <a:noFill/>
          <a:ln>
            <a:noFill/>
          </a:ln>
        </p:spPr>
      </p:pic>
    </p:spTree>
    <p:extLst>
      <p:ext uri="{BB962C8B-B14F-4D97-AF65-F5344CB8AC3E}">
        <p14:creationId xmlns:p14="http://schemas.microsoft.com/office/powerpoint/2010/main" val="126871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1E8F-EAAC-0E1C-D84B-C0033D5CCBD1}"/>
              </a:ext>
            </a:extLst>
          </p:cNvPr>
          <p:cNvSpPr>
            <a:spLocks noGrp="1"/>
          </p:cNvSpPr>
          <p:nvPr>
            <p:ph type="title"/>
          </p:nvPr>
        </p:nvSpPr>
        <p:spPr/>
        <p:txBody>
          <a:bodyPr/>
          <a:lstStyle/>
          <a:p>
            <a:r>
              <a:rPr lang="en-GB" dirty="0"/>
              <a:t>2021 report from Presidents Working Group </a:t>
            </a:r>
          </a:p>
        </p:txBody>
      </p:sp>
      <p:sp>
        <p:nvSpPr>
          <p:cNvPr id="3" name="Content Placeholder 2">
            <a:extLst>
              <a:ext uri="{FF2B5EF4-FFF2-40B4-BE49-F238E27FC236}">
                <a16:creationId xmlns:a16="http://schemas.microsoft.com/office/drawing/2014/main" id="{C24D76C2-8F8E-3449-6955-74FFB059BA11}"/>
              </a:ext>
            </a:extLst>
          </p:cNvPr>
          <p:cNvSpPr>
            <a:spLocks noGrp="1"/>
          </p:cNvSpPr>
          <p:nvPr>
            <p:ph idx="1"/>
          </p:nvPr>
        </p:nvSpPr>
        <p:spPr/>
        <p:txBody>
          <a:bodyPr>
            <a:normAutofit fontScale="85000" lnSpcReduction="10000"/>
          </a:bodyPr>
          <a:lstStyle/>
          <a:p>
            <a:r>
              <a:rPr lang="en-GB" b="0" i="0" dirty="0">
                <a:solidFill>
                  <a:srgbClr val="2A2A2A"/>
                </a:solidFill>
                <a:effectLst/>
                <a:latin typeface="Open Sans" panose="020B0606030504020204" pitchFamily="34" charset="0"/>
                <a:hlinkClick r:id="rId2"/>
              </a:rPr>
              <a:t>https://</a:t>
            </a:r>
            <a:r>
              <a:rPr lang="en-GB" b="0" i="0" u="none" strike="noStrike" dirty="0">
                <a:solidFill>
                  <a:srgbClr val="024A91"/>
                </a:solidFill>
                <a:effectLst/>
                <a:latin typeface="Open Sans" panose="020B0606030504020204" pitchFamily="34" charset="0"/>
                <a:hlinkClick r:id="rId2"/>
              </a:rPr>
              <a:t>www.judiciary.uk/wp-content/uploads/2020/06/PLWG-SGO-Final-Report-1-1.pdf</a:t>
            </a:r>
            <a:r>
              <a:rPr lang="en-GB" b="0" i="0" dirty="0">
                <a:solidFill>
                  <a:srgbClr val="2A2A2A"/>
                </a:solidFill>
                <a:effectLst/>
                <a:latin typeface="Open Sans" panose="020B0606030504020204" pitchFamily="34" charset="0"/>
              </a:rPr>
              <a:t>.</a:t>
            </a:r>
          </a:p>
          <a:p>
            <a:pPr algn="l">
              <a:buFont typeface="Arial" panose="020B0604020202020204" pitchFamily="34" charset="0"/>
              <a:buChar char="•"/>
            </a:pPr>
            <a:r>
              <a:rPr lang="en-US" b="0" i="0" dirty="0">
                <a:solidFill>
                  <a:srgbClr val="2A2A2A"/>
                </a:solidFill>
                <a:effectLst/>
                <a:latin typeface="Open Sans" panose="020B0606030504020204" pitchFamily="34" charset="0"/>
              </a:rPr>
              <a:t>The need in every case for a ‘robust and comprehensive’ special guardianship assessment and support plan;</a:t>
            </a:r>
          </a:p>
          <a:p>
            <a:pPr algn="l">
              <a:buFont typeface="Arial" panose="020B0604020202020204" pitchFamily="34" charset="0"/>
              <a:buChar char="•"/>
            </a:pPr>
            <a:r>
              <a:rPr lang="en-US" b="0" i="0" dirty="0">
                <a:solidFill>
                  <a:srgbClr val="2A2A2A"/>
                </a:solidFill>
                <a:effectLst/>
                <a:latin typeface="Open Sans" panose="020B0606030504020204" pitchFamily="34" charset="0"/>
              </a:rPr>
              <a:t>A suggested reduction in the use of supervision orders in conjunction with special guardianship orders: if a supervision order is thought to be necessary, that may indicate a lack of confidence in the sustainability of the arrangement;</a:t>
            </a:r>
          </a:p>
          <a:p>
            <a:pPr algn="l">
              <a:buFont typeface="Arial" panose="020B0604020202020204" pitchFamily="34" charset="0"/>
              <a:buChar char="•"/>
            </a:pPr>
            <a:r>
              <a:rPr lang="en-US" b="0" i="0" dirty="0">
                <a:solidFill>
                  <a:srgbClr val="2A2A2A"/>
                </a:solidFill>
                <a:effectLst/>
                <a:latin typeface="Open Sans" panose="020B0606030504020204" pitchFamily="34" charset="0"/>
              </a:rPr>
              <a:t>An emphasis on parental contact and the need to consider what professional input may be required to support contact in the future.</a:t>
            </a:r>
          </a:p>
          <a:p>
            <a:endParaRPr lang="en-GB" dirty="0"/>
          </a:p>
        </p:txBody>
      </p:sp>
    </p:spTree>
    <p:extLst>
      <p:ext uri="{BB962C8B-B14F-4D97-AF65-F5344CB8AC3E}">
        <p14:creationId xmlns:p14="http://schemas.microsoft.com/office/powerpoint/2010/main" val="304962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AE25-E751-7961-9077-80975919A098}"/>
              </a:ext>
            </a:extLst>
          </p:cNvPr>
          <p:cNvSpPr>
            <a:spLocks noGrp="1"/>
          </p:cNvSpPr>
          <p:nvPr>
            <p:ph type="title"/>
          </p:nvPr>
        </p:nvSpPr>
        <p:spPr/>
        <p:txBody>
          <a:bodyPr/>
          <a:lstStyle/>
          <a:p>
            <a:r>
              <a:rPr lang="en-GB" dirty="0"/>
              <a:t>Contact 	</a:t>
            </a:r>
          </a:p>
        </p:txBody>
      </p:sp>
      <p:sp>
        <p:nvSpPr>
          <p:cNvPr id="3" name="Content Placeholder 2">
            <a:extLst>
              <a:ext uri="{FF2B5EF4-FFF2-40B4-BE49-F238E27FC236}">
                <a16:creationId xmlns:a16="http://schemas.microsoft.com/office/drawing/2014/main" id="{27803831-9A4E-13B5-B344-6AD1B9949585}"/>
              </a:ext>
            </a:extLst>
          </p:cNvPr>
          <p:cNvSpPr>
            <a:spLocks noGrp="1"/>
          </p:cNvSpPr>
          <p:nvPr>
            <p:ph idx="1"/>
          </p:nvPr>
        </p:nvSpPr>
        <p:spPr/>
        <p:txBody>
          <a:bodyPr/>
          <a:lstStyle/>
          <a:p>
            <a:r>
              <a:rPr lang="en-US" dirty="0"/>
              <a:t>SGSP should set out </a:t>
            </a:r>
          </a:p>
          <a:p>
            <a:pPr marL="514350" indent="-514350">
              <a:buAutoNum type="romanLcParenR"/>
            </a:pPr>
            <a:r>
              <a:rPr lang="en-US" dirty="0"/>
              <a:t>the type of contact which is to take place, </a:t>
            </a:r>
          </a:p>
          <a:p>
            <a:pPr marL="514350" indent="-514350">
              <a:buAutoNum type="romanLcParenR"/>
            </a:pPr>
            <a:r>
              <a:rPr lang="en-US" dirty="0"/>
              <a:t>the frequency and duration of contact, </a:t>
            </a:r>
          </a:p>
          <a:p>
            <a:pPr marL="514350" indent="-514350">
              <a:buAutoNum type="romanLcParenR"/>
            </a:pPr>
            <a:r>
              <a:rPr lang="en-US" dirty="0"/>
              <a:t>who is to be responsible for making the arrangements of contact, </a:t>
            </a:r>
          </a:p>
          <a:p>
            <a:pPr marL="514350" indent="-514350">
              <a:buAutoNum type="romanLcParenR"/>
            </a:pPr>
            <a:r>
              <a:rPr lang="en-US" dirty="0"/>
              <a:t>what practical arrangements need to be provided for to facilitate contact and </a:t>
            </a:r>
          </a:p>
          <a:p>
            <a:pPr marL="514350" indent="-514350">
              <a:buAutoNum type="romanLcParenR"/>
            </a:pPr>
            <a:r>
              <a:rPr lang="en-US" dirty="0"/>
              <a:t>what professional support and assistance, if any, will be provided to the prospective special guardian</a:t>
            </a:r>
            <a:endParaRPr lang="en-GB" dirty="0"/>
          </a:p>
        </p:txBody>
      </p:sp>
    </p:spTree>
    <p:extLst>
      <p:ext uri="{BB962C8B-B14F-4D97-AF65-F5344CB8AC3E}">
        <p14:creationId xmlns:p14="http://schemas.microsoft.com/office/powerpoint/2010/main" val="126246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C650-142A-069C-4617-FCA3BE4A5C9B}"/>
              </a:ext>
            </a:extLst>
          </p:cNvPr>
          <p:cNvSpPr>
            <a:spLocks noGrp="1"/>
          </p:cNvSpPr>
          <p:nvPr>
            <p:ph type="title"/>
          </p:nvPr>
        </p:nvSpPr>
        <p:spPr/>
        <p:txBody>
          <a:bodyPr/>
          <a:lstStyle/>
          <a:p>
            <a:r>
              <a:rPr lang="en-GB" dirty="0"/>
              <a:t>What can we do as advocates?</a:t>
            </a:r>
          </a:p>
        </p:txBody>
      </p:sp>
      <p:sp>
        <p:nvSpPr>
          <p:cNvPr id="3" name="Content Placeholder 2">
            <a:extLst>
              <a:ext uri="{FF2B5EF4-FFF2-40B4-BE49-F238E27FC236}">
                <a16:creationId xmlns:a16="http://schemas.microsoft.com/office/drawing/2014/main" id="{1038F590-4D82-7B48-21B3-62450AB87C4F}"/>
              </a:ext>
            </a:extLst>
          </p:cNvPr>
          <p:cNvSpPr>
            <a:spLocks noGrp="1"/>
          </p:cNvSpPr>
          <p:nvPr>
            <p:ph idx="1"/>
          </p:nvPr>
        </p:nvSpPr>
        <p:spPr/>
        <p:txBody>
          <a:bodyPr/>
          <a:lstStyle/>
          <a:p>
            <a:r>
              <a:rPr lang="en-GB" dirty="0"/>
              <a:t>Ensure that plan is as robust as possible.  The guidance refers to it reflecting the lived experience of the child and of the SG.</a:t>
            </a:r>
          </a:p>
          <a:p>
            <a:r>
              <a:rPr lang="en-GB" dirty="0"/>
              <a:t>What services should be provided to special guardians?   </a:t>
            </a:r>
            <a:r>
              <a:rPr lang="en-GB" dirty="0" err="1"/>
              <a:t>Eg</a:t>
            </a:r>
            <a:r>
              <a:rPr lang="en-GB" dirty="0"/>
              <a:t> training on how they should be supervising contact.   </a:t>
            </a:r>
          </a:p>
        </p:txBody>
      </p:sp>
    </p:spTree>
    <p:extLst>
      <p:ext uri="{BB962C8B-B14F-4D97-AF65-F5344CB8AC3E}">
        <p14:creationId xmlns:p14="http://schemas.microsoft.com/office/powerpoint/2010/main" val="2137019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16DC-436A-C6E9-D755-64E55F01A795}"/>
              </a:ext>
            </a:extLst>
          </p:cNvPr>
          <p:cNvSpPr>
            <a:spLocks noGrp="1"/>
          </p:cNvSpPr>
          <p:nvPr>
            <p:ph type="title"/>
          </p:nvPr>
        </p:nvSpPr>
        <p:spPr/>
        <p:txBody>
          <a:bodyPr/>
          <a:lstStyle/>
          <a:p>
            <a:r>
              <a:rPr lang="en-GB" dirty="0"/>
              <a:t>DELAY</a:t>
            </a:r>
          </a:p>
        </p:txBody>
      </p:sp>
      <p:sp>
        <p:nvSpPr>
          <p:cNvPr id="3" name="Content Placeholder 2">
            <a:extLst>
              <a:ext uri="{FF2B5EF4-FFF2-40B4-BE49-F238E27FC236}">
                <a16:creationId xmlns:a16="http://schemas.microsoft.com/office/drawing/2014/main" id="{5F0C505F-56EA-A4C7-9CAE-D8D8AFA54FB0}"/>
              </a:ext>
            </a:extLst>
          </p:cNvPr>
          <p:cNvSpPr>
            <a:spLocks noGrp="1"/>
          </p:cNvSpPr>
          <p:nvPr>
            <p:ph idx="1"/>
          </p:nvPr>
        </p:nvSpPr>
        <p:spPr/>
        <p:txBody>
          <a:bodyPr/>
          <a:lstStyle/>
          <a:p>
            <a:r>
              <a:rPr lang="en-GB" dirty="0"/>
              <a:t>SGO should not be made if the child has not already been placed with the proposed SG. </a:t>
            </a:r>
          </a:p>
          <a:p>
            <a:r>
              <a:rPr lang="en-GB" dirty="0"/>
              <a:t>Does this lead to delay in proceedings?</a:t>
            </a:r>
          </a:p>
          <a:p>
            <a:r>
              <a:rPr lang="en-GB" dirty="0"/>
              <a:t>Will court grant care order on the basis that there will then be SGO application in due course?</a:t>
            </a:r>
          </a:p>
          <a:p>
            <a:r>
              <a:rPr lang="en-GB" dirty="0"/>
              <a:t>Reduction in use of supervision orders with SGOs </a:t>
            </a:r>
          </a:p>
        </p:txBody>
      </p:sp>
    </p:spTree>
    <p:extLst>
      <p:ext uri="{BB962C8B-B14F-4D97-AF65-F5344CB8AC3E}">
        <p14:creationId xmlns:p14="http://schemas.microsoft.com/office/powerpoint/2010/main" val="3341744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1F057-2122-14EB-491B-EEE0CB4E29D7}"/>
              </a:ext>
            </a:extLst>
          </p:cNvPr>
          <p:cNvSpPr>
            <a:spLocks noGrp="1"/>
          </p:cNvSpPr>
          <p:nvPr>
            <p:ph type="title"/>
          </p:nvPr>
        </p:nvSpPr>
        <p:spPr/>
        <p:txBody>
          <a:bodyPr/>
          <a:lstStyle/>
          <a:p>
            <a:r>
              <a:rPr lang="en-GB" dirty="0"/>
              <a:t>POST ADOPTION CONTACT </a:t>
            </a:r>
          </a:p>
        </p:txBody>
      </p:sp>
      <p:sp>
        <p:nvSpPr>
          <p:cNvPr id="3" name="Content Placeholder 2">
            <a:extLst>
              <a:ext uri="{FF2B5EF4-FFF2-40B4-BE49-F238E27FC236}">
                <a16:creationId xmlns:a16="http://schemas.microsoft.com/office/drawing/2014/main" id="{B8B2DC5E-F895-4901-2F2F-8A00C9104DA1}"/>
              </a:ext>
            </a:extLst>
          </p:cNvPr>
          <p:cNvSpPr>
            <a:spLocks noGrp="1"/>
          </p:cNvSpPr>
          <p:nvPr>
            <p:ph idx="1"/>
          </p:nvPr>
        </p:nvSpPr>
        <p:spPr/>
        <p:txBody>
          <a:bodyPr/>
          <a:lstStyle/>
          <a:p>
            <a:r>
              <a:rPr lang="en-GB" dirty="0"/>
              <a:t>2021 Nuffield research</a:t>
            </a:r>
          </a:p>
          <a:p>
            <a:r>
              <a:rPr lang="en-US" b="0" i="1" dirty="0">
                <a:solidFill>
                  <a:srgbClr val="171C4F"/>
                </a:solidFill>
                <a:effectLst/>
                <a:latin typeface="FoundersGrotesk"/>
              </a:rPr>
              <a:t>Evidence suggests that this almost universal approach to post-adoption contact, which has been the norm for 20 years, needs substantial change to make it fit for the modern world.</a:t>
            </a:r>
          </a:p>
          <a:p>
            <a:r>
              <a:rPr lang="en-US" dirty="0">
                <a:solidFill>
                  <a:srgbClr val="171C4F"/>
                </a:solidFill>
                <a:latin typeface="FoundersGrotesk"/>
              </a:rPr>
              <a:t>LAs are being asked to </a:t>
            </a:r>
            <a:r>
              <a:rPr lang="en-US">
                <a:solidFill>
                  <a:srgbClr val="171C4F"/>
                </a:solidFill>
                <a:latin typeface="FoundersGrotesk"/>
              </a:rPr>
              <a:t>consider how </a:t>
            </a:r>
            <a:r>
              <a:rPr lang="en-US" dirty="0">
                <a:solidFill>
                  <a:srgbClr val="171C4F"/>
                </a:solidFill>
                <a:latin typeface="FoundersGrotesk"/>
              </a:rPr>
              <a:t>to train prospective adopters to encourage post-adoption contact for birth families.    </a:t>
            </a:r>
            <a:endParaRPr lang="en-GB" dirty="0"/>
          </a:p>
        </p:txBody>
      </p:sp>
    </p:spTree>
    <p:extLst>
      <p:ext uri="{BB962C8B-B14F-4D97-AF65-F5344CB8AC3E}">
        <p14:creationId xmlns:p14="http://schemas.microsoft.com/office/powerpoint/2010/main" val="50092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7457-017E-B0E6-84C6-7879D1A68B9A}"/>
              </a:ext>
            </a:extLst>
          </p:cNvPr>
          <p:cNvSpPr>
            <a:spLocks noGrp="1"/>
          </p:cNvSpPr>
          <p:nvPr>
            <p:ph type="title"/>
          </p:nvPr>
        </p:nvSpPr>
        <p:spPr/>
        <p:txBody>
          <a:bodyPr>
            <a:normAutofit fontScale="90000"/>
          </a:bodyPr>
          <a:lstStyle/>
          <a:p>
            <a:r>
              <a:rPr lang="en-GB" dirty="0"/>
              <a:t>Public law working group interim report on adoption. September 2023</a:t>
            </a:r>
          </a:p>
        </p:txBody>
      </p:sp>
      <p:sp>
        <p:nvSpPr>
          <p:cNvPr id="3" name="Content Placeholder 2">
            <a:extLst>
              <a:ext uri="{FF2B5EF4-FFF2-40B4-BE49-F238E27FC236}">
                <a16:creationId xmlns:a16="http://schemas.microsoft.com/office/drawing/2014/main" id="{48A1ADF3-CCD7-13A0-A90A-113488FC32B8}"/>
              </a:ext>
            </a:extLst>
          </p:cNvPr>
          <p:cNvSpPr>
            <a:spLocks noGrp="1"/>
          </p:cNvSpPr>
          <p:nvPr>
            <p:ph idx="1"/>
          </p:nvPr>
        </p:nvSpPr>
        <p:spPr/>
        <p:txBody>
          <a:bodyPr/>
          <a:lstStyle/>
          <a:p>
            <a:r>
              <a:rPr lang="en-US" dirty="0"/>
              <a:t>The House of Lords Children and Families Act 2014 Committee, which reported in December 2022, concluded that the current system of letterbox contact was outdated and warned that the failure to </a:t>
            </a:r>
            <a:r>
              <a:rPr lang="en-US" dirty="0" err="1"/>
              <a:t>modernise</a:t>
            </a:r>
            <a:r>
              <a:rPr lang="en-US" dirty="0"/>
              <a:t> contact threatened to undermine the adoption system. The group suggests a change in social work practice and training for all involved in the process (including prospective adopters) to give more focus to contact and the benefits that it can bring for many (although not all) adopted children</a:t>
            </a:r>
            <a:endParaRPr lang="en-GB" dirty="0"/>
          </a:p>
        </p:txBody>
      </p:sp>
    </p:spTree>
    <p:extLst>
      <p:ext uri="{BB962C8B-B14F-4D97-AF65-F5344CB8AC3E}">
        <p14:creationId xmlns:p14="http://schemas.microsoft.com/office/powerpoint/2010/main" val="3223794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D6D45-E377-F218-B536-C562BB34EB82}"/>
              </a:ext>
            </a:extLst>
          </p:cNvPr>
          <p:cNvSpPr>
            <a:spLocks noGrp="1"/>
          </p:cNvSpPr>
          <p:nvPr>
            <p:ph type="title"/>
          </p:nvPr>
        </p:nvSpPr>
        <p:spPr/>
        <p:txBody>
          <a:bodyPr/>
          <a:lstStyle/>
          <a:p>
            <a:r>
              <a:rPr lang="en-GB" dirty="0"/>
              <a:t>RELAUNCH OF PLO JANUARY 2023</a:t>
            </a:r>
          </a:p>
        </p:txBody>
      </p:sp>
      <p:sp>
        <p:nvSpPr>
          <p:cNvPr id="4" name="Text Placeholder 3">
            <a:extLst>
              <a:ext uri="{FF2B5EF4-FFF2-40B4-BE49-F238E27FC236}">
                <a16:creationId xmlns:a16="http://schemas.microsoft.com/office/drawing/2014/main" id="{61E72931-3968-DC0A-E0D3-343F923109B4}"/>
              </a:ext>
            </a:extLst>
          </p:cNvPr>
          <p:cNvSpPr>
            <a:spLocks noGrp="1"/>
          </p:cNvSpPr>
          <p:nvPr>
            <p:ph type="body" sz="half" idx="2"/>
          </p:nvPr>
        </p:nvSpPr>
        <p:spPr/>
        <p:txBody>
          <a:bodyPr/>
          <a:lstStyle/>
          <a:p>
            <a:r>
              <a:rPr lang="en-GB" dirty="0"/>
              <a:t>Views from the President’s Chambers </a:t>
            </a:r>
          </a:p>
          <a:p>
            <a:r>
              <a:rPr lang="en-GB" dirty="0"/>
              <a:t>PS Has it made a difference?</a:t>
            </a:r>
          </a:p>
        </p:txBody>
      </p:sp>
      <p:pic>
        <p:nvPicPr>
          <p:cNvPr id="1026" name="Picture 2" descr="Image result for VIEW FROM PRESIDENTS CHAMBERS">
            <a:extLst>
              <a:ext uri="{FF2B5EF4-FFF2-40B4-BE49-F238E27FC236}">
                <a16:creationId xmlns:a16="http://schemas.microsoft.com/office/drawing/2014/main" id="{74ED1A8D-6ABD-3435-95C2-C64BE304BEDA}"/>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5312" r="531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767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8CCB-85A7-9E53-0B76-1755281CFF80}"/>
              </a:ext>
            </a:extLst>
          </p:cNvPr>
          <p:cNvSpPr>
            <a:spLocks noGrp="1"/>
          </p:cNvSpPr>
          <p:nvPr>
            <p:ph type="title"/>
          </p:nvPr>
        </p:nvSpPr>
        <p:spPr/>
        <p:txBody>
          <a:bodyPr>
            <a:normAutofit/>
          </a:bodyPr>
          <a:lstStyle/>
          <a:p>
            <a:r>
              <a:rPr lang="en-GB" dirty="0"/>
              <a:t>PLO AND GREATER EMPHASIS ON COMPLIANCE</a:t>
            </a:r>
          </a:p>
        </p:txBody>
      </p:sp>
      <p:sp>
        <p:nvSpPr>
          <p:cNvPr id="3" name="Content Placeholder 2">
            <a:extLst>
              <a:ext uri="{FF2B5EF4-FFF2-40B4-BE49-F238E27FC236}">
                <a16:creationId xmlns:a16="http://schemas.microsoft.com/office/drawing/2014/main" id="{C590E77B-E292-ECAD-EF27-E21D927D320B}"/>
              </a:ext>
            </a:extLst>
          </p:cNvPr>
          <p:cNvSpPr>
            <a:spLocks noGrp="1"/>
          </p:cNvSpPr>
          <p:nvPr>
            <p:ph idx="1"/>
          </p:nvPr>
        </p:nvSpPr>
        <p:spPr>
          <a:xfrm>
            <a:off x="6599993" y="616839"/>
            <a:ext cx="5021182" cy="4870457"/>
          </a:xfrm>
        </p:spPr>
        <p:txBody>
          <a:bodyPr/>
          <a:lstStyle/>
          <a:p>
            <a:r>
              <a:rPr lang="en-GB" dirty="0"/>
              <a:t>Robust case management</a:t>
            </a:r>
          </a:p>
          <a:p>
            <a:r>
              <a:rPr lang="en-GB" dirty="0"/>
              <a:t>Non compliance hearings</a:t>
            </a:r>
          </a:p>
          <a:p>
            <a:r>
              <a:rPr lang="en-GB" dirty="0"/>
              <a:t>How to make PLO work better – work done by SLLCP includes:-</a:t>
            </a:r>
          </a:p>
          <a:p>
            <a:pPr marL="342900" indent="-342900">
              <a:buFont typeface="Arial" panose="020B0604020202020204" pitchFamily="34" charset="0"/>
              <a:buChar char="•"/>
            </a:pPr>
            <a:r>
              <a:rPr lang="en-GB" dirty="0"/>
              <a:t>Agenda for each meeting</a:t>
            </a:r>
          </a:p>
          <a:p>
            <a:pPr marL="342900" indent="-342900">
              <a:buFont typeface="Arial" panose="020B0604020202020204" pitchFamily="34" charset="0"/>
              <a:buChar char="•"/>
            </a:pPr>
            <a:r>
              <a:rPr lang="en-GB" dirty="0"/>
              <a:t>Draft documentation in advance of all meetings</a:t>
            </a:r>
          </a:p>
          <a:p>
            <a:pPr marL="342900" indent="-342900">
              <a:buFont typeface="Arial" panose="020B0604020202020204" pitchFamily="34" charset="0"/>
              <a:buChar char="•"/>
            </a:pPr>
            <a:r>
              <a:rPr lang="en-GB" dirty="0"/>
              <a:t>Keep child at beginning and end of agenda </a:t>
            </a:r>
          </a:p>
          <a:p>
            <a:pPr marL="342900" indent="-342900">
              <a:buFont typeface="Arial" panose="020B0604020202020204" pitchFamily="34" charset="0"/>
              <a:buChar char="•"/>
            </a:pPr>
            <a:r>
              <a:rPr lang="en-GB" dirty="0"/>
              <a:t>Consider need for intermediary </a:t>
            </a:r>
            <a:r>
              <a:rPr lang="en-GB"/>
              <a:t>for parents</a:t>
            </a:r>
            <a:endParaRPr lang="en-GB" dirty="0"/>
          </a:p>
          <a:p>
            <a:endParaRPr lang="en-GB" dirty="0"/>
          </a:p>
        </p:txBody>
      </p:sp>
    </p:spTree>
    <p:extLst>
      <p:ext uri="{BB962C8B-B14F-4D97-AF65-F5344CB8AC3E}">
        <p14:creationId xmlns:p14="http://schemas.microsoft.com/office/powerpoint/2010/main" val="2337113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00EEA-C80A-2799-C412-8B1D66991B7C}"/>
              </a:ext>
            </a:extLst>
          </p:cNvPr>
          <p:cNvSpPr>
            <a:spLocks noGrp="1"/>
          </p:cNvSpPr>
          <p:nvPr>
            <p:ph type="title"/>
          </p:nvPr>
        </p:nvSpPr>
        <p:spPr/>
        <p:txBody>
          <a:bodyPr/>
          <a:lstStyle/>
          <a:p>
            <a:r>
              <a:rPr lang="en-GB" dirty="0"/>
              <a:t>DOLS</a:t>
            </a:r>
            <a:br>
              <a:rPr lang="en-GB" dirty="0"/>
            </a:br>
            <a:r>
              <a:rPr lang="en-GB" dirty="0"/>
              <a:t>Specialist Court </a:t>
            </a:r>
          </a:p>
        </p:txBody>
      </p:sp>
      <p:sp>
        <p:nvSpPr>
          <p:cNvPr id="4" name="Text Placeholder 3">
            <a:extLst>
              <a:ext uri="{FF2B5EF4-FFF2-40B4-BE49-F238E27FC236}">
                <a16:creationId xmlns:a16="http://schemas.microsoft.com/office/drawing/2014/main" id="{794AB1C2-4A1A-2FFB-31EB-8A52CC79D5E8}"/>
              </a:ext>
            </a:extLst>
          </p:cNvPr>
          <p:cNvSpPr>
            <a:spLocks noGrp="1"/>
          </p:cNvSpPr>
          <p:nvPr>
            <p:ph type="body" sz="half" idx="2"/>
          </p:nvPr>
        </p:nvSpPr>
        <p:spPr/>
        <p:txBody>
          <a:bodyPr/>
          <a:lstStyle/>
          <a:p>
            <a:r>
              <a:rPr lang="en-GB" dirty="0"/>
              <a:t>The law and the reality…</a:t>
            </a:r>
          </a:p>
        </p:txBody>
      </p:sp>
      <p:pic>
        <p:nvPicPr>
          <p:cNvPr id="4098" name="Picture 2" descr="Image result for prison">
            <a:extLst>
              <a:ext uri="{FF2B5EF4-FFF2-40B4-BE49-F238E27FC236}">
                <a16:creationId xmlns:a16="http://schemas.microsoft.com/office/drawing/2014/main" id="{EB7B2EF0-2512-7563-FAB1-9D222E0B534D}"/>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2874" r="1287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727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7F9F-9DE9-19DC-DA4F-99CA898F2B8D}"/>
              </a:ext>
            </a:extLst>
          </p:cNvPr>
          <p:cNvSpPr>
            <a:spLocks noGrp="1"/>
          </p:cNvSpPr>
          <p:nvPr>
            <p:ph type="title"/>
          </p:nvPr>
        </p:nvSpPr>
        <p:spPr/>
        <p:txBody>
          <a:bodyPr/>
          <a:lstStyle/>
          <a:p>
            <a:r>
              <a:rPr lang="en-GB" dirty="0"/>
              <a:t>Mobile phones </a:t>
            </a:r>
          </a:p>
        </p:txBody>
      </p:sp>
      <p:sp>
        <p:nvSpPr>
          <p:cNvPr id="3" name="Content Placeholder 2">
            <a:extLst>
              <a:ext uri="{FF2B5EF4-FFF2-40B4-BE49-F238E27FC236}">
                <a16:creationId xmlns:a16="http://schemas.microsoft.com/office/drawing/2014/main" id="{2D4E818C-CEF9-0A3E-5154-1C945325620E}"/>
              </a:ext>
            </a:extLst>
          </p:cNvPr>
          <p:cNvSpPr>
            <a:spLocks noGrp="1"/>
          </p:cNvSpPr>
          <p:nvPr>
            <p:ph idx="1"/>
          </p:nvPr>
        </p:nvSpPr>
        <p:spPr/>
        <p:txBody>
          <a:bodyPr>
            <a:normAutofit fontScale="77500" lnSpcReduction="20000"/>
          </a:bodyPr>
          <a:lstStyle/>
          <a:p>
            <a:r>
              <a:rPr lang="en-US" i="0" dirty="0">
                <a:effectLst/>
                <a:latin typeface="Arial" panose="020B0604020202020204" pitchFamily="34" charset="0"/>
                <a:cs typeface="Arial" panose="020B0604020202020204" pitchFamily="34" charset="0"/>
              </a:rPr>
              <a:t>Manchester City Council v P (Refusal of Restrictions on Mobile Phone) (Rev1) [2023] EWHC 133 (Fam)</a:t>
            </a:r>
          </a:p>
          <a:p>
            <a:r>
              <a:rPr lang="en-GB" dirty="0"/>
              <a:t>Inherent jurisdiction / powers under s33(3) CA 1989</a:t>
            </a:r>
          </a:p>
          <a:p>
            <a:r>
              <a:rPr lang="en-US" b="0" i="0" dirty="0">
                <a:solidFill>
                  <a:srgbClr val="404040"/>
                </a:solidFill>
                <a:effectLst/>
                <a:latin typeface="-apple-system"/>
              </a:rPr>
              <a:t>“</a:t>
            </a:r>
            <a:r>
              <a:rPr lang="en-US" b="0" i="1" dirty="0">
                <a:solidFill>
                  <a:srgbClr val="404040"/>
                </a:solidFill>
                <a:effectLst/>
                <a:latin typeface="-apple-system"/>
              </a:rPr>
              <a:t>it would not be unreasonable for a parent who has become aware that the use by their 16 year old child of his or her mobile phone is placing them at risk of significant harm, for example through child sexual exploitation (because it is apparent that they are being groomed online), or through self harm (because it is apparent that they are watching self harm content on social media), or through criminal prosecution for selling drugs (because it is apparent they are in contact with an OCG), to seek to address that situation by removing or restricting the use of their teenager’s mobile phone and other devices in the exercise of their parental responsibility</a:t>
            </a:r>
            <a:r>
              <a:rPr lang="en-US" b="0" i="0" dirty="0">
                <a:solidFill>
                  <a:srgbClr val="404040"/>
                </a:solidFill>
                <a:effectLst/>
                <a:latin typeface="-apple-system"/>
              </a:rPr>
              <a:t>.”</a:t>
            </a:r>
            <a:endParaRPr lang="en-GB" dirty="0"/>
          </a:p>
          <a:p>
            <a:r>
              <a:rPr lang="en-GB" dirty="0"/>
              <a:t>What is reasonable when exercising parental responsibility?</a:t>
            </a:r>
          </a:p>
          <a:p>
            <a:r>
              <a:rPr lang="en-GB" dirty="0"/>
              <a:t>All fact specific.  </a:t>
            </a:r>
          </a:p>
        </p:txBody>
      </p:sp>
    </p:spTree>
    <p:extLst>
      <p:ext uri="{BB962C8B-B14F-4D97-AF65-F5344CB8AC3E}">
        <p14:creationId xmlns:p14="http://schemas.microsoft.com/office/powerpoint/2010/main" val="288709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ADE57300-C7FF-4578-99A0-42B0295B1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Rectangle 2056">
            <a:extLst>
              <a:ext uri="{FF2B5EF4-FFF2-40B4-BE49-F238E27FC236}">
                <a16:creationId xmlns:a16="http://schemas.microsoft.com/office/drawing/2014/main" id="{9EE42DCE-4A4F-44C4-84E5-261B3BEEF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9" name="Rectangle 2058">
            <a:extLst>
              <a:ext uri="{FF2B5EF4-FFF2-40B4-BE49-F238E27FC236}">
                <a16:creationId xmlns:a16="http://schemas.microsoft.com/office/drawing/2014/main" id="{F1EDBAD4-CA8E-4A37-A91C-CF0FBC51C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DB56D5-AF48-4D74-96BF-0228EBA6070E}"/>
              </a:ext>
            </a:extLst>
          </p:cNvPr>
          <p:cNvSpPr>
            <a:spLocks noGrp="1"/>
          </p:cNvSpPr>
          <p:nvPr>
            <p:ph type="title"/>
          </p:nvPr>
        </p:nvSpPr>
        <p:spPr>
          <a:xfrm>
            <a:off x="500119" y="619199"/>
            <a:ext cx="6144230" cy="1934172"/>
          </a:xfrm>
        </p:spPr>
        <p:txBody>
          <a:bodyPr vert="horz" lIns="91440" tIns="45720" rIns="91440" bIns="45720" rtlCol="0" anchor="t">
            <a:normAutofit fontScale="90000"/>
          </a:bodyPr>
          <a:lstStyle/>
          <a:p>
            <a:pPr fontAlgn="base"/>
            <a:r>
              <a:rPr lang="en-US" sz="2400" b="1" i="0" dirty="0">
                <a:solidFill>
                  <a:srgbClr val="0B0C0C"/>
                </a:solidFill>
                <a:effectLst/>
                <a:latin typeface="nta"/>
              </a:rPr>
              <a:t>LAA Online Portal</a:t>
            </a:r>
            <a:br>
              <a:rPr lang="en-US" sz="2400" b="1" i="0" dirty="0">
                <a:solidFill>
                  <a:srgbClr val="0B0C0C"/>
                </a:solidFill>
                <a:effectLst/>
                <a:latin typeface="nta"/>
              </a:rPr>
            </a:br>
            <a:r>
              <a:rPr lang="en-US" sz="2400" b="0" i="0" dirty="0">
                <a:solidFill>
                  <a:srgbClr val="0B0C0C"/>
                </a:solidFill>
                <a:effectLst/>
                <a:latin typeface="inherit"/>
              </a:rPr>
              <a:t>Welcome to the Online Portal. Please click a link below to access the application you require.</a:t>
            </a:r>
            <a:br>
              <a:rPr lang="en-US" sz="2400" b="0" i="0" dirty="0">
                <a:solidFill>
                  <a:srgbClr val="0B0C0C"/>
                </a:solidFill>
                <a:effectLst/>
                <a:latin typeface="inherit"/>
              </a:rPr>
            </a:br>
            <a:r>
              <a:rPr lang="en-US" sz="2400" b="0" i="0" dirty="0">
                <a:solidFill>
                  <a:srgbClr val="0B0C0C"/>
                </a:solidFill>
                <a:effectLst/>
                <a:latin typeface="inherit"/>
              </a:rPr>
              <a:t>If you experience any problems using the Online Portal, or would like to view guidance documents for the Online Portal applications, please click on the help link on this page.</a:t>
            </a:r>
            <a:br>
              <a:rPr lang="en-US" sz="2400" b="0" i="0" dirty="0">
                <a:solidFill>
                  <a:srgbClr val="0B0C0C"/>
                </a:solidFill>
                <a:effectLst/>
                <a:latin typeface="inherit"/>
              </a:rPr>
            </a:br>
            <a:endParaRPr lang="en-US" sz="5400" dirty="0"/>
          </a:p>
        </p:txBody>
      </p:sp>
      <p:sp>
        <p:nvSpPr>
          <p:cNvPr id="2061" name="Rectangle 2060">
            <a:extLst>
              <a:ext uri="{FF2B5EF4-FFF2-40B4-BE49-F238E27FC236}">
                <a16:creationId xmlns:a16="http://schemas.microsoft.com/office/drawing/2014/main" id="{887F59F2-5FBC-40CD-AD35-376AECE49E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61264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F9D484EC-70DE-640A-2EF8-3DF5377193A9}"/>
              </a:ext>
            </a:extLst>
          </p:cNvPr>
          <p:cNvSpPr>
            <a:spLocks noGrp="1"/>
          </p:cNvSpPr>
          <p:nvPr>
            <p:ph type="body" sz="half" idx="2"/>
          </p:nvPr>
        </p:nvSpPr>
        <p:spPr>
          <a:xfrm>
            <a:off x="517869" y="3172570"/>
            <a:ext cx="6126480" cy="3016294"/>
          </a:xfrm>
        </p:spPr>
        <p:txBody>
          <a:bodyPr vert="horz" lIns="91440" tIns="45720" rIns="91440" bIns="45720" rtlCol="0">
            <a:normAutofit fontScale="85000" lnSpcReduction="10000"/>
          </a:bodyPr>
          <a:lstStyle/>
          <a:p>
            <a:pPr algn="l" fontAlgn="base"/>
            <a:r>
              <a:rPr lang="en-US" sz="1600" b="1" i="0" dirty="0">
                <a:solidFill>
                  <a:srgbClr val="0B0C0C"/>
                </a:solidFill>
                <a:effectLst/>
                <a:latin typeface="nta"/>
              </a:rPr>
              <a:t>Online Applications:</a:t>
            </a:r>
          </a:p>
          <a:p>
            <a:pPr algn="l" fontAlgn="base">
              <a:buFont typeface="Arial" panose="020B0604020202020204" pitchFamily="34" charset="0"/>
              <a:buChar char="•"/>
            </a:pPr>
            <a:r>
              <a:rPr lang="en-US" sz="1600" b="0" i="0" dirty="0">
                <a:solidFill>
                  <a:srgbClr val="005EA5"/>
                </a:solidFill>
                <a:effectLst/>
                <a:latin typeface="nta"/>
                <a:hlinkClick r:id="rId2"/>
              </a:rPr>
              <a:t>Contracted Work and Administration (CWA)</a:t>
            </a:r>
            <a:r>
              <a:rPr lang="en-US" sz="1600" b="0" i="0" dirty="0">
                <a:solidFill>
                  <a:srgbClr val="0B0C0C"/>
                </a:solidFill>
                <a:effectLst/>
                <a:latin typeface="inherit"/>
              </a:rPr>
              <a:t>Submit Crime Lower, Legal Help Level 1 and 2 claims, Mediation Claims, New Matter Starts and manage your Online Users and Contacts</a:t>
            </a:r>
          </a:p>
          <a:p>
            <a:pPr algn="l" fontAlgn="base">
              <a:buFont typeface="Arial" panose="020B0604020202020204" pitchFamily="34" charset="0"/>
              <a:buChar char="•"/>
            </a:pPr>
            <a:r>
              <a:rPr lang="en-US" sz="1600" b="0" i="0" dirty="0">
                <a:solidFill>
                  <a:srgbClr val="005EA5"/>
                </a:solidFill>
                <a:effectLst/>
                <a:latin typeface="nta"/>
                <a:hlinkClick r:id="rId3"/>
              </a:rPr>
              <a:t>Management Information (MI)</a:t>
            </a:r>
            <a:r>
              <a:rPr lang="en-US" sz="1600" b="0" i="0" dirty="0">
                <a:solidFill>
                  <a:srgbClr val="0B0C0C"/>
                </a:solidFill>
                <a:effectLst/>
                <a:latin typeface="inherit"/>
              </a:rPr>
              <a:t>View your </a:t>
            </a:r>
            <a:r>
              <a:rPr lang="en-US" sz="1600" b="0" i="0" dirty="0" err="1">
                <a:solidFill>
                  <a:srgbClr val="0B0C0C"/>
                </a:solidFill>
                <a:effectLst/>
                <a:latin typeface="inherit"/>
              </a:rPr>
              <a:t>Organisation's</a:t>
            </a:r>
            <a:r>
              <a:rPr lang="en-US" sz="1600" b="0" i="0" dirty="0">
                <a:solidFill>
                  <a:srgbClr val="0B0C0C"/>
                </a:solidFill>
                <a:effectLst/>
                <a:latin typeface="inherit"/>
              </a:rPr>
              <a:t> financial information</a:t>
            </a:r>
          </a:p>
          <a:p>
            <a:pPr algn="l" fontAlgn="base">
              <a:buFont typeface="Arial" panose="020B0604020202020204" pitchFamily="34" charset="0"/>
              <a:buChar char="•"/>
            </a:pPr>
            <a:r>
              <a:rPr lang="en-US" sz="1600" b="0" i="0" dirty="0">
                <a:solidFill>
                  <a:srgbClr val="005EA5"/>
                </a:solidFill>
                <a:effectLst/>
                <a:latin typeface="nta"/>
                <a:hlinkClick r:id="rId4"/>
              </a:rPr>
              <a:t>Electronic Forms (</a:t>
            </a:r>
            <a:r>
              <a:rPr lang="en-US" sz="1600" b="0" i="0" dirty="0" err="1">
                <a:solidFill>
                  <a:srgbClr val="005EA5"/>
                </a:solidFill>
                <a:effectLst/>
                <a:latin typeface="nta"/>
                <a:hlinkClick r:id="rId4"/>
              </a:rPr>
              <a:t>eForms</a:t>
            </a:r>
            <a:r>
              <a:rPr lang="en-US" sz="1600" b="0" i="0" dirty="0">
                <a:solidFill>
                  <a:srgbClr val="005EA5"/>
                </a:solidFill>
                <a:effectLst/>
                <a:latin typeface="nta"/>
                <a:hlinkClick r:id="rId4"/>
              </a:rPr>
              <a:t>)</a:t>
            </a:r>
            <a:r>
              <a:rPr lang="en-US" sz="1600" b="0" i="0" dirty="0">
                <a:solidFill>
                  <a:srgbClr val="0B0C0C"/>
                </a:solidFill>
                <a:effectLst/>
                <a:latin typeface="inherit"/>
              </a:rPr>
              <a:t>Complete online forms for: Civil POA, Crime CRM 4,5,7,14</a:t>
            </a:r>
          </a:p>
          <a:p>
            <a:pPr algn="l" fontAlgn="base">
              <a:buFont typeface="Arial" panose="020B0604020202020204" pitchFamily="34" charset="0"/>
              <a:buChar char="•"/>
            </a:pPr>
            <a:r>
              <a:rPr lang="en-US" sz="1600" b="0" i="0" dirty="0">
                <a:solidFill>
                  <a:srgbClr val="005EA5"/>
                </a:solidFill>
                <a:effectLst/>
                <a:latin typeface="nta"/>
                <a:hlinkClick r:id="rId5"/>
              </a:rPr>
              <a:t>Client and Cost Management </a:t>
            </a:r>
            <a:r>
              <a:rPr lang="en-US" sz="1600" b="0" i="0" dirty="0" err="1">
                <a:solidFill>
                  <a:srgbClr val="005EA5"/>
                </a:solidFill>
                <a:effectLst/>
                <a:latin typeface="nta"/>
                <a:hlinkClick r:id="rId5"/>
              </a:rPr>
              <a:t>System</a:t>
            </a:r>
            <a:r>
              <a:rPr lang="en-US" sz="1600" b="0" i="0" dirty="0" err="1">
                <a:solidFill>
                  <a:srgbClr val="0B0C0C"/>
                </a:solidFill>
                <a:effectLst/>
                <a:latin typeface="inherit"/>
              </a:rPr>
              <a:t>For</a:t>
            </a:r>
            <a:r>
              <a:rPr lang="en-US" sz="1600" b="0" i="0" dirty="0">
                <a:solidFill>
                  <a:srgbClr val="0B0C0C"/>
                </a:solidFill>
                <a:effectLst/>
                <a:latin typeface="inherit"/>
              </a:rPr>
              <a:t> applications for civil funding</a:t>
            </a:r>
          </a:p>
          <a:p>
            <a:pPr algn="l" fontAlgn="base">
              <a:buFont typeface="Arial" panose="020B0604020202020204" pitchFamily="34" charset="0"/>
              <a:buChar char="•"/>
            </a:pPr>
            <a:r>
              <a:rPr lang="en-US" sz="1600" b="0" i="0" dirty="0">
                <a:solidFill>
                  <a:srgbClr val="005EA5"/>
                </a:solidFill>
                <a:effectLst/>
                <a:latin typeface="nta"/>
                <a:hlinkClick r:id="rId6"/>
              </a:rPr>
              <a:t>Apply for criminal legal </a:t>
            </a:r>
            <a:r>
              <a:rPr lang="en-US" sz="1600" b="0" i="0" dirty="0" err="1">
                <a:solidFill>
                  <a:srgbClr val="005EA5"/>
                </a:solidFill>
                <a:effectLst/>
                <a:latin typeface="nta"/>
                <a:hlinkClick r:id="rId6"/>
              </a:rPr>
              <a:t>aid</a:t>
            </a:r>
            <a:r>
              <a:rPr lang="en-US" sz="1600" b="0" i="0" dirty="0" err="1">
                <a:solidFill>
                  <a:srgbClr val="0B0C0C"/>
                </a:solidFill>
                <a:effectLst/>
                <a:latin typeface="inherit"/>
              </a:rPr>
              <a:t>This</a:t>
            </a:r>
            <a:r>
              <a:rPr lang="en-US" sz="1600" b="0" i="0" dirty="0">
                <a:solidFill>
                  <a:srgbClr val="0B0C0C"/>
                </a:solidFill>
                <a:effectLst/>
                <a:latin typeface="inherit"/>
              </a:rPr>
              <a:t> is a new service to apply for criminal legal aid. We will contact your law firm when you can use it. Until then, apply using </a:t>
            </a:r>
            <a:r>
              <a:rPr lang="en-US" sz="1600" b="0" i="0" dirty="0" err="1">
                <a:solidFill>
                  <a:srgbClr val="0B0C0C"/>
                </a:solidFill>
                <a:effectLst/>
                <a:latin typeface="inherit"/>
              </a:rPr>
              <a:t>eForms</a:t>
            </a:r>
            <a:r>
              <a:rPr lang="en-US" sz="1600" b="0" i="0" dirty="0">
                <a:solidFill>
                  <a:srgbClr val="0B0C0C"/>
                </a:solidFill>
                <a:effectLst/>
                <a:latin typeface="inherit"/>
              </a:rPr>
              <a:t>.</a:t>
            </a:r>
          </a:p>
          <a:p>
            <a:endParaRPr lang="en-US" sz="2000" dirty="0"/>
          </a:p>
        </p:txBody>
      </p:sp>
      <p:pic>
        <p:nvPicPr>
          <p:cNvPr id="2050" name="Picture 2" descr="Distressed Bald Man Stock Images - Image: 6162884">
            <a:extLst>
              <a:ext uri="{FF2B5EF4-FFF2-40B4-BE49-F238E27FC236}">
                <a16:creationId xmlns:a16="http://schemas.microsoft.com/office/drawing/2014/main" id="{4B4F84B0-ACD2-74E3-D3DD-FE22A20CD93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1612" b="2"/>
          <a:stretch/>
        </p:blipFill>
        <p:spPr bwMode="auto">
          <a:xfrm>
            <a:off x="7586236" y="657369"/>
            <a:ext cx="4081805" cy="5531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779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21CC-C864-B0BB-2A37-6D09C1CA0F6D}"/>
              </a:ext>
            </a:extLst>
          </p:cNvPr>
          <p:cNvSpPr>
            <a:spLocks noGrp="1"/>
          </p:cNvSpPr>
          <p:nvPr>
            <p:ph type="title"/>
          </p:nvPr>
        </p:nvSpPr>
        <p:spPr/>
        <p:txBody>
          <a:bodyPr/>
          <a:lstStyle/>
          <a:p>
            <a:r>
              <a:rPr lang="en-GB" dirty="0"/>
              <a:t>It’s all about resources.</a:t>
            </a:r>
            <a:br>
              <a:rPr lang="en-GB" dirty="0"/>
            </a:br>
            <a:r>
              <a:rPr lang="en-GB" dirty="0"/>
              <a:t>What can we do as lawyers?</a:t>
            </a:r>
          </a:p>
        </p:txBody>
      </p:sp>
      <p:sp>
        <p:nvSpPr>
          <p:cNvPr id="3" name="Content Placeholder 2">
            <a:extLst>
              <a:ext uri="{FF2B5EF4-FFF2-40B4-BE49-F238E27FC236}">
                <a16:creationId xmlns:a16="http://schemas.microsoft.com/office/drawing/2014/main" id="{296FF1D3-0B1E-5653-E7EC-6F0DD3B2EA78}"/>
              </a:ext>
            </a:extLst>
          </p:cNvPr>
          <p:cNvSpPr>
            <a:spLocks noGrp="1"/>
          </p:cNvSpPr>
          <p:nvPr>
            <p:ph idx="1"/>
          </p:nvPr>
        </p:nvSpPr>
        <p:spPr/>
        <p:txBody>
          <a:bodyPr>
            <a:normAutofit fontScale="92500" lnSpcReduction="10000"/>
          </a:bodyPr>
          <a:lstStyle/>
          <a:p>
            <a:r>
              <a:rPr lang="en-US" b="1" i="0" dirty="0">
                <a:solidFill>
                  <a:srgbClr val="252526"/>
                </a:solidFill>
                <a:effectLst/>
                <a:latin typeface="Arial" panose="020B0604020202020204" pitchFamily="34" charset="0"/>
                <a:cs typeface="Arial" panose="020B0604020202020204" pitchFamily="34" charset="0"/>
              </a:rPr>
              <a:t>Tameside MBC v L (Unavailability of Regulated Therapeutic Placement)</a:t>
            </a:r>
          </a:p>
          <a:p>
            <a:r>
              <a:rPr lang="en-GB" b="0" i="0" dirty="0">
                <a:solidFill>
                  <a:srgbClr val="252526"/>
                </a:solidFill>
                <a:effectLst/>
                <a:latin typeface="Arial" panose="020B0604020202020204" pitchFamily="34" charset="0"/>
                <a:cs typeface="Arial" panose="020B0604020202020204" pitchFamily="34" charset="0"/>
              </a:rPr>
              <a:t>[2021] EWHC 1814 (Fam</a:t>
            </a:r>
            <a:r>
              <a:rPr lang="en-GB" b="0" i="0" dirty="0">
                <a:solidFill>
                  <a:srgbClr val="252526"/>
                </a:solidFill>
                <a:effectLst/>
                <a:latin typeface="Proxima-Nova"/>
              </a:rPr>
              <a:t>)</a:t>
            </a:r>
          </a:p>
          <a:p>
            <a:r>
              <a:rPr lang="en-GB" dirty="0">
                <a:solidFill>
                  <a:srgbClr val="252526"/>
                </a:solidFill>
                <a:latin typeface="Proxima-Nova"/>
              </a:rPr>
              <a:t>Lack of regulated placements.   </a:t>
            </a:r>
          </a:p>
          <a:p>
            <a:r>
              <a:rPr lang="en-GB" dirty="0">
                <a:solidFill>
                  <a:srgbClr val="252526"/>
                </a:solidFill>
                <a:latin typeface="Proxima-Nova"/>
              </a:rPr>
              <a:t>The court will in effect consider itself able to authorise placements under the inherent jurisdiction even where local authorities are not able to use those  placements, and those running the placements may be committing a criminal offence.</a:t>
            </a:r>
          </a:p>
          <a:p>
            <a:r>
              <a:rPr lang="en-GB" dirty="0">
                <a:solidFill>
                  <a:srgbClr val="252526"/>
                </a:solidFill>
                <a:latin typeface="Proxima-Nova"/>
              </a:rPr>
              <a:t>Fundamental legal tension between welfare best interests jurisdiction and article 5 </a:t>
            </a:r>
          </a:p>
          <a:p>
            <a:r>
              <a:rPr lang="en-GB" dirty="0">
                <a:solidFill>
                  <a:srgbClr val="252526"/>
                </a:solidFill>
                <a:latin typeface="Proxima-Nova"/>
              </a:rPr>
              <a:t>See also November 2019 Presidents Guidance (review every 12 weeks)</a:t>
            </a:r>
            <a:endParaRPr lang="en-GB" dirty="0"/>
          </a:p>
        </p:txBody>
      </p:sp>
    </p:spTree>
    <p:extLst>
      <p:ext uri="{BB962C8B-B14F-4D97-AF65-F5344CB8AC3E}">
        <p14:creationId xmlns:p14="http://schemas.microsoft.com/office/powerpoint/2010/main" val="556692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161C2-AD55-C6F4-09C1-B6DB1E598402}"/>
              </a:ext>
            </a:extLst>
          </p:cNvPr>
          <p:cNvSpPr>
            <a:spLocks noGrp="1"/>
          </p:cNvSpPr>
          <p:nvPr>
            <p:ph type="title"/>
          </p:nvPr>
        </p:nvSpPr>
        <p:spPr/>
        <p:txBody>
          <a:bodyPr/>
          <a:lstStyle/>
          <a:p>
            <a:r>
              <a:rPr lang="en-GB" dirty="0"/>
              <a:t>RECENT (</a:t>
            </a:r>
            <a:r>
              <a:rPr lang="en-GB" sz="3600" dirty="0"/>
              <a:t>ISH</a:t>
            </a:r>
            <a:r>
              <a:rPr lang="en-GB" dirty="0"/>
              <a:t>) INTERESTING DECISIONS</a:t>
            </a:r>
          </a:p>
        </p:txBody>
      </p:sp>
      <p:sp>
        <p:nvSpPr>
          <p:cNvPr id="4" name="Text Placeholder 3">
            <a:extLst>
              <a:ext uri="{FF2B5EF4-FFF2-40B4-BE49-F238E27FC236}">
                <a16:creationId xmlns:a16="http://schemas.microsoft.com/office/drawing/2014/main" id="{37B59D42-2E6B-E459-8B56-F1807A74A02C}"/>
              </a:ext>
            </a:extLst>
          </p:cNvPr>
          <p:cNvSpPr>
            <a:spLocks noGrp="1"/>
          </p:cNvSpPr>
          <p:nvPr>
            <p:ph type="body" sz="half" idx="2"/>
          </p:nvPr>
        </p:nvSpPr>
        <p:spPr/>
        <p:txBody>
          <a:bodyPr/>
          <a:lstStyle/>
          <a:p>
            <a:r>
              <a:rPr lang="en-GB" dirty="0"/>
              <a:t>A random selection </a:t>
            </a:r>
          </a:p>
        </p:txBody>
      </p:sp>
      <p:pic>
        <p:nvPicPr>
          <p:cNvPr id="2050" name="Picture 2" descr="Image result for judge judy">
            <a:extLst>
              <a:ext uri="{FF2B5EF4-FFF2-40B4-BE49-F238E27FC236}">
                <a16:creationId xmlns:a16="http://schemas.microsoft.com/office/drawing/2014/main" id="{BB81AE78-E750-733A-36E0-DE302A8E0A08}"/>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1011" r="2101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054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CF95-E1E4-AA0A-CF7A-0AD27880896B}"/>
              </a:ext>
            </a:extLst>
          </p:cNvPr>
          <p:cNvSpPr>
            <a:spLocks noGrp="1"/>
          </p:cNvSpPr>
          <p:nvPr>
            <p:ph type="title"/>
          </p:nvPr>
        </p:nvSpPr>
        <p:spPr/>
        <p:txBody>
          <a:bodyPr/>
          <a:lstStyle/>
          <a:p>
            <a:r>
              <a:rPr lang="en-GB" dirty="0"/>
              <a:t>ROLE OF EXPERT AS OPOSED TO JUDGE</a:t>
            </a:r>
          </a:p>
        </p:txBody>
      </p:sp>
      <p:sp>
        <p:nvSpPr>
          <p:cNvPr id="3" name="Content Placeholder 2">
            <a:extLst>
              <a:ext uri="{FF2B5EF4-FFF2-40B4-BE49-F238E27FC236}">
                <a16:creationId xmlns:a16="http://schemas.microsoft.com/office/drawing/2014/main" id="{4B2671A3-BD71-5870-B984-86EAB7121611}"/>
              </a:ext>
            </a:extLst>
          </p:cNvPr>
          <p:cNvSpPr>
            <a:spLocks noGrp="1"/>
          </p:cNvSpPr>
          <p:nvPr>
            <p:ph idx="1"/>
          </p:nvPr>
        </p:nvSpPr>
        <p:spPr/>
        <p:txBody>
          <a:bodyPr/>
          <a:lstStyle/>
          <a:p>
            <a:r>
              <a:rPr lang="en-GB" dirty="0">
                <a:hlinkClick r:id="rId2"/>
              </a:rPr>
              <a:t>H-W (Children: Proportionality)2021 https://www.bailii.org/ew/cases/EWCA/Civ/2021/1451.html</a:t>
            </a:r>
            <a:endParaRPr lang="en-GB" dirty="0"/>
          </a:p>
          <a:p>
            <a:r>
              <a:rPr lang="en-GB" dirty="0"/>
              <a:t>Expert is entitled to make recommendations on basis of concerns not facts.   </a:t>
            </a:r>
          </a:p>
        </p:txBody>
      </p:sp>
    </p:spTree>
    <p:extLst>
      <p:ext uri="{BB962C8B-B14F-4D97-AF65-F5344CB8AC3E}">
        <p14:creationId xmlns:p14="http://schemas.microsoft.com/office/powerpoint/2010/main" val="1971305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507B3-F97F-5A00-878E-74559D271309}"/>
              </a:ext>
            </a:extLst>
          </p:cNvPr>
          <p:cNvSpPr>
            <a:spLocks noGrp="1"/>
          </p:cNvSpPr>
          <p:nvPr>
            <p:ph type="title"/>
          </p:nvPr>
        </p:nvSpPr>
        <p:spPr/>
        <p:txBody>
          <a:bodyPr/>
          <a:lstStyle/>
          <a:p>
            <a:r>
              <a:rPr lang="en-GB" dirty="0"/>
              <a:t>REOPENING OF FINDINGS </a:t>
            </a:r>
          </a:p>
        </p:txBody>
      </p:sp>
      <p:sp>
        <p:nvSpPr>
          <p:cNvPr id="3" name="Content Placeholder 2">
            <a:extLst>
              <a:ext uri="{FF2B5EF4-FFF2-40B4-BE49-F238E27FC236}">
                <a16:creationId xmlns:a16="http://schemas.microsoft.com/office/drawing/2014/main" id="{ABA6E584-57FD-2B4D-B5E3-F2DC6DA5BBA3}"/>
              </a:ext>
            </a:extLst>
          </p:cNvPr>
          <p:cNvSpPr>
            <a:spLocks noGrp="1"/>
          </p:cNvSpPr>
          <p:nvPr>
            <p:ph idx="1"/>
          </p:nvPr>
        </p:nvSpPr>
        <p:spPr/>
        <p:txBody>
          <a:bodyPr>
            <a:normAutofit fontScale="77500" lnSpcReduction="20000"/>
          </a:bodyPr>
          <a:lstStyle/>
          <a:p>
            <a:r>
              <a:rPr lang="en-GB" dirty="0"/>
              <a:t>Useful summary of law in </a:t>
            </a:r>
            <a:r>
              <a:rPr lang="en-US" b="1" i="0" dirty="0">
                <a:solidFill>
                  <a:srgbClr val="404040"/>
                </a:solidFill>
                <a:effectLst/>
                <a:latin typeface="Bierstadt" panose="020B0004020202020204" pitchFamily="34" charset="0"/>
              </a:rPr>
              <a:t>Re J (Children: Reopening Findings of Fact) [2023] EWCA Civ 465</a:t>
            </a:r>
          </a:p>
          <a:p>
            <a:pPr algn="l"/>
            <a:r>
              <a:rPr lang="en-US" b="0" i="0" dirty="0">
                <a:solidFill>
                  <a:srgbClr val="404040"/>
                </a:solidFill>
                <a:effectLst/>
                <a:latin typeface="-apple-system"/>
              </a:rPr>
              <a:t>there is a 3 stage process:</a:t>
            </a:r>
          </a:p>
          <a:p>
            <a:pPr algn="l">
              <a:buFont typeface="+mj-lt"/>
              <a:buAutoNum type="arabicPeriod"/>
            </a:pPr>
            <a:r>
              <a:rPr lang="en-US" b="0" i="0" dirty="0">
                <a:solidFill>
                  <a:srgbClr val="404040"/>
                </a:solidFill>
                <a:effectLst/>
                <a:latin typeface="-apple-system"/>
              </a:rPr>
              <a:t>consider whether to permit any reconsideration,</a:t>
            </a:r>
          </a:p>
          <a:p>
            <a:pPr algn="l">
              <a:buFont typeface="+mj-lt"/>
              <a:buAutoNum type="arabicPeriod"/>
            </a:pPr>
            <a:r>
              <a:rPr lang="en-US" b="0" i="0" dirty="0">
                <a:solidFill>
                  <a:srgbClr val="404040"/>
                </a:solidFill>
                <a:effectLst/>
                <a:latin typeface="-apple-system"/>
              </a:rPr>
              <a:t>determine the extent of investigations and evidence that will be considered,</a:t>
            </a:r>
          </a:p>
          <a:p>
            <a:pPr algn="l">
              <a:buFont typeface="+mj-lt"/>
              <a:buAutoNum type="arabicPeriod"/>
            </a:pPr>
            <a:r>
              <a:rPr lang="en-US" b="0" i="0" dirty="0">
                <a:solidFill>
                  <a:srgbClr val="404040"/>
                </a:solidFill>
                <a:effectLst/>
                <a:latin typeface="-apple-system"/>
              </a:rPr>
              <a:t>conduct the rehearing.</a:t>
            </a:r>
          </a:p>
          <a:p>
            <a:r>
              <a:rPr lang="en-GB" dirty="0"/>
              <a:t>But….</a:t>
            </a:r>
          </a:p>
          <a:p>
            <a:r>
              <a:rPr lang="en-US" b="1" i="0" dirty="0">
                <a:solidFill>
                  <a:srgbClr val="404040"/>
                </a:solidFill>
                <a:effectLst/>
                <a:latin typeface="Bierstadt" panose="020B0004020202020204" pitchFamily="34" charset="0"/>
              </a:rPr>
              <a:t>Re Z (Care Proceedings Reopening of Fact Finding) [2023] EWFC 137</a:t>
            </a:r>
          </a:p>
          <a:p>
            <a:r>
              <a:rPr lang="en-GB" dirty="0"/>
              <a:t>Judge refused application to reopen. Detailed forensic analysis of what might constitute “new information”.  </a:t>
            </a:r>
          </a:p>
          <a:p>
            <a:r>
              <a:rPr lang="en-GB" dirty="0"/>
              <a:t>NB consider wording of LOI to expert who may need to be alerted to the fact that they cannot go behind a finding of fact, but that that finding may be reopened. </a:t>
            </a:r>
          </a:p>
          <a:p>
            <a:endParaRPr lang="en-GB" dirty="0"/>
          </a:p>
        </p:txBody>
      </p:sp>
    </p:spTree>
    <p:extLst>
      <p:ext uri="{BB962C8B-B14F-4D97-AF65-F5344CB8AC3E}">
        <p14:creationId xmlns:p14="http://schemas.microsoft.com/office/powerpoint/2010/main" val="2798798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8353-16C9-D1F0-F05A-0CC31C605B43}"/>
              </a:ext>
            </a:extLst>
          </p:cNvPr>
          <p:cNvSpPr>
            <a:spLocks noGrp="1"/>
          </p:cNvSpPr>
          <p:nvPr>
            <p:ph type="title"/>
          </p:nvPr>
        </p:nvSpPr>
        <p:spPr/>
        <p:txBody>
          <a:bodyPr/>
          <a:lstStyle/>
          <a:p>
            <a:r>
              <a:rPr lang="en-GB" dirty="0"/>
              <a:t>FACT FINDING HEARING</a:t>
            </a:r>
          </a:p>
        </p:txBody>
      </p:sp>
      <p:sp>
        <p:nvSpPr>
          <p:cNvPr id="3" name="Content Placeholder 2">
            <a:extLst>
              <a:ext uri="{FF2B5EF4-FFF2-40B4-BE49-F238E27FC236}">
                <a16:creationId xmlns:a16="http://schemas.microsoft.com/office/drawing/2014/main" id="{CEEE0883-8B4E-0CAF-68D9-EA8B0B241D8E}"/>
              </a:ext>
            </a:extLst>
          </p:cNvPr>
          <p:cNvSpPr>
            <a:spLocks noGrp="1"/>
          </p:cNvSpPr>
          <p:nvPr>
            <p:ph idx="1"/>
          </p:nvPr>
        </p:nvSpPr>
        <p:spPr/>
        <p:txBody>
          <a:bodyPr>
            <a:normAutofit lnSpcReduction="10000"/>
          </a:bodyPr>
          <a:lstStyle/>
          <a:p>
            <a:r>
              <a:rPr lang="en-GB" dirty="0"/>
              <a:t>Lincolnshire County Council v CB &amp; </a:t>
            </a:r>
            <a:r>
              <a:rPr lang="en-GB" dirty="0" err="1"/>
              <a:t>Ors</a:t>
            </a:r>
            <a:r>
              <a:rPr lang="en-GB" dirty="0"/>
              <a:t> </a:t>
            </a:r>
          </a:p>
          <a:p>
            <a:r>
              <a:rPr lang="en-US" dirty="0">
                <a:hlinkClick r:id="rId2"/>
              </a:rPr>
              <a:t>Lincolnshire County Council v CB &amp; </a:t>
            </a:r>
            <a:r>
              <a:rPr lang="en-US" dirty="0" err="1">
                <a:hlinkClick r:id="rId2"/>
              </a:rPr>
              <a:t>Ors</a:t>
            </a:r>
            <a:r>
              <a:rPr lang="en-US" dirty="0">
                <a:hlinkClick r:id="rId2"/>
              </a:rPr>
              <a:t> [2021] EWHC 2813 (Fam) (21 October 2021) (bailii.org)</a:t>
            </a:r>
            <a:endParaRPr lang="en-US" dirty="0"/>
          </a:p>
          <a:p>
            <a:r>
              <a:rPr lang="en-US" dirty="0"/>
              <a:t>Decision not to order lengthy fact finding hearing (into death of older child). </a:t>
            </a:r>
          </a:p>
          <a:p>
            <a:r>
              <a:rPr lang="en-US" dirty="0"/>
              <a:t>Decision is case management. Welfare is not paramount. Delay is a significant factor to be considered. </a:t>
            </a:r>
          </a:p>
          <a:p>
            <a:r>
              <a:rPr lang="en-US" b="0" i="0" dirty="0">
                <a:solidFill>
                  <a:srgbClr val="000000"/>
                </a:solidFill>
                <a:effectLst/>
                <a:latin typeface="Times New Roman" panose="02020603050405020304" pitchFamily="18" charset="0"/>
              </a:rPr>
              <a:t>“In respect to whether the Court orders a separate fact finding, such hearings will relatively rarely be necessary or proportionate.” </a:t>
            </a:r>
            <a:endParaRPr lang="en-GB" dirty="0"/>
          </a:p>
        </p:txBody>
      </p:sp>
    </p:spTree>
    <p:extLst>
      <p:ext uri="{BB962C8B-B14F-4D97-AF65-F5344CB8AC3E}">
        <p14:creationId xmlns:p14="http://schemas.microsoft.com/office/powerpoint/2010/main" val="371781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F187-87BB-B3ED-F093-96CAF90A858B}"/>
              </a:ext>
            </a:extLst>
          </p:cNvPr>
          <p:cNvSpPr>
            <a:spLocks noGrp="1"/>
          </p:cNvSpPr>
          <p:nvPr>
            <p:ph type="title"/>
          </p:nvPr>
        </p:nvSpPr>
        <p:spPr/>
        <p:txBody>
          <a:bodyPr/>
          <a:lstStyle/>
          <a:p>
            <a:r>
              <a:rPr lang="en-GB" dirty="0"/>
              <a:t>VACCINATIONS	</a:t>
            </a:r>
          </a:p>
        </p:txBody>
      </p:sp>
      <p:sp>
        <p:nvSpPr>
          <p:cNvPr id="3" name="Content Placeholder 2">
            <a:extLst>
              <a:ext uri="{FF2B5EF4-FFF2-40B4-BE49-F238E27FC236}">
                <a16:creationId xmlns:a16="http://schemas.microsoft.com/office/drawing/2014/main" id="{E6D26DE7-440A-0621-E00B-6E40803DC4F7}"/>
              </a:ext>
            </a:extLst>
          </p:cNvPr>
          <p:cNvSpPr>
            <a:spLocks noGrp="1"/>
          </p:cNvSpPr>
          <p:nvPr>
            <p:ph idx="1"/>
          </p:nvPr>
        </p:nvSpPr>
        <p:spPr/>
        <p:txBody>
          <a:bodyPr/>
          <a:lstStyle/>
          <a:p>
            <a:r>
              <a:rPr lang="en-GB" dirty="0"/>
              <a:t>LA can vaccinate a looked after child without making a separate application to court. This includes Covid 19 vaccinations. </a:t>
            </a:r>
          </a:p>
          <a:p>
            <a:r>
              <a:rPr lang="en-US" dirty="0">
                <a:hlinkClick r:id="rId2"/>
              </a:rPr>
              <a:t>C (Looked After Child) (Covid-19 Vaccination) [2021] EWHC 2993 (Fam) (09 November 2021) (bailii.org)</a:t>
            </a:r>
            <a:endParaRPr lang="en-GB" dirty="0"/>
          </a:p>
          <a:p>
            <a:r>
              <a:rPr lang="en-US" dirty="0">
                <a:hlinkClick r:id="rId3"/>
              </a:rPr>
              <a:t>Court of Appeal Judgment Template (judiciary.uk)</a:t>
            </a:r>
            <a:endParaRPr lang="en-GB" dirty="0"/>
          </a:p>
        </p:txBody>
      </p:sp>
    </p:spTree>
    <p:extLst>
      <p:ext uri="{BB962C8B-B14F-4D97-AF65-F5344CB8AC3E}">
        <p14:creationId xmlns:p14="http://schemas.microsoft.com/office/powerpoint/2010/main" val="959239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EDF2-35D0-EC38-B896-95DEF76A75BE}"/>
              </a:ext>
            </a:extLst>
          </p:cNvPr>
          <p:cNvSpPr>
            <a:spLocks noGrp="1"/>
          </p:cNvSpPr>
          <p:nvPr>
            <p:ph type="title"/>
          </p:nvPr>
        </p:nvSpPr>
        <p:spPr/>
        <p:txBody>
          <a:bodyPr/>
          <a:lstStyle/>
          <a:p>
            <a:r>
              <a:rPr lang="en-GB" dirty="0"/>
              <a:t>S1 INTERVENTION</a:t>
            </a:r>
            <a:br>
              <a:rPr lang="en-GB" dirty="0"/>
            </a:br>
            <a:r>
              <a:rPr lang="en-GB" dirty="0"/>
              <a:t>USE OF S20</a:t>
            </a:r>
          </a:p>
        </p:txBody>
      </p:sp>
      <p:sp>
        <p:nvSpPr>
          <p:cNvPr id="3" name="Content Placeholder 2">
            <a:extLst>
              <a:ext uri="{FF2B5EF4-FFF2-40B4-BE49-F238E27FC236}">
                <a16:creationId xmlns:a16="http://schemas.microsoft.com/office/drawing/2014/main" id="{FF4C3D35-554C-D0AA-D844-AA6835B6D55E}"/>
              </a:ext>
            </a:extLst>
          </p:cNvPr>
          <p:cNvSpPr>
            <a:spLocks noGrp="1"/>
          </p:cNvSpPr>
          <p:nvPr>
            <p:ph idx="1"/>
          </p:nvPr>
        </p:nvSpPr>
        <p:spPr/>
        <p:txBody>
          <a:bodyPr>
            <a:normAutofit/>
          </a:bodyPr>
          <a:lstStyle/>
          <a:p>
            <a:r>
              <a:rPr lang="en-GB" dirty="0"/>
              <a:t>Use of s20 as against care order.    Parents agreeing to long term placement of </a:t>
            </a:r>
            <a:r>
              <a:rPr lang="en-GB" dirty="0" err="1"/>
              <a:t>chilren</a:t>
            </a:r>
            <a:r>
              <a:rPr lang="en-GB" dirty="0"/>
              <a:t> beyond parental control.   Court of Appeal overturned decision to grant care orders.</a:t>
            </a:r>
          </a:p>
          <a:p>
            <a:r>
              <a:rPr lang="en-GB" dirty="0"/>
              <a:t>Remember that if there is a concern that 1 parent may disrupt the placement, court can grant CAO lives with to the other parent which removes right of the disruptive parent to discharge from accommodation. </a:t>
            </a:r>
          </a:p>
          <a:p>
            <a:r>
              <a:rPr lang="en-GB" dirty="0"/>
              <a:t>S 20 (9) (a) Children Act 1989</a:t>
            </a:r>
          </a:p>
          <a:p>
            <a:r>
              <a:rPr lang="en-US" dirty="0">
                <a:hlinkClick r:id="rId2"/>
              </a:rPr>
              <a:t>S (A Child) &amp; W (A Child), Re (s 20 Accommodation) [2023] EWCA Civ 1 (05 January 2023) (bailii.org)</a:t>
            </a:r>
            <a:endParaRPr lang="en-GB" dirty="0"/>
          </a:p>
        </p:txBody>
      </p:sp>
    </p:spTree>
    <p:extLst>
      <p:ext uri="{BB962C8B-B14F-4D97-AF65-F5344CB8AC3E}">
        <p14:creationId xmlns:p14="http://schemas.microsoft.com/office/powerpoint/2010/main" val="453290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37D09-5DCF-908B-23F0-7DD10C8E1DA9}"/>
              </a:ext>
            </a:extLst>
          </p:cNvPr>
          <p:cNvSpPr>
            <a:spLocks noGrp="1"/>
          </p:cNvSpPr>
          <p:nvPr>
            <p:ph type="title"/>
          </p:nvPr>
        </p:nvSpPr>
        <p:spPr/>
        <p:txBody>
          <a:bodyPr/>
          <a:lstStyle/>
          <a:p>
            <a:r>
              <a:rPr lang="en-GB" dirty="0"/>
              <a:t>PLACEMENT OF CHILD AT HOME. WHAT STATUTORY FRAMEWORK?</a:t>
            </a:r>
          </a:p>
        </p:txBody>
      </p:sp>
      <p:sp>
        <p:nvSpPr>
          <p:cNvPr id="3" name="Content Placeholder 2">
            <a:extLst>
              <a:ext uri="{FF2B5EF4-FFF2-40B4-BE49-F238E27FC236}">
                <a16:creationId xmlns:a16="http://schemas.microsoft.com/office/drawing/2014/main" id="{15F58592-E3AF-FF65-D993-9CDC204FDBF9}"/>
              </a:ext>
            </a:extLst>
          </p:cNvPr>
          <p:cNvSpPr>
            <a:spLocks noGrp="1"/>
          </p:cNvSpPr>
          <p:nvPr>
            <p:ph idx="1"/>
          </p:nvPr>
        </p:nvSpPr>
        <p:spPr/>
        <p:txBody>
          <a:bodyPr>
            <a:normAutofit fontScale="77500" lnSpcReduction="20000"/>
          </a:bodyPr>
          <a:lstStyle/>
          <a:p>
            <a:endParaRPr lang="en-GB" dirty="0"/>
          </a:p>
          <a:p>
            <a:r>
              <a:rPr lang="en-US" b="1" i="0" dirty="0">
                <a:solidFill>
                  <a:srgbClr val="404040"/>
                </a:solidFill>
                <a:effectLst/>
                <a:latin typeface="Bierstadt" panose="020B0004020202020204" pitchFamily="34" charset="0"/>
              </a:rPr>
              <a:t>JW (Child At Home Under Care Order) [2023] EWCA CIV 944</a:t>
            </a:r>
          </a:p>
          <a:p>
            <a:pPr algn="l">
              <a:buFont typeface="+mj-lt"/>
              <a:buAutoNum type="arabicPeriod"/>
            </a:pPr>
            <a:r>
              <a:rPr lang="en-US" b="0" i="0" dirty="0">
                <a:solidFill>
                  <a:srgbClr val="404040"/>
                </a:solidFill>
                <a:effectLst/>
                <a:latin typeface="-apple-system"/>
              </a:rPr>
              <a:t>making a care order with a subject child placed at home in the care of their parent(s) is plainly permissible within the statutory scheme and express provision is made for such circumstances in s.22C CA 1989 and in the placement regulations.</a:t>
            </a:r>
          </a:p>
          <a:p>
            <a:pPr algn="l">
              <a:buFont typeface="+mj-lt"/>
              <a:buAutoNum type="arabicPeriod"/>
            </a:pPr>
            <a:r>
              <a:rPr lang="en-US" b="0" i="0" dirty="0">
                <a:solidFill>
                  <a:srgbClr val="404040"/>
                </a:solidFill>
                <a:effectLst/>
                <a:latin typeface="-apple-system"/>
              </a:rPr>
              <a:t>the early post-CA 1989 authorities established that a care plan for placement at home was an appropriate outcome where the facts justified it, without the need for exceptional circumstances.</a:t>
            </a:r>
          </a:p>
          <a:p>
            <a:pPr algn="l">
              <a:buFont typeface="+mj-lt"/>
              <a:buAutoNum type="arabicPeriod"/>
            </a:pPr>
            <a:r>
              <a:rPr lang="en-US" b="0" i="0" dirty="0">
                <a:solidFill>
                  <a:srgbClr val="404040"/>
                </a:solidFill>
                <a:effectLst/>
                <a:latin typeface="-apple-system"/>
              </a:rPr>
              <a:t>the analysis of </a:t>
            </a:r>
            <a:r>
              <a:rPr lang="en-US" b="1" i="0" dirty="0">
                <a:solidFill>
                  <a:srgbClr val="404040"/>
                </a:solidFill>
                <a:effectLst/>
                <a:latin typeface="-apple-system"/>
              </a:rPr>
              <a:t>Hale J/LJ in </a:t>
            </a:r>
            <a:r>
              <a:rPr lang="en-US" b="1" i="1" dirty="0">
                <a:solidFill>
                  <a:srgbClr val="404040"/>
                </a:solidFill>
                <a:effectLst/>
                <a:latin typeface="-apple-system"/>
              </a:rPr>
              <a:t>Oxfordshire County Council v L </a:t>
            </a:r>
            <a:r>
              <a:rPr lang="en-US" b="1" i="0" dirty="0">
                <a:solidFill>
                  <a:srgbClr val="404040"/>
                </a:solidFill>
                <a:effectLst/>
                <a:latin typeface="-apple-system"/>
              </a:rPr>
              <a:t>[1998] 1 FLR 70</a:t>
            </a:r>
            <a:r>
              <a:rPr lang="en-US" b="0" i="0" dirty="0">
                <a:solidFill>
                  <a:srgbClr val="404040"/>
                </a:solidFill>
                <a:effectLst/>
                <a:latin typeface="-apple-system"/>
              </a:rPr>
              <a:t>and in </a:t>
            </a:r>
            <a:r>
              <a:rPr lang="en-US" b="1" i="1" dirty="0">
                <a:solidFill>
                  <a:srgbClr val="404040"/>
                </a:solidFill>
                <a:effectLst/>
                <a:latin typeface="-apple-system"/>
              </a:rPr>
              <a:t>Re O (Supervision Order) </a:t>
            </a:r>
            <a:r>
              <a:rPr lang="en-US" b="1" i="0" dirty="0">
                <a:solidFill>
                  <a:srgbClr val="404040"/>
                </a:solidFill>
                <a:effectLst/>
                <a:latin typeface="-apple-system"/>
              </a:rPr>
              <a:t>[2001] EWCA Civ 16; [2001] 1 FLR 923</a:t>
            </a:r>
            <a:r>
              <a:rPr lang="en-US" b="0" i="0" dirty="0">
                <a:solidFill>
                  <a:srgbClr val="404040"/>
                </a:solidFill>
                <a:effectLst/>
                <a:latin typeface="-apple-system"/>
              </a:rPr>
              <a:t> laid particular weight upon the need for the authority to have power to remove the child instantly if circumstances required it, or to plan for the child to be placed outside the family.</a:t>
            </a:r>
          </a:p>
          <a:p>
            <a:endParaRPr lang="en-GB" dirty="0"/>
          </a:p>
        </p:txBody>
      </p:sp>
    </p:spTree>
    <p:extLst>
      <p:ext uri="{BB962C8B-B14F-4D97-AF65-F5344CB8AC3E}">
        <p14:creationId xmlns:p14="http://schemas.microsoft.com/office/powerpoint/2010/main" val="4235476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6D42-2340-7EB0-9D6C-4C63073DED10}"/>
              </a:ext>
            </a:extLst>
          </p:cNvPr>
          <p:cNvSpPr>
            <a:spLocks noGrp="1"/>
          </p:cNvSpPr>
          <p:nvPr>
            <p:ph type="title"/>
          </p:nvPr>
        </p:nvSpPr>
        <p:spPr/>
        <p:txBody>
          <a:bodyPr/>
          <a:lstStyle/>
          <a:p>
            <a:r>
              <a:rPr lang="en-GB" dirty="0"/>
              <a:t>RE JW CONTINUED </a:t>
            </a:r>
          </a:p>
        </p:txBody>
      </p:sp>
      <p:sp>
        <p:nvSpPr>
          <p:cNvPr id="3" name="Content Placeholder 2">
            <a:extLst>
              <a:ext uri="{FF2B5EF4-FFF2-40B4-BE49-F238E27FC236}">
                <a16:creationId xmlns:a16="http://schemas.microsoft.com/office/drawing/2014/main" id="{B91622AD-0E5D-1E1A-769E-F8BA68D3A824}"/>
              </a:ext>
            </a:extLst>
          </p:cNvPr>
          <p:cNvSpPr>
            <a:spLocks noGrp="1"/>
          </p:cNvSpPr>
          <p:nvPr>
            <p:ph idx="1"/>
          </p:nvPr>
        </p:nvSpPr>
        <p:spPr/>
        <p:txBody>
          <a:bodyPr>
            <a:normAutofit fontScale="47500" lnSpcReduction="20000"/>
          </a:bodyPr>
          <a:lstStyle/>
          <a:p>
            <a:r>
              <a:rPr lang="en-GB" dirty="0"/>
              <a:t>….</a:t>
            </a:r>
          </a:p>
          <a:p>
            <a:pPr marL="457200" indent="-457200" algn="l">
              <a:buFont typeface="+mj-lt"/>
              <a:buAutoNum type="arabicPeriod" startAt="4"/>
            </a:pPr>
            <a:r>
              <a:rPr lang="en-US" b="0" i="0" dirty="0">
                <a:solidFill>
                  <a:srgbClr val="404040"/>
                </a:solidFill>
                <a:effectLst/>
                <a:latin typeface="-apple-system"/>
              </a:rPr>
              <a:t>since </a:t>
            </a:r>
            <a:r>
              <a:rPr lang="en-US" b="0" i="1" dirty="0">
                <a:solidFill>
                  <a:srgbClr val="404040"/>
                </a:solidFill>
                <a:effectLst/>
                <a:latin typeface="-apple-system"/>
              </a:rPr>
              <a:t>Oxfordshire </a:t>
            </a:r>
            <a:r>
              <a:rPr lang="en-US" b="0" i="0" dirty="0">
                <a:solidFill>
                  <a:srgbClr val="404040"/>
                </a:solidFill>
                <a:effectLst/>
                <a:latin typeface="-apple-system"/>
              </a:rPr>
              <a:t>and </a:t>
            </a:r>
            <a:r>
              <a:rPr lang="en-US" b="0" i="1" dirty="0">
                <a:solidFill>
                  <a:srgbClr val="404040"/>
                </a:solidFill>
                <a:effectLst/>
                <a:latin typeface="-apple-system"/>
              </a:rPr>
              <a:t>Re O</a:t>
            </a:r>
            <a:r>
              <a:rPr lang="en-US" b="0" i="0" dirty="0">
                <a:solidFill>
                  <a:srgbClr val="404040"/>
                </a:solidFill>
                <a:effectLst/>
                <a:latin typeface="-apple-system"/>
              </a:rPr>
              <a:t>, the High Court decision in </a:t>
            </a:r>
            <a:r>
              <a:rPr lang="en-US" b="0" i="1" dirty="0">
                <a:solidFill>
                  <a:srgbClr val="404040"/>
                </a:solidFill>
                <a:effectLst/>
                <a:latin typeface="-apple-system"/>
              </a:rPr>
              <a:t>Re DE</a:t>
            </a:r>
            <a:r>
              <a:rPr lang="en-US" b="0" i="0" dirty="0">
                <a:solidFill>
                  <a:srgbClr val="404040"/>
                </a:solidFill>
                <a:effectLst/>
                <a:latin typeface="-apple-system"/>
              </a:rPr>
              <a:t>, containing guidance endorsed by the President, has been widely accepted so that, in all but a true emergency, the local authority power to remove a child from their home under a care order should not be exercised without giving parents an opportunity to bring the issue before a court.</a:t>
            </a:r>
          </a:p>
          <a:p>
            <a:pPr marL="457200" indent="-457200" algn="l">
              <a:buFont typeface="+mj-lt"/>
              <a:buAutoNum type="arabicPeriod" startAt="4"/>
            </a:pPr>
            <a:r>
              <a:rPr lang="en-US" b="0" i="0" dirty="0">
                <a:solidFill>
                  <a:srgbClr val="404040"/>
                </a:solidFill>
                <a:effectLst/>
                <a:latin typeface="-apple-system"/>
              </a:rPr>
              <a:t>the difference concerning removal of a child from home either under a care order or where there is no care order is now largely procedural. In all but the most urgent cases, the decision on removal will ultimately be taken within the umbrella of court proceedings, rather than administratively within a local authority.</a:t>
            </a:r>
          </a:p>
          <a:p>
            <a:pPr marL="457200" indent="-457200" algn="l">
              <a:buFont typeface="+mj-lt"/>
              <a:buAutoNum type="arabicPeriod" startAt="4"/>
            </a:pPr>
            <a:r>
              <a:rPr lang="en-US" b="0" i="0" dirty="0">
                <a:solidFill>
                  <a:srgbClr val="404040"/>
                </a:solidFill>
                <a:effectLst/>
                <a:latin typeface="-apple-system"/>
              </a:rPr>
              <a:t>sharing of parental responsibility by the local authority with parents is an important element, but, as Hale J/LJ stressed, the fact that considerable help and advice may be needed over a prolonged period is not a reason, in itself, for making a care order.</a:t>
            </a:r>
          </a:p>
          <a:p>
            <a:pPr marL="457200" indent="-457200" algn="l">
              <a:buFont typeface="+mj-lt"/>
              <a:buAutoNum type="arabicPeriod" startAt="4"/>
            </a:pPr>
            <a:r>
              <a:rPr lang="en-US" b="0" i="0" dirty="0">
                <a:solidFill>
                  <a:srgbClr val="404040"/>
                </a:solidFill>
                <a:effectLst/>
                <a:latin typeface="-apple-system"/>
              </a:rPr>
              <a:t>it is wrong to make a care order in order to impose duties on a local authority or use it to encourage them to perform the duties that they have to a child in need.</a:t>
            </a:r>
          </a:p>
          <a:p>
            <a:pPr marL="457200" indent="-457200" algn="l">
              <a:buFont typeface="+mj-lt"/>
              <a:buAutoNum type="arabicPeriod" startAt="4"/>
            </a:pPr>
            <a:r>
              <a:rPr lang="en-US" b="0" i="0" dirty="0">
                <a:solidFill>
                  <a:srgbClr val="404040"/>
                </a:solidFill>
                <a:effectLst/>
                <a:latin typeface="-apple-system"/>
              </a:rPr>
              <a:t>the protection of the child is the decisive factor, but proportionality is key when making the choice between a care and supervision order for a child who is placed at home.</a:t>
            </a:r>
          </a:p>
          <a:p>
            <a:pPr marL="457200" indent="-457200" algn="l">
              <a:buFont typeface="+mj-lt"/>
              <a:buAutoNum type="arabicPeriod" startAt="4"/>
            </a:pPr>
            <a:r>
              <a:rPr lang="en-US" b="0" i="0" dirty="0">
                <a:solidFill>
                  <a:srgbClr val="404040"/>
                </a:solidFill>
                <a:effectLst/>
                <a:latin typeface="-apple-system"/>
              </a:rPr>
              <a:t>supervision orders should be made to work, where that is the proportionate form of order to make.</a:t>
            </a:r>
          </a:p>
          <a:p>
            <a:pPr marL="457200" indent="-457200" algn="l">
              <a:buFont typeface="+mj-lt"/>
              <a:buAutoNum type="arabicPeriod" startAt="4"/>
            </a:pPr>
            <a:r>
              <a:rPr lang="en-US" b="0" i="0" dirty="0">
                <a:solidFill>
                  <a:srgbClr val="404040"/>
                </a:solidFill>
                <a:effectLst/>
                <a:latin typeface="-apple-system"/>
              </a:rPr>
              <a:t>The court referred to the President’s Public Law Working Group Guidance (“PLWG”), in particular, the main report published in March 2021. The report dealt expressly with the making of care orders where children are placed at home at paragraphs 158 to 162.</a:t>
            </a:r>
          </a:p>
          <a:p>
            <a:endParaRPr lang="en-GB" dirty="0"/>
          </a:p>
        </p:txBody>
      </p:sp>
    </p:spTree>
    <p:extLst>
      <p:ext uri="{BB962C8B-B14F-4D97-AF65-F5344CB8AC3E}">
        <p14:creationId xmlns:p14="http://schemas.microsoft.com/office/powerpoint/2010/main" val="290840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2922-54B0-3DB1-E320-B9B80C610032}"/>
              </a:ext>
            </a:extLst>
          </p:cNvPr>
          <p:cNvSpPr>
            <a:spLocks noGrp="1"/>
          </p:cNvSpPr>
          <p:nvPr>
            <p:ph type="title"/>
          </p:nvPr>
        </p:nvSpPr>
        <p:spPr/>
        <p:txBody>
          <a:bodyPr/>
          <a:lstStyle/>
          <a:p>
            <a:r>
              <a:rPr lang="en-GB" dirty="0"/>
              <a:t>Re JW continued</a:t>
            </a:r>
          </a:p>
        </p:txBody>
      </p:sp>
      <p:sp>
        <p:nvSpPr>
          <p:cNvPr id="3" name="Content Placeholder 2">
            <a:extLst>
              <a:ext uri="{FF2B5EF4-FFF2-40B4-BE49-F238E27FC236}">
                <a16:creationId xmlns:a16="http://schemas.microsoft.com/office/drawing/2014/main" id="{72E76AFA-E111-71F7-C478-4ED2D1494FFE}"/>
              </a:ext>
            </a:extLst>
          </p:cNvPr>
          <p:cNvSpPr>
            <a:spLocks noGrp="1"/>
          </p:cNvSpPr>
          <p:nvPr>
            <p:ph idx="1"/>
          </p:nvPr>
        </p:nvSpPr>
        <p:spPr/>
        <p:txBody>
          <a:bodyPr/>
          <a:lstStyle/>
          <a:p>
            <a:r>
              <a:rPr lang="en-US" b="0" i="0" dirty="0">
                <a:solidFill>
                  <a:srgbClr val="404040"/>
                </a:solidFill>
                <a:effectLst/>
                <a:latin typeface="-apple-system"/>
              </a:rPr>
              <a:t>The court noted that HHJ Harris-Jenkins’ principal reason for making a care order was that a supervision order did not have ‘the safeguarding features’ of a care order and that it was necessary for the local authority to share parental responsibility, and if necessary, take the ‘whip hand’, if there was a falling down in the safeguarding position at any point. HHJ Harris-Jenkins did not, however, identify what ‘the safeguarding features’ of a care order in this case were.</a:t>
            </a:r>
          </a:p>
          <a:p>
            <a:r>
              <a:rPr lang="en-US" dirty="0">
                <a:solidFill>
                  <a:srgbClr val="404040"/>
                </a:solidFill>
                <a:latin typeface="-apple-system"/>
              </a:rPr>
              <a:t>What would those “safeguarding features” be??</a:t>
            </a:r>
            <a:endParaRPr lang="en-GB" dirty="0"/>
          </a:p>
        </p:txBody>
      </p:sp>
    </p:spTree>
    <p:extLst>
      <p:ext uri="{BB962C8B-B14F-4D97-AF65-F5344CB8AC3E}">
        <p14:creationId xmlns:p14="http://schemas.microsoft.com/office/powerpoint/2010/main" val="126756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3A2F-01B6-EECE-A11B-ECBC15DC0CB7}"/>
              </a:ext>
            </a:extLst>
          </p:cNvPr>
          <p:cNvSpPr>
            <a:spLocks noGrp="1"/>
          </p:cNvSpPr>
          <p:nvPr>
            <p:ph type="title"/>
          </p:nvPr>
        </p:nvSpPr>
        <p:spPr/>
        <p:txBody>
          <a:bodyPr/>
          <a:lstStyle/>
          <a:p>
            <a:r>
              <a:rPr lang="en-GB" dirty="0"/>
              <a:t>LEGAL AID </a:t>
            </a:r>
          </a:p>
        </p:txBody>
      </p:sp>
      <p:sp>
        <p:nvSpPr>
          <p:cNvPr id="3" name="Content Placeholder 2">
            <a:extLst>
              <a:ext uri="{FF2B5EF4-FFF2-40B4-BE49-F238E27FC236}">
                <a16:creationId xmlns:a16="http://schemas.microsoft.com/office/drawing/2014/main" id="{90D485E7-3A54-FA3A-6B0B-49CD0F3BA2AC}"/>
              </a:ext>
            </a:extLst>
          </p:cNvPr>
          <p:cNvSpPr>
            <a:spLocks noGrp="1"/>
          </p:cNvSpPr>
          <p:nvPr>
            <p:ph idx="1"/>
          </p:nvPr>
        </p:nvSpPr>
        <p:spPr/>
        <p:txBody>
          <a:bodyPr>
            <a:normAutofit/>
          </a:bodyPr>
          <a:lstStyle/>
          <a:p>
            <a:r>
              <a:rPr lang="en-GB" dirty="0"/>
              <a:t>Since 1 May 2023 legal aid is extended to respondents  with PR (</a:t>
            </a:r>
            <a:r>
              <a:rPr lang="en-GB" dirty="0" err="1"/>
              <a:t>ie</a:t>
            </a:r>
            <a:r>
              <a:rPr lang="en-GB" dirty="0"/>
              <a:t> parents and LA) and prospective SG making the application in private law proceedings. </a:t>
            </a:r>
          </a:p>
          <a:p>
            <a:r>
              <a:rPr lang="en-GB" dirty="0"/>
              <a:t>Does </a:t>
            </a:r>
            <a:r>
              <a:rPr lang="en-GB" u="sng" dirty="0"/>
              <a:t>not </a:t>
            </a:r>
            <a:r>
              <a:rPr lang="en-GB" dirty="0"/>
              <a:t> cover </a:t>
            </a:r>
          </a:p>
          <a:p>
            <a:pPr marL="342900" indent="-342900">
              <a:buFont typeface="Arial" panose="020B0604020202020204" pitchFamily="34" charset="0"/>
              <a:buChar char="•"/>
            </a:pPr>
            <a:r>
              <a:rPr lang="en-GB" dirty="0"/>
              <a:t>parent who wants to apply to discharge SGO (difficulties with eligibility and gateway)</a:t>
            </a:r>
          </a:p>
          <a:p>
            <a:pPr marL="342900" indent="-342900">
              <a:buFont typeface="Arial" panose="020B0604020202020204" pitchFamily="34" charset="0"/>
              <a:buChar char="•"/>
            </a:pPr>
            <a:r>
              <a:rPr lang="en-GB" dirty="0"/>
              <a:t>Prospective SG within existing public law proceedings. How much will LAs pay for advice?</a:t>
            </a:r>
          </a:p>
          <a:p>
            <a:r>
              <a:rPr lang="en-GB" dirty="0"/>
              <a:t>Apply on CCMS using the SCA option.  </a:t>
            </a:r>
          </a:p>
        </p:txBody>
      </p:sp>
    </p:spTree>
    <p:extLst>
      <p:ext uri="{BB962C8B-B14F-4D97-AF65-F5344CB8AC3E}">
        <p14:creationId xmlns:p14="http://schemas.microsoft.com/office/powerpoint/2010/main" val="2075760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0960-73C7-D26E-20D5-1F28947B3040}"/>
              </a:ext>
            </a:extLst>
          </p:cNvPr>
          <p:cNvSpPr>
            <a:spLocks noGrp="1"/>
          </p:cNvSpPr>
          <p:nvPr>
            <p:ph type="title"/>
          </p:nvPr>
        </p:nvSpPr>
        <p:spPr/>
        <p:txBody>
          <a:bodyPr>
            <a:normAutofit fontScale="90000"/>
          </a:bodyPr>
          <a:lstStyle/>
          <a:p>
            <a:r>
              <a:rPr lang="en-GB" dirty="0"/>
              <a:t>Remote hearings. Giving evidence from a different jurisdiction </a:t>
            </a:r>
          </a:p>
        </p:txBody>
      </p:sp>
      <p:sp>
        <p:nvSpPr>
          <p:cNvPr id="3" name="Content Placeholder 2">
            <a:extLst>
              <a:ext uri="{FF2B5EF4-FFF2-40B4-BE49-F238E27FC236}">
                <a16:creationId xmlns:a16="http://schemas.microsoft.com/office/drawing/2014/main" id="{6008D5E1-4BD1-B328-8630-C0D80A4FAE65}"/>
              </a:ext>
            </a:extLst>
          </p:cNvPr>
          <p:cNvSpPr>
            <a:spLocks noGrp="1"/>
          </p:cNvSpPr>
          <p:nvPr>
            <p:ph idx="1"/>
          </p:nvPr>
        </p:nvSpPr>
        <p:spPr/>
        <p:txBody>
          <a:bodyPr>
            <a:normAutofit/>
          </a:bodyPr>
          <a:lstStyle/>
          <a:p>
            <a:pPr algn="just"/>
            <a:r>
              <a:rPr lang="en-GB" sz="1800" dirty="0">
                <a:effectLst/>
                <a:latin typeface="Arial" panose="020B0604020202020204" pitchFamily="34" charset="0"/>
                <a:ea typeface="Times New Roman" panose="02020603050405020304" pitchFamily="18" charset="0"/>
                <a:cs typeface="Arial" panose="020B0604020202020204" pitchFamily="34" charset="0"/>
              </a:rPr>
              <a:t>Practice Direction 22A – need to notify authority in foreign state if party will give evidence from abroad. </a:t>
            </a:r>
          </a:p>
          <a:p>
            <a:pPr algn="just"/>
            <a:r>
              <a:rPr lang="en-GB" sz="1800" dirty="0">
                <a:latin typeface="Arial" panose="020B0604020202020204" pitchFamily="34" charset="0"/>
                <a:ea typeface="Times New Roman" panose="02020603050405020304" pitchFamily="18" charset="0"/>
                <a:cs typeface="Arial" panose="020B0604020202020204" pitchFamily="34" charset="0"/>
              </a:rPr>
              <a:t>Indication from Central Family Court that this Practice Direction will not be applied?</a:t>
            </a:r>
          </a:p>
          <a:p>
            <a:pPr algn="just"/>
            <a:r>
              <a:rPr lang="en-GB" sz="1800" dirty="0">
                <a:effectLst/>
                <a:latin typeface="Arial" panose="020B0604020202020204" pitchFamily="34" charset="0"/>
                <a:ea typeface="Times New Roman" panose="02020603050405020304" pitchFamily="18" charset="0"/>
                <a:cs typeface="Arial" panose="020B0604020202020204" pitchFamily="34" charset="0"/>
              </a:rPr>
              <a:t>Are courts still ordering remote hearings? When/</a:t>
            </a:r>
          </a:p>
          <a:p>
            <a:pPr algn="just"/>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dirty="0"/>
          </a:p>
        </p:txBody>
      </p:sp>
    </p:spTree>
    <p:extLst>
      <p:ext uri="{BB962C8B-B14F-4D97-AF65-F5344CB8AC3E}">
        <p14:creationId xmlns:p14="http://schemas.microsoft.com/office/powerpoint/2010/main" val="73463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389B-D0FE-B8BB-2813-CB72D300A39E}"/>
              </a:ext>
            </a:extLst>
          </p:cNvPr>
          <p:cNvSpPr>
            <a:spLocks noGrp="1"/>
          </p:cNvSpPr>
          <p:nvPr>
            <p:ph type="title"/>
          </p:nvPr>
        </p:nvSpPr>
        <p:spPr/>
        <p:txBody>
          <a:bodyPr/>
          <a:lstStyle/>
          <a:p>
            <a:r>
              <a:rPr lang="en-GB" dirty="0"/>
              <a:t>LEGAL AID </a:t>
            </a:r>
          </a:p>
        </p:txBody>
      </p:sp>
      <p:sp>
        <p:nvSpPr>
          <p:cNvPr id="3" name="Content Placeholder 2">
            <a:extLst>
              <a:ext uri="{FF2B5EF4-FFF2-40B4-BE49-F238E27FC236}">
                <a16:creationId xmlns:a16="http://schemas.microsoft.com/office/drawing/2014/main" id="{C8CA7574-A641-1BAF-5D9A-A9956F56DA5F}"/>
              </a:ext>
            </a:extLst>
          </p:cNvPr>
          <p:cNvSpPr>
            <a:spLocks noGrp="1"/>
          </p:cNvSpPr>
          <p:nvPr>
            <p:ph idx="1"/>
          </p:nvPr>
        </p:nvSpPr>
        <p:spPr/>
        <p:txBody>
          <a:bodyPr>
            <a:normAutofit/>
          </a:bodyPr>
          <a:lstStyle/>
          <a:p>
            <a:r>
              <a:rPr lang="en-US" dirty="0"/>
              <a:t>Relaxation of merits test for parents wishing to oppose adoption / placement orders.   </a:t>
            </a:r>
          </a:p>
          <a:p>
            <a:r>
              <a:rPr lang="en-US" dirty="0" err="1"/>
              <a:t>MoJ</a:t>
            </a:r>
            <a:r>
              <a:rPr lang="en-US" dirty="0"/>
              <a:t> guidance states that, “</a:t>
            </a:r>
            <a:r>
              <a:rPr lang="en-US" i="1" dirty="0"/>
              <a:t>The nature of these cases and the desirability of the parent/person with parental responsibility being represented may be sufficient to satisfy the merits criteria and justify the provision of representation</a:t>
            </a:r>
            <a:r>
              <a:rPr lang="en-US" dirty="0"/>
              <a:t>. “</a:t>
            </a:r>
            <a:endParaRPr lang="en-GB" dirty="0"/>
          </a:p>
        </p:txBody>
      </p:sp>
    </p:spTree>
    <p:extLst>
      <p:ext uri="{BB962C8B-B14F-4D97-AF65-F5344CB8AC3E}">
        <p14:creationId xmlns:p14="http://schemas.microsoft.com/office/powerpoint/2010/main" val="179836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CED9C-B9B7-56D0-C6DF-22F1C9DB3987}"/>
              </a:ext>
            </a:extLst>
          </p:cNvPr>
          <p:cNvSpPr>
            <a:spLocks noGrp="1"/>
          </p:cNvSpPr>
          <p:nvPr>
            <p:ph type="title"/>
          </p:nvPr>
        </p:nvSpPr>
        <p:spPr/>
        <p:txBody>
          <a:bodyPr>
            <a:normAutofit/>
          </a:bodyPr>
          <a:lstStyle/>
          <a:p>
            <a:r>
              <a:rPr lang="en-GB" sz="4800" dirty="0"/>
              <a:t>SUPERVISION ORDER CONSULTATION 2023</a:t>
            </a:r>
          </a:p>
        </p:txBody>
      </p:sp>
      <p:sp>
        <p:nvSpPr>
          <p:cNvPr id="3" name="Content Placeholder 2">
            <a:extLst>
              <a:ext uri="{FF2B5EF4-FFF2-40B4-BE49-F238E27FC236}">
                <a16:creationId xmlns:a16="http://schemas.microsoft.com/office/drawing/2014/main" id="{6B2F6256-8EE1-A4FC-6C13-603CC19FE454}"/>
              </a:ext>
            </a:extLst>
          </p:cNvPr>
          <p:cNvSpPr>
            <a:spLocks noGrp="1"/>
          </p:cNvSpPr>
          <p:nvPr>
            <p:ph idx="1"/>
          </p:nvPr>
        </p:nvSpPr>
        <p:spPr/>
        <p:txBody>
          <a:bodyPr/>
          <a:lstStyle/>
          <a:p>
            <a:r>
              <a:rPr lang="en-GB" dirty="0"/>
              <a:t>How can supervision orders be made more effective?</a:t>
            </a:r>
          </a:p>
          <a:p>
            <a:r>
              <a:rPr lang="en-GB" dirty="0"/>
              <a:t>What happens after a supervision order is made?</a:t>
            </a:r>
          </a:p>
          <a:p>
            <a:r>
              <a:rPr lang="en-GB" dirty="0"/>
              <a:t>Is it all down to resources?</a:t>
            </a:r>
          </a:p>
          <a:p>
            <a:r>
              <a:rPr lang="en-GB" dirty="0"/>
              <a:t>Consider alongside the best practice guidance on SGOs</a:t>
            </a:r>
          </a:p>
          <a:p>
            <a:r>
              <a:rPr lang="en-GB" dirty="0"/>
              <a:t>Consider case of Re JW discussed below. </a:t>
            </a:r>
          </a:p>
        </p:txBody>
      </p:sp>
    </p:spTree>
    <p:extLst>
      <p:ext uri="{BB962C8B-B14F-4D97-AF65-F5344CB8AC3E}">
        <p14:creationId xmlns:p14="http://schemas.microsoft.com/office/powerpoint/2010/main" val="4424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E582-1807-D77B-1475-D1E240B1A100}"/>
              </a:ext>
            </a:extLst>
          </p:cNvPr>
          <p:cNvSpPr>
            <a:spLocks noGrp="1"/>
          </p:cNvSpPr>
          <p:nvPr>
            <p:ph type="title"/>
          </p:nvPr>
        </p:nvSpPr>
        <p:spPr/>
        <p:txBody>
          <a:bodyPr/>
          <a:lstStyle/>
          <a:p>
            <a:r>
              <a:rPr lang="en-GB" dirty="0"/>
              <a:t>FINDINGS FROM RESEARCH</a:t>
            </a:r>
          </a:p>
        </p:txBody>
      </p:sp>
      <p:sp>
        <p:nvSpPr>
          <p:cNvPr id="3" name="Content Placeholder 2">
            <a:extLst>
              <a:ext uri="{FF2B5EF4-FFF2-40B4-BE49-F238E27FC236}">
                <a16:creationId xmlns:a16="http://schemas.microsoft.com/office/drawing/2014/main" id="{6867DE3A-EED7-44DA-5FC6-DBE383AB2470}"/>
              </a:ext>
            </a:extLst>
          </p:cNvPr>
          <p:cNvSpPr>
            <a:spLocks noGrp="1"/>
          </p:cNvSpPr>
          <p:nvPr>
            <p:ph idx="1"/>
          </p:nvPr>
        </p:nvSpPr>
        <p:spPr/>
        <p:txBody>
          <a:bodyPr/>
          <a:lstStyle/>
          <a:p>
            <a:r>
              <a:rPr lang="en-GB" dirty="0"/>
              <a:t>Families said that the supervision order could have been made to work better and more effectively for them and their families.  </a:t>
            </a:r>
          </a:p>
          <a:p>
            <a:r>
              <a:rPr lang="en-GB" dirty="0"/>
              <a:t>One of the 6 core principles therefore is that there should be clear tailored plans including to address ongoing risks, and the findings and conclusions of the court in care proceedings </a:t>
            </a:r>
          </a:p>
        </p:txBody>
      </p:sp>
    </p:spTree>
    <p:extLst>
      <p:ext uri="{BB962C8B-B14F-4D97-AF65-F5344CB8AC3E}">
        <p14:creationId xmlns:p14="http://schemas.microsoft.com/office/powerpoint/2010/main" val="320845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DF7B-3A0B-B45B-E51B-C73C30069C74}"/>
              </a:ext>
            </a:extLst>
          </p:cNvPr>
          <p:cNvSpPr>
            <a:spLocks noGrp="1"/>
          </p:cNvSpPr>
          <p:nvPr>
            <p:ph type="title"/>
          </p:nvPr>
        </p:nvSpPr>
        <p:spPr/>
        <p:txBody>
          <a:bodyPr/>
          <a:lstStyle/>
          <a:p>
            <a:r>
              <a:rPr lang="en-GB" dirty="0"/>
              <a:t>SUPERVISION PLANS</a:t>
            </a:r>
          </a:p>
        </p:txBody>
      </p:sp>
      <p:sp>
        <p:nvSpPr>
          <p:cNvPr id="3" name="Content Placeholder 2">
            <a:extLst>
              <a:ext uri="{FF2B5EF4-FFF2-40B4-BE49-F238E27FC236}">
                <a16:creationId xmlns:a16="http://schemas.microsoft.com/office/drawing/2014/main" id="{76ABFC57-1494-1D98-B26C-92778839AD77}"/>
              </a:ext>
            </a:extLst>
          </p:cNvPr>
          <p:cNvSpPr>
            <a:spLocks noGrp="1"/>
          </p:cNvSpPr>
          <p:nvPr>
            <p:ph idx="1"/>
          </p:nvPr>
        </p:nvSpPr>
        <p:spPr/>
        <p:txBody>
          <a:bodyPr/>
          <a:lstStyle/>
          <a:p>
            <a:r>
              <a:rPr lang="en-GB" dirty="0"/>
              <a:t>Supervision order plan template</a:t>
            </a:r>
          </a:p>
          <a:p>
            <a:r>
              <a:rPr lang="en-US" dirty="0">
                <a:hlinkClick r:id="rId2"/>
              </a:rPr>
              <a:t>Annex A - Supervision Order Plan (judiciary.uk)</a:t>
            </a:r>
            <a:endParaRPr lang="en-GB" dirty="0"/>
          </a:p>
          <a:p>
            <a:r>
              <a:rPr lang="en-GB" dirty="0"/>
              <a:t>Parents should be involved and consulted on the plan when it is drafted.    </a:t>
            </a:r>
          </a:p>
          <a:p>
            <a:r>
              <a:rPr lang="en-GB" dirty="0"/>
              <a:t>As practitioners therefore, whether acting for children or parents, we should be actively involved in ensuring that the plan is properly drafted. </a:t>
            </a:r>
          </a:p>
        </p:txBody>
      </p:sp>
    </p:spTree>
    <p:extLst>
      <p:ext uri="{BB962C8B-B14F-4D97-AF65-F5344CB8AC3E}">
        <p14:creationId xmlns:p14="http://schemas.microsoft.com/office/powerpoint/2010/main" val="9694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E427-7EAA-95C2-4AD3-7CF923ADC6FD}"/>
              </a:ext>
            </a:extLst>
          </p:cNvPr>
          <p:cNvSpPr>
            <a:spLocks noGrp="1"/>
          </p:cNvSpPr>
          <p:nvPr>
            <p:ph type="title"/>
          </p:nvPr>
        </p:nvSpPr>
        <p:spPr/>
        <p:txBody>
          <a:bodyPr>
            <a:normAutofit/>
          </a:bodyPr>
          <a:lstStyle/>
          <a:p>
            <a:r>
              <a:rPr lang="en-GB" sz="4800" dirty="0"/>
              <a:t>SPECIAL GUARDIANSHIP ORDERS</a:t>
            </a:r>
          </a:p>
        </p:txBody>
      </p:sp>
      <p:sp>
        <p:nvSpPr>
          <p:cNvPr id="3" name="Content Placeholder 2">
            <a:extLst>
              <a:ext uri="{FF2B5EF4-FFF2-40B4-BE49-F238E27FC236}">
                <a16:creationId xmlns:a16="http://schemas.microsoft.com/office/drawing/2014/main" id="{7C32D083-A72B-417D-BD5D-69565992F7D1}"/>
              </a:ext>
            </a:extLst>
          </p:cNvPr>
          <p:cNvSpPr>
            <a:spLocks noGrp="1"/>
          </p:cNvSpPr>
          <p:nvPr>
            <p:ph idx="1"/>
          </p:nvPr>
        </p:nvSpPr>
        <p:spPr/>
        <p:txBody>
          <a:bodyPr/>
          <a:lstStyle/>
          <a:p>
            <a:r>
              <a:rPr lang="en-GB" dirty="0"/>
              <a:t>Update on 2021 Presidents Working Group Best Practice Guidance </a:t>
            </a:r>
          </a:p>
        </p:txBody>
      </p:sp>
    </p:spTree>
    <p:extLst>
      <p:ext uri="{BB962C8B-B14F-4D97-AF65-F5344CB8AC3E}">
        <p14:creationId xmlns:p14="http://schemas.microsoft.com/office/powerpoint/2010/main" val="234481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629-D946-84F9-01DC-14101FE6CE6C}"/>
              </a:ext>
            </a:extLst>
          </p:cNvPr>
          <p:cNvSpPr>
            <a:spLocks noGrp="1"/>
          </p:cNvSpPr>
          <p:nvPr>
            <p:ph type="title"/>
          </p:nvPr>
        </p:nvSpPr>
        <p:spPr/>
        <p:txBody>
          <a:bodyPr/>
          <a:lstStyle/>
          <a:p>
            <a:r>
              <a:rPr lang="en-GB" dirty="0"/>
              <a:t>SPECIAL GUARDIANSHIP ORDERS	</a:t>
            </a:r>
          </a:p>
        </p:txBody>
      </p:sp>
      <p:sp>
        <p:nvSpPr>
          <p:cNvPr id="4" name="Text Placeholder 3">
            <a:extLst>
              <a:ext uri="{FF2B5EF4-FFF2-40B4-BE49-F238E27FC236}">
                <a16:creationId xmlns:a16="http://schemas.microsoft.com/office/drawing/2014/main" id="{3BBD1D50-06C5-6FF8-796B-DB03EB71A5A7}"/>
              </a:ext>
            </a:extLst>
          </p:cNvPr>
          <p:cNvSpPr>
            <a:spLocks noGrp="1"/>
          </p:cNvSpPr>
          <p:nvPr>
            <p:ph type="body" sz="half" idx="2"/>
          </p:nvPr>
        </p:nvSpPr>
        <p:spPr/>
        <p:txBody>
          <a:bodyPr/>
          <a:lstStyle/>
          <a:p>
            <a:r>
              <a:rPr lang="en-GB" dirty="0"/>
              <a:t>Is the 2021 best practice guidance working?</a:t>
            </a:r>
          </a:p>
        </p:txBody>
      </p:sp>
      <p:pic>
        <p:nvPicPr>
          <p:cNvPr id="3074" name="Picture 2" descr="Inspired to succeed by a resilient grandmother | Nation">
            <a:extLst>
              <a:ext uri="{FF2B5EF4-FFF2-40B4-BE49-F238E27FC236}">
                <a16:creationId xmlns:a16="http://schemas.microsoft.com/office/drawing/2014/main" id="{03EA605D-6E94-1F4A-C0CE-078CF4CEBE0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5624" r="1562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69145"/>
      </p:ext>
    </p:extLst>
  </p:cSld>
  <p:clrMapOvr>
    <a:masterClrMapping/>
  </p:clrMapOvr>
</p:sld>
</file>

<file path=ppt/theme/theme1.xml><?xml version="1.0" encoding="utf-8"?>
<a:theme xmlns:a="http://schemas.openxmlformats.org/drawingml/2006/main" name="GestaltVTI">
  <a:themeElements>
    <a:clrScheme name="AnalogousFromLightSeed_2SEEDS">
      <a:dk1>
        <a:srgbClr val="000000"/>
      </a:dk1>
      <a:lt1>
        <a:srgbClr val="FFFFFF"/>
      </a:lt1>
      <a:dk2>
        <a:srgbClr val="41242F"/>
      </a:dk2>
      <a:lt2>
        <a:srgbClr val="E2E8E6"/>
      </a:lt2>
      <a:accent1>
        <a:srgbClr val="D4648F"/>
      </a:accent1>
      <a:accent2>
        <a:srgbClr val="DC80C9"/>
      </a:accent2>
      <a:accent3>
        <a:srgbClr val="DC8480"/>
      </a:accent3>
      <a:accent4>
        <a:srgbClr val="54B2AE"/>
      </a:accent4>
      <a:accent5>
        <a:srgbClr val="68ACD5"/>
      </a:accent5>
      <a:accent6>
        <a:srgbClr val="647BD4"/>
      </a:accent6>
      <a:hlink>
        <a:srgbClr val="578F7A"/>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6EC348A265E54492CDD300FFB60AFE" ma:contentTypeVersion="16" ma:contentTypeDescription="Create a new document." ma:contentTypeScope="" ma:versionID="10d05838596a00f6e6c81114d5949a9e">
  <xsd:schema xmlns:xsd="http://www.w3.org/2001/XMLSchema" xmlns:xs="http://www.w3.org/2001/XMLSchema" xmlns:p="http://schemas.microsoft.com/office/2006/metadata/properties" xmlns:ns2="2899b772-5428-47ce-9202-de838590ced7" xmlns:ns3="ec1c1d91-1d67-4897-8574-a9975e3a97a0" targetNamespace="http://schemas.microsoft.com/office/2006/metadata/properties" ma:root="true" ma:fieldsID="f95026892dd21b7331bebf2a0168c1a9" ns2:_="" ns3:_="">
    <xsd:import namespace="2899b772-5428-47ce-9202-de838590ced7"/>
    <xsd:import namespace="ec1c1d91-1d67-4897-8574-a9975e3a97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9b772-5428-47ce-9202-de838590c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7440844-6069-4698-86e2-7bdee9d00f3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1c1d91-1d67-4897-8574-a9975e3a97a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6615a55-812f-45ba-b1cd-402b33110310}" ma:internalName="TaxCatchAll" ma:showField="CatchAllData" ma:web="ec1c1d91-1d67-4897-8574-a9975e3a97a0">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99b772-5428-47ce-9202-de838590ced7">
      <Terms xmlns="http://schemas.microsoft.com/office/infopath/2007/PartnerControls"/>
    </lcf76f155ced4ddcb4097134ff3c332f>
    <TaxCatchAll xmlns="ec1c1d91-1d67-4897-8574-a9975e3a97a0" xsi:nil="true"/>
  </documentManagement>
</p:properties>
</file>

<file path=customXml/itemProps1.xml><?xml version="1.0" encoding="utf-8"?>
<ds:datastoreItem xmlns:ds="http://schemas.openxmlformats.org/officeDocument/2006/customXml" ds:itemID="{C4B8620B-2F90-449F-8705-033E2B9B84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99b772-5428-47ce-9202-de838590ced7"/>
    <ds:schemaRef ds:uri="ec1c1d91-1d67-4897-8574-a9975e3a97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8666F1-4286-422D-8DA9-907273A1B95D}">
  <ds:schemaRefs>
    <ds:schemaRef ds:uri="http://schemas.microsoft.com/sharepoint/v3/contenttype/forms"/>
  </ds:schemaRefs>
</ds:datastoreItem>
</file>

<file path=customXml/itemProps3.xml><?xml version="1.0" encoding="utf-8"?>
<ds:datastoreItem xmlns:ds="http://schemas.openxmlformats.org/officeDocument/2006/customXml" ds:itemID="{4DE68269-7DE6-4330-A720-C9321709B630}">
  <ds:schemaRefs>
    <ds:schemaRef ds:uri="http://purl.org/dc/elements/1.1/"/>
    <ds:schemaRef ds:uri="http://purl.org/dc/terms/"/>
    <ds:schemaRef ds:uri="http://purl.org/dc/dcmitype/"/>
    <ds:schemaRef ds:uri="http://schemas.microsoft.com/office/infopath/2007/PartnerControls"/>
    <ds:schemaRef ds:uri="ec1c1d91-1d67-4897-8574-a9975e3a97a0"/>
    <ds:schemaRef ds:uri="http://schemas.microsoft.com/office/2006/documentManagement/types"/>
    <ds:schemaRef ds:uri="http://schemas.microsoft.com/office/2006/metadata/properties"/>
    <ds:schemaRef ds:uri="http://schemas.openxmlformats.org/package/2006/metadata/core-properties"/>
    <ds:schemaRef ds:uri="2899b772-5428-47ce-9202-de838590ced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2363</Words>
  <Application>Microsoft Office PowerPoint</Application>
  <PresentationFormat>Widescreen</PresentationFormat>
  <Paragraphs>142</Paragraphs>
  <Slides>30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-apple-system</vt:lpstr>
      <vt:lpstr>Arial</vt:lpstr>
      <vt:lpstr>Bierstadt</vt:lpstr>
      <vt:lpstr>FoundersGrotesk</vt:lpstr>
      <vt:lpstr>inherit</vt:lpstr>
      <vt:lpstr>nta</vt:lpstr>
      <vt:lpstr>Open Sans</vt:lpstr>
      <vt:lpstr>Proxima-Nova</vt:lpstr>
      <vt:lpstr>Times New Roman</vt:lpstr>
      <vt:lpstr>GestaltVTI</vt:lpstr>
      <vt:lpstr>LAPG UPDATE ON PUBLIC LAW  NOVEMBER 2023 (current developments)</vt:lpstr>
      <vt:lpstr>LAA Online Portal Welcome to the Online Portal. Please click a link below to access the application you require. If you experience any problems using the Online Portal, or would like to view guidance documents for the Online Portal applications, please click on the help link on this page. </vt:lpstr>
      <vt:lpstr>LEGAL AID </vt:lpstr>
      <vt:lpstr>LEGAL AID </vt:lpstr>
      <vt:lpstr>SUPERVISION ORDER CONSULTATION 2023</vt:lpstr>
      <vt:lpstr>FINDINGS FROM RESEARCH</vt:lpstr>
      <vt:lpstr>SUPERVISION PLANS</vt:lpstr>
      <vt:lpstr>SPECIAL GUARDIANSHIP ORDERS</vt:lpstr>
      <vt:lpstr>SPECIAL GUARDIANSHIP ORDERS </vt:lpstr>
      <vt:lpstr>2021 report from Presidents Working Group </vt:lpstr>
      <vt:lpstr>Contact  </vt:lpstr>
      <vt:lpstr>What can we do as advocates?</vt:lpstr>
      <vt:lpstr>DELAY</vt:lpstr>
      <vt:lpstr>POST ADOPTION CONTACT </vt:lpstr>
      <vt:lpstr>Public law working group interim report on adoption. September 2023</vt:lpstr>
      <vt:lpstr>RELAUNCH OF PLO JANUARY 2023</vt:lpstr>
      <vt:lpstr>PLO AND GREATER EMPHASIS ON COMPLIANCE</vt:lpstr>
      <vt:lpstr>DOLS Specialist Court </vt:lpstr>
      <vt:lpstr>Mobile phones </vt:lpstr>
      <vt:lpstr>It’s all about resources. What can we do as lawyers?</vt:lpstr>
      <vt:lpstr>RECENT (ISH) INTERESTING DECISIONS</vt:lpstr>
      <vt:lpstr>ROLE OF EXPERT AS OPOSED TO JUDGE</vt:lpstr>
      <vt:lpstr>REOPENING OF FINDINGS </vt:lpstr>
      <vt:lpstr>FACT FINDING HEARING</vt:lpstr>
      <vt:lpstr>VACCINATIONS </vt:lpstr>
      <vt:lpstr>S1 INTERVENTION USE OF S20</vt:lpstr>
      <vt:lpstr>PLACEMENT OF CHILD AT HOME. WHAT STATUTORY FRAMEWORK?</vt:lpstr>
      <vt:lpstr>RE JW CONTINUED </vt:lpstr>
      <vt:lpstr>Re JW continued</vt:lpstr>
      <vt:lpstr>Remote hearings. Giving evidence from a different jurisdiction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Verity</dc:creator>
  <cp:lastModifiedBy>Lucy Verity</cp:lastModifiedBy>
  <cp:revision>5</cp:revision>
  <dcterms:created xsi:type="dcterms:W3CDTF">2023-10-29T09:40:56Z</dcterms:created>
  <dcterms:modified xsi:type="dcterms:W3CDTF">2023-10-31T16:05:24Z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0x010100E86EC348A265E54492CDD300FFB60AFE</vt:lpwstr>
  </property>
  <property fmtid="{D5CDD505-2E9C-101B-9397-08002B2CF9AE}" pid="3" name="MediaServiceImageTags">
    <vt:lpwstr/>
  </property>
</Properties>
</file>