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609" r:id="rId2"/>
    <p:sldId id="621" r:id="rId3"/>
    <p:sldId id="622" r:id="rId4"/>
    <p:sldId id="623" r:id="rId5"/>
    <p:sldId id="422" r:id="rId6"/>
    <p:sldId id="443" r:id="rId7"/>
    <p:sldId id="442" r:id="rId8"/>
    <p:sldId id="441" r:id="rId9"/>
    <p:sldId id="457" r:id="rId10"/>
    <p:sldId id="458" r:id="rId11"/>
    <p:sldId id="459" r:id="rId12"/>
    <p:sldId id="610" r:id="rId13"/>
    <p:sldId id="432" r:id="rId14"/>
    <p:sldId id="456" r:id="rId15"/>
    <p:sldId id="449" r:id="rId16"/>
    <p:sldId id="611" r:id="rId17"/>
    <p:sldId id="612" r:id="rId18"/>
    <p:sldId id="613" r:id="rId19"/>
    <p:sldId id="615" r:id="rId20"/>
    <p:sldId id="614" r:id="rId21"/>
    <p:sldId id="62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hyperlink" Target="https://legalaidlearning.justice.gov.uk/course/view.php?id=186" TargetMode="External"/><Relationship Id="rId2" Type="http://schemas.openxmlformats.org/officeDocument/2006/relationships/hyperlink" Target="https://legalaidlearning.justice.gov.uk/" TargetMode="External"/><Relationship Id="rId1" Type="http://schemas.openxmlformats.org/officeDocument/2006/relationships/hyperlink" Target="https://www.eventbrite.co.uk/o/legal-aid-agency-6102545875" TargetMode="External"/></Relationships>
</file>

<file path=ppt/diagrams/_rels/data5.xml.rels><?xml version="1.0" encoding="UTF-8" standalone="yes"?>
<Relationships xmlns="http://schemas.openxmlformats.org/package/2006/relationships"><Relationship Id="rId2" Type="http://schemas.openxmlformats.org/officeDocument/2006/relationships/hyperlink" Target="mailto:LAACivilClaimFix@justice.gov.uk" TargetMode="External"/><Relationship Id="rId1" Type="http://schemas.openxmlformats.org/officeDocument/2006/relationships/hyperlink" Target="mailto:applicationfixer@justice.gov.uk"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hyperlink" Target="https://legalaidlearning.justice.gov.uk/course/view.php?id=186" TargetMode="External"/><Relationship Id="rId2" Type="http://schemas.openxmlformats.org/officeDocument/2006/relationships/hyperlink" Target="https://legalaidlearning.justice.gov.uk/" TargetMode="External"/><Relationship Id="rId1" Type="http://schemas.openxmlformats.org/officeDocument/2006/relationships/hyperlink" Target="https://www.eventbrite.co.uk/o/legal-aid-agency-6102545875"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mailto:LAACivilClaimFix@justice.gov.uk" TargetMode="External"/><Relationship Id="rId1" Type="http://schemas.openxmlformats.org/officeDocument/2006/relationships/hyperlink" Target="mailto:applicationfixer@justice.gov.u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FCC73-208F-45A2-BAE1-672C8AB5BF5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210B307-E0F8-49FB-9A1D-74F4EA529590}">
      <dgm:prSet/>
      <dgm:spPr/>
      <dgm:t>
        <a:bodyPr/>
        <a:lstStyle/>
        <a:p>
          <a:pPr>
            <a:lnSpc>
              <a:spcPct val="100000"/>
            </a:lnSpc>
          </a:pPr>
          <a:r>
            <a:rPr lang="en-GB" b="0"/>
            <a:t>Contract managers normally engage with your LAA contract liaison manager</a:t>
          </a:r>
          <a:endParaRPr lang="en-US"/>
        </a:p>
      </dgm:t>
    </dgm:pt>
    <dgm:pt modelId="{BC09D67E-1379-475B-A544-5B07270F0CD3}" type="parTrans" cxnId="{96B581C9-3A52-4505-B2BC-D36E59C38DDC}">
      <dgm:prSet/>
      <dgm:spPr/>
      <dgm:t>
        <a:bodyPr/>
        <a:lstStyle/>
        <a:p>
          <a:endParaRPr lang="en-US"/>
        </a:p>
      </dgm:t>
    </dgm:pt>
    <dgm:pt modelId="{CD8E22C0-88B0-4FC6-AD73-0805C7663A55}" type="sibTrans" cxnId="{96B581C9-3A52-4505-B2BC-D36E59C38DDC}">
      <dgm:prSet/>
      <dgm:spPr/>
      <dgm:t>
        <a:bodyPr/>
        <a:lstStyle/>
        <a:p>
          <a:endParaRPr lang="en-US"/>
        </a:p>
      </dgm:t>
    </dgm:pt>
    <dgm:pt modelId="{ED3DF3FB-8869-4B88-9E0B-CB17AADF3AD7}">
      <dgm:prSet/>
      <dgm:spPr/>
      <dgm:t>
        <a:bodyPr/>
        <a:lstStyle/>
        <a:p>
          <a:pPr>
            <a:lnSpc>
              <a:spcPct val="100000"/>
            </a:lnSpc>
          </a:pPr>
          <a:r>
            <a:rPr lang="en-GB" b="0"/>
            <a:t>They ensure that each firm or organisation with a LAA contract complies with the terms of that contract </a:t>
          </a:r>
          <a:endParaRPr lang="en-US"/>
        </a:p>
      </dgm:t>
    </dgm:pt>
    <dgm:pt modelId="{356E8B3C-E621-4D88-92D9-AF9CEE09B71B}" type="parTrans" cxnId="{1EF81CE0-9361-4CAC-91B3-0FBDF4C885E5}">
      <dgm:prSet/>
      <dgm:spPr/>
      <dgm:t>
        <a:bodyPr/>
        <a:lstStyle/>
        <a:p>
          <a:endParaRPr lang="en-US"/>
        </a:p>
      </dgm:t>
    </dgm:pt>
    <dgm:pt modelId="{B31EBE0C-1F92-456F-842D-D6F3626E7B84}" type="sibTrans" cxnId="{1EF81CE0-9361-4CAC-91B3-0FBDF4C885E5}">
      <dgm:prSet/>
      <dgm:spPr/>
      <dgm:t>
        <a:bodyPr/>
        <a:lstStyle/>
        <a:p>
          <a:endParaRPr lang="en-US"/>
        </a:p>
      </dgm:t>
    </dgm:pt>
    <dgm:pt modelId="{E3B3C627-37C6-49B1-9501-6C061AF1A1B7}">
      <dgm:prSet/>
      <dgm:spPr/>
      <dgm:t>
        <a:bodyPr/>
        <a:lstStyle/>
        <a:p>
          <a:pPr>
            <a:lnSpc>
              <a:spcPct val="100000"/>
            </a:lnSpc>
          </a:pPr>
          <a:r>
            <a:rPr lang="en-GB" b="0"/>
            <a:t>Contract managers intervene early if there are any issues and work with the provider, as they will have formed a constructive working relationship with your organisation</a:t>
          </a:r>
          <a:endParaRPr lang="en-US"/>
        </a:p>
      </dgm:t>
    </dgm:pt>
    <dgm:pt modelId="{358EADA8-3385-4878-AB87-DB6D21E0BCD7}" type="parTrans" cxnId="{A740B0C7-04CB-49D3-AAA8-342091763AB9}">
      <dgm:prSet/>
      <dgm:spPr/>
      <dgm:t>
        <a:bodyPr/>
        <a:lstStyle/>
        <a:p>
          <a:endParaRPr lang="en-US"/>
        </a:p>
      </dgm:t>
    </dgm:pt>
    <dgm:pt modelId="{FB796D32-A2B6-4571-AE5E-4F137D6DBD4A}" type="sibTrans" cxnId="{A740B0C7-04CB-49D3-AAA8-342091763AB9}">
      <dgm:prSet/>
      <dgm:spPr/>
      <dgm:t>
        <a:bodyPr/>
        <a:lstStyle/>
        <a:p>
          <a:endParaRPr lang="en-US"/>
        </a:p>
      </dgm:t>
    </dgm:pt>
    <dgm:pt modelId="{47530E8E-86E9-4BE8-8E7D-D8B80F113628}" type="pres">
      <dgm:prSet presAssocID="{E33FCC73-208F-45A2-BAE1-672C8AB5BF58}" presName="root" presStyleCnt="0">
        <dgm:presLayoutVars>
          <dgm:dir/>
          <dgm:resizeHandles val="exact"/>
        </dgm:presLayoutVars>
      </dgm:prSet>
      <dgm:spPr/>
    </dgm:pt>
    <dgm:pt modelId="{F423E6BA-7189-45A2-A051-E3F8DD6014BA}" type="pres">
      <dgm:prSet presAssocID="{F210B307-E0F8-49FB-9A1D-74F4EA529590}" presName="compNode" presStyleCnt="0"/>
      <dgm:spPr/>
    </dgm:pt>
    <dgm:pt modelId="{81255AE5-1F7F-44E3-9341-D7592462AEE0}" type="pres">
      <dgm:prSet presAssocID="{F210B307-E0F8-49FB-9A1D-74F4EA529590}" presName="bgRect" presStyleLbl="bgShp" presStyleIdx="0" presStyleCnt="3"/>
      <dgm:spPr/>
    </dgm:pt>
    <dgm:pt modelId="{B8D148F3-DBB4-4086-8416-B77A497FB5F2}" type="pres">
      <dgm:prSet presAssocID="{F210B307-E0F8-49FB-9A1D-74F4EA52959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1FE78DB3-3A07-4A67-83B4-AE27B6A59B1F}" type="pres">
      <dgm:prSet presAssocID="{F210B307-E0F8-49FB-9A1D-74F4EA529590}" presName="spaceRect" presStyleCnt="0"/>
      <dgm:spPr/>
    </dgm:pt>
    <dgm:pt modelId="{19BDF64B-55ED-4253-B4D0-A18FC736231B}" type="pres">
      <dgm:prSet presAssocID="{F210B307-E0F8-49FB-9A1D-74F4EA529590}" presName="parTx" presStyleLbl="revTx" presStyleIdx="0" presStyleCnt="3">
        <dgm:presLayoutVars>
          <dgm:chMax val="0"/>
          <dgm:chPref val="0"/>
        </dgm:presLayoutVars>
      </dgm:prSet>
      <dgm:spPr/>
    </dgm:pt>
    <dgm:pt modelId="{7FBC4787-D30F-4CB7-A26D-637D8DDDD6B7}" type="pres">
      <dgm:prSet presAssocID="{CD8E22C0-88B0-4FC6-AD73-0805C7663A55}" presName="sibTrans" presStyleCnt="0"/>
      <dgm:spPr/>
    </dgm:pt>
    <dgm:pt modelId="{64E2C352-F20B-4DA7-B1D9-583A1B9FBCD6}" type="pres">
      <dgm:prSet presAssocID="{ED3DF3FB-8869-4B88-9E0B-CB17AADF3AD7}" presName="compNode" presStyleCnt="0"/>
      <dgm:spPr/>
    </dgm:pt>
    <dgm:pt modelId="{61CF559E-7CCA-4EF1-9A82-15F82900715B}" type="pres">
      <dgm:prSet presAssocID="{ED3DF3FB-8869-4B88-9E0B-CB17AADF3AD7}" presName="bgRect" presStyleLbl="bgShp" presStyleIdx="1" presStyleCnt="3"/>
      <dgm:spPr/>
    </dgm:pt>
    <dgm:pt modelId="{C22C98C7-61DC-4C81-8A87-642F47A083D3}" type="pres">
      <dgm:prSet presAssocID="{ED3DF3FB-8869-4B88-9E0B-CB17AADF3A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7C1575CE-00A8-4536-B674-C5BCBF9A30AE}" type="pres">
      <dgm:prSet presAssocID="{ED3DF3FB-8869-4B88-9E0B-CB17AADF3AD7}" presName="spaceRect" presStyleCnt="0"/>
      <dgm:spPr/>
    </dgm:pt>
    <dgm:pt modelId="{623014DC-663E-4D0B-827B-A42D48F33C5C}" type="pres">
      <dgm:prSet presAssocID="{ED3DF3FB-8869-4B88-9E0B-CB17AADF3AD7}" presName="parTx" presStyleLbl="revTx" presStyleIdx="1" presStyleCnt="3">
        <dgm:presLayoutVars>
          <dgm:chMax val="0"/>
          <dgm:chPref val="0"/>
        </dgm:presLayoutVars>
      </dgm:prSet>
      <dgm:spPr/>
    </dgm:pt>
    <dgm:pt modelId="{E65805B2-ED77-4CA3-BC28-B4D67570051F}" type="pres">
      <dgm:prSet presAssocID="{B31EBE0C-1F92-456F-842D-D6F3626E7B84}" presName="sibTrans" presStyleCnt="0"/>
      <dgm:spPr/>
    </dgm:pt>
    <dgm:pt modelId="{422AB144-2F1D-45DE-BBB8-17660A5BD196}" type="pres">
      <dgm:prSet presAssocID="{E3B3C627-37C6-49B1-9501-6C061AF1A1B7}" presName="compNode" presStyleCnt="0"/>
      <dgm:spPr/>
    </dgm:pt>
    <dgm:pt modelId="{9EB40FF8-1EF6-4E4D-BB56-434FF9567D85}" type="pres">
      <dgm:prSet presAssocID="{E3B3C627-37C6-49B1-9501-6C061AF1A1B7}" presName="bgRect" presStyleLbl="bgShp" presStyleIdx="2" presStyleCnt="3"/>
      <dgm:spPr/>
    </dgm:pt>
    <dgm:pt modelId="{E56380C3-AC8F-486A-846C-FC3230421946}" type="pres">
      <dgm:prSet presAssocID="{E3B3C627-37C6-49B1-9501-6C061AF1A1B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ard Room"/>
        </a:ext>
      </dgm:extLst>
    </dgm:pt>
    <dgm:pt modelId="{6DEDF897-82A8-4961-AADE-8FFD630DF4D5}" type="pres">
      <dgm:prSet presAssocID="{E3B3C627-37C6-49B1-9501-6C061AF1A1B7}" presName="spaceRect" presStyleCnt="0"/>
      <dgm:spPr/>
    </dgm:pt>
    <dgm:pt modelId="{4F414EEF-8E49-48C6-9079-3EFA50199AFB}" type="pres">
      <dgm:prSet presAssocID="{E3B3C627-37C6-49B1-9501-6C061AF1A1B7}" presName="parTx" presStyleLbl="revTx" presStyleIdx="2" presStyleCnt="3">
        <dgm:presLayoutVars>
          <dgm:chMax val="0"/>
          <dgm:chPref val="0"/>
        </dgm:presLayoutVars>
      </dgm:prSet>
      <dgm:spPr/>
    </dgm:pt>
  </dgm:ptLst>
  <dgm:cxnLst>
    <dgm:cxn modelId="{37E10519-C4EE-4B64-9381-A81820E71006}" type="presOf" srcId="{ED3DF3FB-8869-4B88-9E0B-CB17AADF3AD7}" destId="{623014DC-663E-4D0B-827B-A42D48F33C5C}" srcOrd="0" destOrd="0" presId="urn:microsoft.com/office/officeart/2018/2/layout/IconVerticalSolidList"/>
    <dgm:cxn modelId="{A02A1535-F92D-4DAF-BB5C-6666C793B288}" type="presOf" srcId="{F210B307-E0F8-49FB-9A1D-74F4EA529590}" destId="{19BDF64B-55ED-4253-B4D0-A18FC736231B}" srcOrd="0" destOrd="0" presId="urn:microsoft.com/office/officeart/2018/2/layout/IconVerticalSolidList"/>
    <dgm:cxn modelId="{D6FF968B-37B0-4B38-B739-E6DDA75C5548}" type="presOf" srcId="{E33FCC73-208F-45A2-BAE1-672C8AB5BF58}" destId="{47530E8E-86E9-4BE8-8E7D-D8B80F113628}" srcOrd="0" destOrd="0" presId="urn:microsoft.com/office/officeart/2018/2/layout/IconVerticalSolidList"/>
    <dgm:cxn modelId="{A740B0C7-04CB-49D3-AAA8-342091763AB9}" srcId="{E33FCC73-208F-45A2-BAE1-672C8AB5BF58}" destId="{E3B3C627-37C6-49B1-9501-6C061AF1A1B7}" srcOrd="2" destOrd="0" parTransId="{358EADA8-3385-4878-AB87-DB6D21E0BCD7}" sibTransId="{FB796D32-A2B6-4571-AE5E-4F137D6DBD4A}"/>
    <dgm:cxn modelId="{96B581C9-3A52-4505-B2BC-D36E59C38DDC}" srcId="{E33FCC73-208F-45A2-BAE1-672C8AB5BF58}" destId="{F210B307-E0F8-49FB-9A1D-74F4EA529590}" srcOrd="0" destOrd="0" parTransId="{BC09D67E-1379-475B-A544-5B07270F0CD3}" sibTransId="{CD8E22C0-88B0-4FC6-AD73-0805C7663A55}"/>
    <dgm:cxn modelId="{3980E6D2-2BDE-4BC7-863E-8FB619612579}" type="presOf" srcId="{E3B3C627-37C6-49B1-9501-6C061AF1A1B7}" destId="{4F414EEF-8E49-48C6-9079-3EFA50199AFB}" srcOrd="0" destOrd="0" presId="urn:microsoft.com/office/officeart/2018/2/layout/IconVerticalSolidList"/>
    <dgm:cxn modelId="{1EF81CE0-9361-4CAC-91B3-0FBDF4C885E5}" srcId="{E33FCC73-208F-45A2-BAE1-672C8AB5BF58}" destId="{ED3DF3FB-8869-4B88-9E0B-CB17AADF3AD7}" srcOrd="1" destOrd="0" parTransId="{356E8B3C-E621-4D88-92D9-AF9CEE09B71B}" sibTransId="{B31EBE0C-1F92-456F-842D-D6F3626E7B84}"/>
    <dgm:cxn modelId="{FD043DC5-07B4-4AAF-BF88-4FCAECE61BF0}" type="presParOf" srcId="{47530E8E-86E9-4BE8-8E7D-D8B80F113628}" destId="{F423E6BA-7189-45A2-A051-E3F8DD6014BA}" srcOrd="0" destOrd="0" presId="urn:microsoft.com/office/officeart/2018/2/layout/IconVerticalSolidList"/>
    <dgm:cxn modelId="{CC96BAED-5085-4387-9983-521E3D4D77AB}" type="presParOf" srcId="{F423E6BA-7189-45A2-A051-E3F8DD6014BA}" destId="{81255AE5-1F7F-44E3-9341-D7592462AEE0}" srcOrd="0" destOrd="0" presId="urn:microsoft.com/office/officeart/2018/2/layout/IconVerticalSolidList"/>
    <dgm:cxn modelId="{56EC9DE6-081F-4929-8515-61A47ABE8348}" type="presParOf" srcId="{F423E6BA-7189-45A2-A051-E3F8DD6014BA}" destId="{B8D148F3-DBB4-4086-8416-B77A497FB5F2}" srcOrd="1" destOrd="0" presId="urn:microsoft.com/office/officeart/2018/2/layout/IconVerticalSolidList"/>
    <dgm:cxn modelId="{26FC62B8-286B-444A-BA1D-E9666223DEB3}" type="presParOf" srcId="{F423E6BA-7189-45A2-A051-E3F8DD6014BA}" destId="{1FE78DB3-3A07-4A67-83B4-AE27B6A59B1F}" srcOrd="2" destOrd="0" presId="urn:microsoft.com/office/officeart/2018/2/layout/IconVerticalSolidList"/>
    <dgm:cxn modelId="{05902D68-328B-46BA-AE34-F59A144686AD}" type="presParOf" srcId="{F423E6BA-7189-45A2-A051-E3F8DD6014BA}" destId="{19BDF64B-55ED-4253-B4D0-A18FC736231B}" srcOrd="3" destOrd="0" presId="urn:microsoft.com/office/officeart/2018/2/layout/IconVerticalSolidList"/>
    <dgm:cxn modelId="{5B718E5A-0A93-4B44-A07E-A06E67047002}" type="presParOf" srcId="{47530E8E-86E9-4BE8-8E7D-D8B80F113628}" destId="{7FBC4787-D30F-4CB7-A26D-637D8DDDD6B7}" srcOrd="1" destOrd="0" presId="urn:microsoft.com/office/officeart/2018/2/layout/IconVerticalSolidList"/>
    <dgm:cxn modelId="{ECF22441-DD3A-4158-B521-55B85919ABC1}" type="presParOf" srcId="{47530E8E-86E9-4BE8-8E7D-D8B80F113628}" destId="{64E2C352-F20B-4DA7-B1D9-583A1B9FBCD6}" srcOrd="2" destOrd="0" presId="urn:microsoft.com/office/officeart/2018/2/layout/IconVerticalSolidList"/>
    <dgm:cxn modelId="{269A56ED-D309-428F-A7A6-574D2AC96173}" type="presParOf" srcId="{64E2C352-F20B-4DA7-B1D9-583A1B9FBCD6}" destId="{61CF559E-7CCA-4EF1-9A82-15F82900715B}" srcOrd="0" destOrd="0" presId="urn:microsoft.com/office/officeart/2018/2/layout/IconVerticalSolidList"/>
    <dgm:cxn modelId="{EEA41194-FE63-443D-A174-CAE5E0BB4EF9}" type="presParOf" srcId="{64E2C352-F20B-4DA7-B1D9-583A1B9FBCD6}" destId="{C22C98C7-61DC-4C81-8A87-642F47A083D3}" srcOrd="1" destOrd="0" presId="urn:microsoft.com/office/officeart/2018/2/layout/IconVerticalSolidList"/>
    <dgm:cxn modelId="{392D102E-13B2-4D58-B135-C4962477F2AE}" type="presParOf" srcId="{64E2C352-F20B-4DA7-B1D9-583A1B9FBCD6}" destId="{7C1575CE-00A8-4536-B674-C5BCBF9A30AE}" srcOrd="2" destOrd="0" presId="urn:microsoft.com/office/officeart/2018/2/layout/IconVerticalSolidList"/>
    <dgm:cxn modelId="{D925A219-1D43-4366-B62C-93DFBE3D1418}" type="presParOf" srcId="{64E2C352-F20B-4DA7-B1D9-583A1B9FBCD6}" destId="{623014DC-663E-4D0B-827B-A42D48F33C5C}" srcOrd="3" destOrd="0" presId="urn:microsoft.com/office/officeart/2018/2/layout/IconVerticalSolidList"/>
    <dgm:cxn modelId="{A8F7408C-28D0-489C-B883-A7C1F61B5F77}" type="presParOf" srcId="{47530E8E-86E9-4BE8-8E7D-D8B80F113628}" destId="{E65805B2-ED77-4CA3-BC28-B4D67570051F}" srcOrd="3" destOrd="0" presId="urn:microsoft.com/office/officeart/2018/2/layout/IconVerticalSolidList"/>
    <dgm:cxn modelId="{24969928-8A4C-4994-BEB8-0DEB895EDC68}" type="presParOf" srcId="{47530E8E-86E9-4BE8-8E7D-D8B80F113628}" destId="{422AB144-2F1D-45DE-BBB8-17660A5BD196}" srcOrd="4" destOrd="0" presId="urn:microsoft.com/office/officeart/2018/2/layout/IconVerticalSolidList"/>
    <dgm:cxn modelId="{37693984-4C5B-47B5-A0C2-0FB0AE41E15E}" type="presParOf" srcId="{422AB144-2F1D-45DE-BBB8-17660A5BD196}" destId="{9EB40FF8-1EF6-4E4D-BB56-434FF9567D85}" srcOrd="0" destOrd="0" presId="urn:microsoft.com/office/officeart/2018/2/layout/IconVerticalSolidList"/>
    <dgm:cxn modelId="{D1371C8F-0D7C-480C-B75A-FF1A200302A1}" type="presParOf" srcId="{422AB144-2F1D-45DE-BBB8-17660A5BD196}" destId="{E56380C3-AC8F-486A-846C-FC3230421946}" srcOrd="1" destOrd="0" presId="urn:microsoft.com/office/officeart/2018/2/layout/IconVerticalSolidList"/>
    <dgm:cxn modelId="{4C577D8E-FA09-4A07-8713-95F41E1F3437}" type="presParOf" srcId="{422AB144-2F1D-45DE-BBB8-17660A5BD196}" destId="{6DEDF897-82A8-4961-AADE-8FFD630DF4D5}" srcOrd="2" destOrd="0" presId="urn:microsoft.com/office/officeart/2018/2/layout/IconVerticalSolidList"/>
    <dgm:cxn modelId="{3E6302EF-B02B-4829-A9FC-96601E822A20}" type="presParOf" srcId="{422AB144-2F1D-45DE-BBB8-17660A5BD196}" destId="{4F414EEF-8E49-48C6-9079-3EFA50199AF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7C695-ACFB-456F-A624-EDAF4EF5C836}"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GB"/>
        </a:p>
      </dgm:t>
    </dgm:pt>
    <dgm:pt modelId="{113F7DCB-679C-424D-8887-1EE7DF47EA51}">
      <dgm:prSet phldrT="[Text]"/>
      <dgm:spPr/>
      <dgm:t>
        <a:bodyPr/>
        <a:lstStyle/>
        <a:p>
          <a:r>
            <a:rPr lang="en-GB" dirty="0">
              <a:latin typeface="Arial"/>
            </a:rPr>
            <a:t>Your contract manager will review a sample of controlled work claimed for each category of law. This normally takes place annually.</a:t>
          </a:r>
          <a:endParaRPr lang="en-GB" dirty="0"/>
        </a:p>
      </dgm:t>
    </dgm:pt>
    <dgm:pt modelId="{240ABF51-41DB-408F-A670-BB0BA68ACB55}" type="parTrans" cxnId="{9DD4FCB4-1D02-4C9C-ADBF-90DEB265160B}">
      <dgm:prSet/>
      <dgm:spPr/>
      <dgm:t>
        <a:bodyPr/>
        <a:lstStyle/>
        <a:p>
          <a:endParaRPr lang="en-GB" sz="1800"/>
        </a:p>
      </dgm:t>
    </dgm:pt>
    <dgm:pt modelId="{F69DC636-3CEA-446A-9B6A-F99A8E1275A6}" type="sibTrans" cxnId="{9DD4FCB4-1D02-4C9C-ADBF-90DEB265160B}">
      <dgm:prSet/>
      <dgm:spPr/>
      <dgm:t>
        <a:bodyPr/>
        <a:lstStyle/>
        <a:p>
          <a:endParaRPr lang="en-GB"/>
        </a:p>
      </dgm:t>
    </dgm:pt>
    <dgm:pt modelId="{9D0D6846-FE74-4300-96A4-514A685B1948}">
      <dgm:prSet phldrT="[Text]"/>
      <dgm:spPr/>
      <dgm:t>
        <a:bodyPr/>
        <a:lstStyle/>
        <a:p>
          <a:r>
            <a:rPr lang="en-GB" dirty="0">
              <a:latin typeface="Arial"/>
            </a:rPr>
            <a:t>The sample will need to incorporate different forms of service, for example, legal help, family help (lower), crime lower and different matter types.</a:t>
          </a:r>
          <a:endParaRPr lang="en-GB" dirty="0"/>
        </a:p>
      </dgm:t>
    </dgm:pt>
    <dgm:pt modelId="{6A54C0D5-A363-4248-B9D4-96C918047A4F}" type="parTrans" cxnId="{81D1F3CE-E0F6-4CD6-AA31-0CB0EC180942}">
      <dgm:prSet/>
      <dgm:spPr/>
      <dgm:t>
        <a:bodyPr/>
        <a:lstStyle/>
        <a:p>
          <a:endParaRPr lang="en-GB" sz="1800"/>
        </a:p>
      </dgm:t>
    </dgm:pt>
    <dgm:pt modelId="{8E530A86-8C55-490D-B87A-2508380C776A}" type="sibTrans" cxnId="{81D1F3CE-E0F6-4CD6-AA31-0CB0EC180942}">
      <dgm:prSet/>
      <dgm:spPr/>
      <dgm:t>
        <a:bodyPr/>
        <a:lstStyle/>
        <a:p>
          <a:endParaRPr lang="en-GB"/>
        </a:p>
      </dgm:t>
    </dgm:pt>
    <dgm:pt modelId="{987AC625-ED7C-4AEB-B9F4-706CD11AED93}">
      <dgm:prSet phldrT="[Text]"/>
      <dgm:spPr/>
      <dgm:t>
        <a:bodyPr/>
        <a:lstStyle/>
        <a:p>
          <a:r>
            <a:rPr lang="en-GB" dirty="0">
              <a:latin typeface="Arial"/>
            </a:rPr>
            <a:t>For multi-office firms, files will be selected from all offices.</a:t>
          </a:r>
          <a:endParaRPr lang="en-GB" dirty="0"/>
        </a:p>
      </dgm:t>
    </dgm:pt>
    <dgm:pt modelId="{619FBA08-A211-4B01-8471-3C6E6B3095F0}" type="parTrans" cxnId="{D988486C-FCC1-4F34-9BA5-7BAD5E361119}">
      <dgm:prSet/>
      <dgm:spPr/>
      <dgm:t>
        <a:bodyPr/>
        <a:lstStyle/>
        <a:p>
          <a:endParaRPr lang="en-GB" sz="1800"/>
        </a:p>
      </dgm:t>
    </dgm:pt>
    <dgm:pt modelId="{22E5B417-EA22-4DB1-85DC-C7E5A01C2569}" type="sibTrans" cxnId="{D988486C-FCC1-4F34-9BA5-7BAD5E361119}">
      <dgm:prSet/>
      <dgm:spPr/>
      <dgm:t>
        <a:bodyPr/>
        <a:lstStyle/>
        <a:p>
          <a:endParaRPr lang="en-GB"/>
        </a:p>
      </dgm:t>
    </dgm:pt>
    <dgm:pt modelId="{38F7FC02-2D70-4083-89A3-5D4515E1EC54}">
      <dgm:prSet phldrT="[Text]"/>
      <dgm:spPr/>
      <dgm:t>
        <a:bodyPr/>
        <a:lstStyle/>
        <a:p>
          <a:r>
            <a:rPr lang="en-GB">
              <a:latin typeface="Arial"/>
            </a:rPr>
            <a:t>A small sample of open files will also be chosen for review on the day.</a:t>
          </a:r>
          <a:endParaRPr lang="en-GB"/>
        </a:p>
      </dgm:t>
    </dgm:pt>
    <dgm:pt modelId="{9E8B376B-4EC1-400B-BF47-14B829B261AC}" type="parTrans" cxnId="{19D40FB3-DC66-45E7-A007-768F4F1AECB7}">
      <dgm:prSet/>
      <dgm:spPr/>
      <dgm:t>
        <a:bodyPr/>
        <a:lstStyle/>
        <a:p>
          <a:endParaRPr lang="en-GB" sz="1800"/>
        </a:p>
      </dgm:t>
    </dgm:pt>
    <dgm:pt modelId="{31B790B7-29C9-481B-A79D-C6958035C1FE}" type="sibTrans" cxnId="{19D40FB3-DC66-45E7-A007-768F4F1AECB7}">
      <dgm:prSet/>
      <dgm:spPr/>
      <dgm:t>
        <a:bodyPr/>
        <a:lstStyle/>
        <a:p>
          <a:endParaRPr lang="en-GB"/>
        </a:p>
      </dgm:t>
    </dgm:pt>
    <dgm:pt modelId="{BC6C6BBD-50E8-48EE-8BE3-1182F36BE5A8}" type="pres">
      <dgm:prSet presAssocID="{B4B7C695-ACFB-456F-A624-EDAF4EF5C836}" presName="vert0" presStyleCnt="0">
        <dgm:presLayoutVars>
          <dgm:dir/>
          <dgm:animOne val="branch"/>
          <dgm:animLvl val="lvl"/>
        </dgm:presLayoutVars>
      </dgm:prSet>
      <dgm:spPr/>
    </dgm:pt>
    <dgm:pt modelId="{BCE9CAF2-3A08-4C90-BC6B-92EBC0004B95}" type="pres">
      <dgm:prSet presAssocID="{113F7DCB-679C-424D-8887-1EE7DF47EA51}" presName="thickLine" presStyleLbl="alignNode1" presStyleIdx="0" presStyleCnt="4"/>
      <dgm:spPr/>
    </dgm:pt>
    <dgm:pt modelId="{C9DAEA0F-6830-40ED-80E2-CAA6418EC343}" type="pres">
      <dgm:prSet presAssocID="{113F7DCB-679C-424D-8887-1EE7DF47EA51}" presName="horz1" presStyleCnt="0"/>
      <dgm:spPr/>
    </dgm:pt>
    <dgm:pt modelId="{FC4B11FA-ACF5-4984-BDA0-4FCD8D077C38}" type="pres">
      <dgm:prSet presAssocID="{113F7DCB-679C-424D-8887-1EE7DF47EA51}" presName="tx1" presStyleLbl="revTx" presStyleIdx="0" presStyleCnt="4"/>
      <dgm:spPr/>
    </dgm:pt>
    <dgm:pt modelId="{EEA54EB7-C280-4044-BCC1-382A24678BFD}" type="pres">
      <dgm:prSet presAssocID="{113F7DCB-679C-424D-8887-1EE7DF47EA51}" presName="vert1" presStyleCnt="0"/>
      <dgm:spPr/>
    </dgm:pt>
    <dgm:pt modelId="{ED471226-B39F-4B7E-81FE-DDFA25F27290}" type="pres">
      <dgm:prSet presAssocID="{9D0D6846-FE74-4300-96A4-514A685B1948}" presName="thickLine" presStyleLbl="alignNode1" presStyleIdx="1" presStyleCnt="4"/>
      <dgm:spPr/>
    </dgm:pt>
    <dgm:pt modelId="{A5E9B8BA-7890-4669-97B1-82500DF13C2D}" type="pres">
      <dgm:prSet presAssocID="{9D0D6846-FE74-4300-96A4-514A685B1948}" presName="horz1" presStyleCnt="0"/>
      <dgm:spPr/>
    </dgm:pt>
    <dgm:pt modelId="{7782E3E6-C326-43A2-8362-CC67C88DCBAE}" type="pres">
      <dgm:prSet presAssocID="{9D0D6846-FE74-4300-96A4-514A685B1948}" presName="tx1" presStyleLbl="revTx" presStyleIdx="1" presStyleCnt="4"/>
      <dgm:spPr/>
    </dgm:pt>
    <dgm:pt modelId="{8099AD84-BBC4-4175-87ED-6557AE579106}" type="pres">
      <dgm:prSet presAssocID="{9D0D6846-FE74-4300-96A4-514A685B1948}" presName="vert1" presStyleCnt="0"/>
      <dgm:spPr/>
    </dgm:pt>
    <dgm:pt modelId="{9D664152-2AE5-4A3E-94E1-554937818FAA}" type="pres">
      <dgm:prSet presAssocID="{987AC625-ED7C-4AEB-B9F4-706CD11AED93}" presName="thickLine" presStyleLbl="alignNode1" presStyleIdx="2" presStyleCnt="4"/>
      <dgm:spPr/>
    </dgm:pt>
    <dgm:pt modelId="{FBC5A025-CA90-4B7B-BE8D-D40991D1AF88}" type="pres">
      <dgm:prSet presAssocID="{987AC625-ED7C-4AEB-B9F4-706CD11AED93}" presName="horz1" presStyleCnt="0"/>
      <dgm:spPr/>
    </dgm:pt>
    <dgm:pt modelId="{14B94BCE-B82D-4412-A30F-6CE2FB3517A9}" type="pres">
      <dgm:prSet presAssocID="{987AC625-ED7C-4AEB-B9F4-706CD11AED93}" presName="tx1" presStyleLbl="revTx" presStyleIdx="2" presStyleCnt="4"/>
      <dgm:spPr/>
    </dgm:pt>
    <dgm:pt modelId="{94EF204D-6806-4989-A254-CB5C22AD4B42}" type="pres">
      <dgm:prSet presAssocID="{987AC625-ED7C-4AEB-B9F4-706CD11AED93}" presName="vert1" presStyleCnt="0"/>
      <dgm:spPr/>
    </dgm:pt>
    <dgm:pt modelId="{1CA34D35-4566-403E-87C8-490B58ABA021}" type="pres">
      <dgm:prSet presAssocID="{38F7FC02-2D70-4083-89A3-5D4515E1EC54}" presName="thickLine" presStyleLbl="alignNode1" presStyleIdx="3" presStyleCnt="4"/>
      <dgm:spPr/>
    </dgm:pt>
    <dgm:pt modelId="{AC6FA9B3-D2F3-4411-B179-8228E7FEC74D}" type="pres">
      <dgm:prSet presAssocID="{38F7FC02-2D70-4083-89A3-5D4515E1EC54}" presName="horz1" presStyleCnt="0"/>
      <dgm:spPr/>
    </dgm:pt>
    <dgm:pt modelId="{F49E4544-E19F-4547-ADF4-BC93C3626D70}" type="pres">
      <dgm:prSet presAssocID="{38F7FC02-2D70-4083-89A3-5D4515E1EC54}" presName="tx1" presStyleLbl="revTx" presStyleIdx="3" presStyleCnt="4"/>
      <dgm:spPr/>
    </dgm:pt>
    <dgm:pt modelId="{352BF770-368C-4EE4-BF5E-9D4630A73A5F}" type="pres">
      <dgm:prSet presAssocID="{38F7FC02-2D70-4083-89A3-5D4515E1EC54}" presName="vert1" presStyleCnt="0"/>
      <dgm:spPr/>
    </dgm:pt>
  </dgm:ptLst>
  <dgm:cxnLst>
    <dgm:cxn modelId="{2072B820-FE49-44B6-AE8C-8BD8DE669A8D}" type="presOf" srcId="{38F7FC02-2D70-4083-89A3-5D4515E1EC54}" destId="{F49E4544-E19F-4547-ADF4-BC93C3626D70}" srcOrd="0" destOrd="0" presId="urn:microsoft.com/office/officeart/2008/layout/LinedList"/>
    <dgm:cxn modelId="{632B323A-5E6B-4604-B98E-4BF0630629B7}" type="presOf" srcId="{113F7DCB-679C-424D-8887-1EE7DF47EA51}" destId="{FC4B11FA-ACF5-4984-BDA0-4FCD8D077C38}" srcOrd="0" destOrd="0" presId="urn:microsoft.com/office/officeart/2008/layout/LinedList"/>
    <dgm:cxn modelId="{B13C783B-AD0F-4BB2-A693-EF177A036CF1}" type="presOf" srcId="{9D0D6846-FE74-4300-96A4-514A685B1948}" destId="{7782E3E6-C326-43A2-8362-CC67C88DCBAE}" srcOrd="0" destOrd="0" presId="urn:microsoft.com/office/officeart/2008/layout/LinedList"/>
    <dgm:cxn modelId="{D988486C-FCC1-4F34-9BA5-7BAD5E361119}" srcId="{B4B7C695-ACFB-456F-A624-EDAF4EF5C836}" destId="{987AC625-ED7C-4AEB-B9F4-706CD11AED93}" srcOrd="2" destOrd="0" parTransId="{619FBA08-A211-4B01-8471-3C6E6B3095F0}" sibTransId="{22E5B417-EA22-4DB1-85DC-C7E5A01C2569}"/>
    <dgm:cxn modelId="{EC28FE95-B467-4ADB-A832-B67F2DC6289D}" type="presOf" srcId="{987AC625-ED7C-4AEB-B9F4-706CD11AED93}" destId="{14B94BCE-B82D-4412-A30F-6CE2FB3517A9}" srcOrd="0" destOrd="0" presId="urn:microsoft.com/office/officeart/2008/layout/LinedList"/>
    <dgm:cxn modelId="{19D40FB3-DC66-45E7-A007-768F4F1AECB7}" srcId="{B4B7C695-ACFB-456F-A624-EDAF4EF5C836}" destId="{38F7FC02-2D70-4083-89A3-5D4515E1EC54}" srcOrd="3" destOrd="0" parTransId="{9E8B376B-4EC1-400B-BF47-14B829B261AC}" sibTransId="{31B790B7-29C9-481B-A79D-C6958035C1FE}"/>
    <dgm:cxn modelId="{9DD4FCB4-1D02-4C9C-ADBF-90DEB265160B}" srcId="{B4B7C695-ACFB-456F-A624-EDAF4EF5C836}" destId="{113F7DCB-679C-424D-8887-1EE7DF47EA51}" srcOrd="0" destOrd="0" parTransId="{240ABF51-41DB-408F-A670-BB0BA68ACB55}" sibTransId="{F69DC636-3CEA-446A-9B6A-F99A8E1275A6}"/>
    <dgm:cxn modelId="{81D1F3CE-E0F6-4CD6-AA31-0CB0EC180942}" srcId="{B4B7C695-ACFB-456F-A624-EDAF4EF5C836}" destId="{9D0D6846-FE74-4300-96A4-514A685B1948}" srcOrd="1" destOrd="0" parTransId="{6A54C0D5-A363-4248-B9D4-96C918047A4F}" sibTransId="{8E530A86-8C55-490D-B87A-2508380C776A}"/>
    <dgm:cxn modelId="{189BDFF3-8052-4D69-B853-6430C39B1517}" type="presOf" srcId="{B4B7C695-ACFB-456F-A624-EDAF4EF5C836}" destId="{BC6C6BBD-50E8-48EE-8BE3-1182F36BE5A8}" srcOrd="0" destOrd="0" presId="urn:microsoft.com/office/officeart/2008/layout/LinedList"/>
    <dgm:cxn modelId="{9A61A238-3E58-405A-8D42-9071678040FE}" type="presParOf" srcId="{BC6C6BBD-50E8-48EE-8BE3-1182F36BE5A8}" destId="{BCE9CAF2-3A08-4C90-BC6B-92EBC0004B95}" srcOrd="0" destOrd="0" presId="urn:microsoft.com/office/officeart/2008/layout/LinedList"/>
    <dgm:cxn modelId="{4AA4EC87-E253-47F6-BC28-78399ECF2B08}" type="presParOf" srcId="{BC6C6BBD-50E8-48EE-8BE3-1182F36BE5A8}" destId="{C9DAEA0F-6830-40ED-80E2-CAA6418EC343}" srcOrd="1" destOrd="0" presId="urn:microsoft.com/office/officeart/2008/layout/LinedList"/>
    <dgm:cxn modelId="{B788E0C0-6DAC-4CC5-9A4F-CDE80051264C}" type="presParOf" srcId="{C9DAEA0F-6830-40ED-80E2-CAA6418EC343}" destId="{FC4B11FA-ACF5-4984-BDA0-4FCD8D077C38}" srcOrd="0" destOrd="0" presId="urn:microsoft.com/office/officeart/2008/layout/LinedList"/>
    <dgm:cxn modelId="{22FFD192-0E5F-4828-870C-A98FE1345558}" type="presParOf" srcId="{C9DAEA0F-6830-40ED-80E2-CAA6418EC343}" destId="{EEA54EB7-C280-4044-BCC1-382A24678BFD}" srcOrd="1" destOrd="0" presId="urn:microsoft.com/office/officeart/2008/layout/LinedList"/>
    <dgm:cxn modelId="{9F875147-9578-485D-914C-60DDF6F80B82}" type="presParOf" srcId="{BC6C6BBD-50E8-48EE-8BE3-1182F36BE5A8}" destId="{ED471226-B39F-4B7E-81FE-DDFA25F27290}" srcOrd="2" destOrd="0" presId="urn:microsoft.com/office/officeart/2008/layout/LinedList"/>
    <dgm:cxn modelId="{899E0143-B0B8-4E5A-AA68-C93FB3AE5B2E}" type="presParOf" srcId="{BC6C6BBD-50E8-48EE-8BE3-1182F36BE5A8}" destId="{A5E9B8BA-7890-4669-97B1-82500DF13C2D}" srcOrd="3" destOrd="0" presId="urn:microsoft.com/office/officeart/2008/layout/LinedList"/>
    <dgm:cxn modelId="{D9F4F650-16A6-4437-AEBE-F60B33832716}" type="presParOf" srcId="{A5E9B8BA-7890-4669-97B1-82500DF13C2D}" destId="{7782E3E6-C326-43A2-8362-CC67C88DCBAE}" srcOrd="0" destOrd="0" presId="urn:microsoft.com/office/officeart/2008/layout/LinedList"/>
    <dgm:cxn modelId="{9CA552C0-9375-4E39-A74B-7895D24883FF}" type="presParOf" srcId="{A5E9B8BA-7890-4669-97B1-82500DF13C2D}" destId="{8099AD84-BBC4-4175-87ED-6557AE579106}" srcOrd="1" destOrd="0" presId="urn:microsoft.com/office/officeart/2008/layout/LinedList"/>
    <dgm:cxn modelId="{F04A1708-F2E1-4806-B3CB-28E8C605507E}" type="presParOf" srcId="{BC6C6BBD-50E8-48EE-8BE3-1182F36BE5A8}" destId="{9D664152-2AE5-4A3E-94E1-554937818FAA}" srcOrd="4" destOrd="0" presId="urn:microsoft.com/office/officeart/2008/layout/LinedList"/>
    <dgm:cxn modelId="{7AF3622D-ABCD-4E45-8DE9-2D19D4C8C1A5}" type="presParOf" srcId="{BC6C6BBD-50E8-48EE-8BE3-1182F36BE5A8}" destId="{FBC5A025-CA90-4B7B-BE8D-D40991D1AF88}" srcOrd="5" destOrd="0" presId="urn:microsoft.com/office/officeart/2008/layout/LinedList"/>
    <dgm:cxn modelId="{B9F70C66-D483-429B-9B84-379AD9A0D721}" type="presParOf" srcId="{FBC5A025-CA90-4B7B-BE8D-D40991D1AF88}" destId="{14B94BCE-B82D-4412-A30F-6CE2FB3517A9}" srcOrd="0" destOrd="0" presId="urn:microsoft.com/office/officeart/2008/layout/LinedList"/>
    <dgm:cxn modelId="{31CBE8EF-3180-489F-9C6A-30DC2A3CACF3}" type="presParOf" srcId="{FBC5A025-CA90-4B7B-BE8D-D40991D1AF88}" destId="{94EF204D-6806-4989-A254-CB5C22AD4B42}" srcOrd="1" destOrd="0" presId="urn:microsoft.com/office/officeart/2008/layout/LinedList"/>
    <dgm:cxn modelId="{E9B54F08-43F9-477F-A3EE-7FBB29EBB65D}" type="presParOf" srcId="{BC6C6BBD-50E8-48EE-8BE3-1182F36BE5A8}" destId="{1CA34D35-4566-403E-87C8-490B58ABA021}" srcOrd="6" destOrd="0" presId="urn:microsoft.com/office/officeart/2008/layout/LinedList"/>
    <dgm:cxn modelId="{3AF4801E-D849-41CE-9B22-BD11751980AA}" type="presParOf" srcId="{BC6C6BBD-50E8-48EE-8BE3-1182F36BE5A8}" destId="{AC6FA9B3-D2F3-4411-B179-8228E7FEC74D}" srcOrd="7" destOrd="0" presId="urn:microsoft.com/office/officeart/2008/layout/LinedList"/>
    <dgm:cxn modelId="{EBDFE95D-47E5-40D1-B4F2-78E527241DB6}" type="presParOf" srcId="{AC6FA9B3-D2F3-4411-B179-8228E7FEC74D}" destId="{F49E4544-E19F-4547-ADF4-BC93C3626D70}" srcOrd="0" destOrd="0" presId="urn:microsoft.com/office/officeart/2008/layout/LinedList"/>
    <dgm:cxn modelId="{F75F1F18-D95F-4793-A3F9-1BFC8C08A384}" type="presParOf" srcId="{AC6FA9B3-D2F3-4411-B179-8228E7FEC74D}" destId="{352BF770-368C-4EE4-BF5E-9D4630A73A5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B7C695-ACFB-456F-A624-EDAF4EF5C83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GB"/>
        </a:p>
      </dgm:t>
    </dgm:pt>
    <dgm:pt modelId="{113F7DCB-679C-424D-8887-1EE7DF47EA51}">
      <dgm:prSet phldrT="[Text]"/>
      <dgm:spPr/>
      <dgm:t>
        <a:bodyPr/>
        <a:lstStyle/>
        <a:p>
          <a:r>
            <a:rPr lang="en-GB">
              <a:latin typeface="Arial"/>
            </a:rPr>
            <a:t>Ideally providers should review files prior to the visit so that they are aware of any issues</a:t>
          </a:r>
          <a:endParaRPr lang="en-GB"/>
        </a:p>
      </dgm:t>
    </dgm:pt>
    <dgm:pt modelId="{240ABF51-41DB-408F-A670-BB0BA68ACB55}" type="parTrans" cxnId="{9DD4FCB4-1D02-4C9C-ADBF-90DEB265160B}">
      <dgm:prSet/>
      <dgm:spPr/>
      <dgm:t>
        <a:bodyPr/>
        <a:lstStyle/>
        <a:p>
          <a:endParaRPr lang="en-GB" sz="1800"/>
        </a:p>
      </dgm:t>
    </dgm:pt>
    <dgm:pt modelId="{F69DC636-3CEA-446A-9B6A-F99A8E1275A6}" type="sibTrans" cxnId="{9DD4FCB4-1D02-4C9C-ADBF-90DEB265160B}">
      <dgm:prSet/>
      <dgm:spPr/>
      <dgm:t>
        <a:bodyPr/>
        <a:lstStyle/>
        <a:p>
          <a:endParaRPr lang="en-GB"/>
        </a:p>
      </dgm:t>
    </dgm:pt>
    <dgm:pt modelId="{9D0D6846-FE74-4300-96A4-514A685B1948}">
      <dgm:prSet phldrT="[Text]"/>
      <dgm:spPr/>
      <dgm:t>
        <a:bodyPr/>
        <a:lstStyle/>
        <a:p>
          <a:r>
            <a:rPr lang="en-GB">
              <a:latin typeface="Arial"/>
            </a:rPr>
            <a:t>A contract notice may be issued if there is a claiming error and costs recouped where appropriate</a:t>
          </a:r>
          <a:endParaRPr lang="en-GB"/>
        </a:p>
      </dgm:t>
    </dgm:pt>
    <dgm:pt modelId="{6A54C0D5-A363-4248-B9D4-96C918047A4F}" type="parTrans" cxnId="{81D1F3CE-E0F6-4CD6-AA31-0CB0EC180942}">
      <dgm:prSet/>
      <dgm:spPr/>
      <dgm:t>
        <a:bodyPr/>
        <a:lstStyle/>
        <a:p>
          <a:endParaRPr lang="en-GB" sz="1800"/>
        </a:p>
      </dgm:t>
    </dgm:pt>
    <dgm:pt modelId="{8E530A86-8C55-490D-B87A-2508380C776A}" type="sibTrans" cxnId="{81D1F3CE-E0F6-4CD6-AA31-0CB0EC180942}">
      <dgm:prSet/>
      <dgm:spPr/>
      <dgm:t>
        <a:bodyPr/>
        <a:lstStyle/>
        <a:p>
          <a:endParaRPr lang="en-GB"/>
        </a:p>
      </dgm:t>
    </dgm:pt>
    <dgm:pt modelId="{987AC625-ED7C-4AEB-B9F4-706CD11AED93}">
      <dgm:prSet phldrT="[Text]"/>
      <dgm:spPr/>
      <dgm:t>
        <a:bodyPr/>
        <a:lstStyle/>
        <a:p>
          <a:r>
            <a:rPr lang="en-GB" dirty="0">
              <a:latin typeface="Arial"/>
            </a:rPr>
            <a:t>If this happens, the firm will be asked to self-review files to ensure that there are no other errors </a:t>
          </a:r>
          <a:endParaRPr lang="en-GB" dirty="0"/>
        </a:p>
      </dgm:t>
    </dgm:pt>
    <dgm:pt modelId="{619FBA08-A211-4B01-8471-3C6E6B3095F0}" type="parTrans" cxnId="{D988486C-FCC1-4F34-9BA5-7BAD5E361119}">
      <dgm:prSet/>
      <dgm:spPr/>
      <dgm:t>
        <a:bodyPr/>
        <a:lstStyle/>
        <a:p>
          <a:endParaRPr lang="en-GB" sz="1800"/>
        </a:p>
      </dgm:t>
    </dgm:pt>
    <dgm:pt modelId="{22E5B417-EA22-4DB1-85DC-C7E5A01C2569}" type="sibTrans" cxnId="{D988486C-FCC1-4F34-9BA5-7BAD5E361119}">
      <dgm:prSet/>
      <dgm:spPr/>
      <dgm:t>
        <a:bodyPr/>
        <a:lstStyle/>
        <a:p>
          <a:endParaRPr lang="en-GB"/>
        </a:p>
      </dgm:t>
    </dgm:pt>
    <dgm:pt modelId="{38F7FC02-2D70-4083-89A3-5D4515E1EC54}">
      <dgm:prSet phldrT="[Text]"/>
      <dgm:spPr/>
      <dgm:t>
        <a:bodyPr/>
        <a:lstStyle/>
        <a:p>
          <a:r>
            <a:rPr lang="en-GB" dirty="0">
              <a:latin typeface="Arial"/>
            </a:rPr>
            <a:t>The contract manager will complete contract notice verification activity within 4-6 months of the issue of the contract notice</a:t>
          </a:r>
          <a:endParaRPr lang="en-GB" dirty="0"/>
        </a:p>
      </dgm:t>
    </dgm:pt>
    <dgm:pt modelId="{9E8B376B-4EC1-400B-BF47-14B829B261AC}" type="parTrans" cxnId="{19D40FB3-DC66-45E7-A007-768F4F1AECB7}">
      <dgm:prSet/>
      <dgm:spPr/>
      <dgm:t>
        <a:bodyPr/>
        <a:lstStyle/>
        <a:p>
          <a:endParaRPr lang="en-GB" sz="1800"/>
        </a:p>
      </dgm:t>
    </dgm:pt>
    <dgm:pt modelId="{31B790B7-29C9-481B-A79D-C6958035C1FE}" type="sibTrans" cxnId="{19D40FB3-DC66-45E7-A007-768F4F1AECB7}">
      <dgm:prSet/>
      <dgm:spPr/>
      <dgm:t>
        <a:bodyPr/>
        <a:lstStyle/>
        <a:p>
          <a:endParaRPr lang="en-GB"/>
        </a:p>
      </dgm:t>
    </dgm:pt>
    <dgm:pt modelId="{00E79B3B-72FF-403F-82D1-9A8A0838E470}" type="pres">
      <dgm:prSet presAssocID="{B4B7C695-ACFB-456F-A624-EDAF4EF5C836}" presName="linear" presStyleCnt="0">
        <dgm:presLayoutVars>
          <dgm:animLvl val="lvl"/>
          <dgm:resizeHandles val="exact"/>
        </dgm:presLayoutVars>
      </dgm:prSet>
      <dgm:spPr/>
    </dgm:pt>
    <dgm:pt modelId="{EF4E190F-19D0-4F17-97BE-8C7EE8D381B2}" type="pres">
      <dgm:prSet presAssocID="{113F7DCB-679C-424D-8887-1EE7DF47EA51}" presName="parentText" presStyleLbl="node1" presStyleIdx="0" presStyleCnt="4">
        <dgm:presLayoutVars>
          <dgm:chMax val="0"/>
          <dgm:bulletEnabled val="1"/>
        </dgm:presLayoutVars>
      </dgm:prSet>
      <dgm:spPr/>
    </dgm:pt>
    <dgm:pt modelId="{230FB140-9275-4AF5-AF9D-6ABC92669552}" type="pres">
      <dgm:prSet presAssocID="{F69DC636-3CEA-446A-9B6A-F99A8E1275A6}" presName="spacer" presStyleCnt="0"/>
      <dgm:spPr/>
    </dgm:pt>
    <dgm:pt modelId="{A5B1DDB2-A577-486E-8124-5CA35F451751}" type="pres">
      <dgm:prSet presAssocID="{9D0D6846-FE74-4300-96A4-514A685B1948}" presName="parentText" presStyleLbl="node1" presStyleIdx="1" presStyleCnt="4">
        <dgm:presLayoutVars>
          <dgm:chMax val="0"/>
          <dgm:bulletEnabled val="1"/>
        </dgm:presLayoutVars>
      </dgm:prSet>
      <dgm:spPr/>
    </dgm:pt>
    <dgm:pt modelId="{25F487A0-2F9A-4D42-AB6D-97F0A05AA368}" type="pres">
      <dgm:prSet presAssocID="{8E530A86-8C55-490D-B87A-2508380C776A}" presName="spacer" presStyleCnt="0"/>
      <dgm:spPr/>
    </dgm:pt>
    <dgm:pt modelId="{CB9FA972-D765-4452-BA3B-86D4F12681CE}" type="pres">
      <dgm:prSet presAssocID="{987AC625-ED7C-4AEB-B9F4-706CD11AED93}" presName="parentText" presStyleLbl="node1" presStyleIdx="2" presStyleCnt="4">
        <dgm:presLayoutVars>
          <dgm:chMax val="0"/>
          <dgm:bulletEnabled val="1"/>
        </dgm:presLayoutVars>
      </dgm:prSet>
      <dgm:spPr/>
    </dgm:pt>
    <dgm:pt modelId="{334A9073-B8AE-464A-A05A-0CD398F810F0}" type="pres">
      <dgm:prSet presAssocID="{22E5B417-EA22-4DB1-85DC-C7E5A01C2569}" presName="spacer" presStyleCnt="0"/>
      <dgm:spPr/>
    </dgm:pt>
    <dgm:pt modelId="{D079D882-7B8F-4512-95DE-5EDE6ED2C032}" type="pres">
      <dgm:prSet presAssocID="{38F7FC02-2D70-4083-89A3-5D4515E1EC54}" presName="parentText" presStyleLbl="node1" presStyleIdx="3" presStyleCnt="4">
        <dgm:presLayoutVars>
          <dgm:chMax val="0"/>
          <dgm:bulletEnabled val="1"/>
        </dgm:presLayoutVars>
      </dgm:prSet>
      <dgm:spPr/>
    </dgm:pt>
  </dgm:ptLst>
  <dgm:cxnLst>
    <dgm:cxn modelId="{BD59AC12-F283-411B-A4BF-A1032D648AF5}" type="presOf" srcId="{9D0D6846-FE74-4300-96A4-514A685B1948}" destId="{A5B1DDB2-A577-486E-8124-5CA35F451751}" srcOrd="0" destOrd="0" presId="urn:microsoft.com/office/officeart/2005/8/layout/vList2"/>
    <dgm:cxn modelId="{D988486C-FCC1-4F34-9BA5-7BAD5E361119}" srcId="{B4B7C695-ACFB-456F-A624-EDAF4EF5C836}" destId="{987AC625-ED7C-4AEB-B9F4-706CD11AED93}" srcOrd="2" destOrd="0" parTransId="{619FBA08-A211-4B01-8471-3C6E6B3095F0}" sibTransId="{22E5B417-EA22-4DB1-85DC-C7E5A01C2569}"/>
    <dgm:cxn modelId="{FD2FD977-9C46-4EBD-92F7-AF0BFCCDEDE1}" type="presOf" srcId="{B4B7C695-ACFB-456F-A624-EDAF4EF5C836}" destId="{00E79B3B-72FF-403F-82D1-9A8A0838E470}" srcOrd="0" destOrd="0" presId="urn:microsoft.com/office/officeart/2005/8/layout/vList2"/>
    <dgm:cxn modelId="{25BEAC82-D307-4892-87D3-E809618A414E}" type="presOf" srcId="{113F7DCB-679C-424D-8887-1EE7DF47EA51}" destId="{EF4E190F-19D0-4F17-97BE-8C7EE8D381B2}" srcOrd="0" destOrd="0" presId="urn:microsoft.com/office/officeart/2005/8/layout/vList2"/>
    <dgm:cxn modelId="{057A8687-AA0B-40CA-882C-1EC2EDCD7406}" type="presOf" srcId="{987AC625-ED7C-4AEB-B9F4-706CD11AED93}" destId="{CB9FA972-D765-4452-BA3B-86D4F12681CE}" srcOrd="0" destOrd="0" presId="urn:microsoft.com/office/officeart/2005/8/layout/vList2"/>
    <dgm:cxn modelId="{19D40FB3-DC66-45E7-A007-768F4F1AECB7}" srcId="{B4B7C695-ACFB-456F-A624-EDAF4EF5C836}" destId="{38F7FC02-2D70-4083-89A3-5D4515E1EC54}" srcOrd="3" destOrd="0" parTransId="{9E8B376B-4EC1-400B-BF47-14B829B261AC}" sibTransId="{31B790B7-29C9-481B-A79D-C6958035C1FE}"/>
    <dgm:cxn modelId="{9DD4FCB4-1D02-4C9C-ADBF-90DEB265160B}" srcId="{B4B7C695-ACFB-456F-A624-EDAF4EF5C836}" destId="{113F7DCB-679C-424D-8887-1EE7DF47EA51}" srcOrd="0" destOrd="0" parTransId="{240ABF51-41DB-408F-A670-BB0BA68ACB55}" sibTransId="{F69DC636-3CEA-446A-9B6A-F99A8E1275A6}"/>
    <dgm:cxn modelId="{81D1F3CE-E0F6-4CD6-AA31-0CB0EC180942}" srcId="{B4B7C695-ACFB-456F-A624-EDAF4EF5C836}" destId="{9D0D6846-FE74-4300-96A4-514A685B1948}" srcOrd="1" destOrd="0" parTransId="{6A54C0D5-A363-4248-B9D4-96C918047A4F}" sibTransId="{8E530A86-8C55-490D-B87A-2508380C776A}"/>
    <dgm:cxn modelId="{E694E8D5-5D72-462A-B4B0-2AC291752428}" type="presOf" srcId="{38F7FC02-2D70-4083-89A3-5D4515E1EC54}" destId="{D079D882-7B8F-4512-95DE-5EDE6ED2C032}" srcOrd="0" destOrd="0" presId="urn:microsoft.com/office/officeart/2005/8/layout/vList2"/>
    <dgm:cxn modelId="{41B1DB56-03E6-4233-8EA6-B3C2EF2DE28F}" type="presParOf" srcId="{00E79B3B-72FF-403F-82D1-9A8A0838E470}" destId="{EF4E190F-19D0-4F17-97BE-8C7EE8D381B2}" srcOrd="0" destOrd="0" presId="urn:microsoft.com/office/officeart/2005/8/layout/vList2"/>
    <dgm:cxn modelId="{AB782144-1FEA-4EF8-B35F-D969555A454B}" type="presParOf" srcId="{00E79B3B-72FF-403F-82D1-9A8A0838E470}" destId="{230FB140-9275-4AF5-AF9D-6ABC92669552}" srcOrd="1" destOrd="0" presId="urn:microsoft.com/office/officeart/2005/8/layout/vList2"/>
    <dgm:cxn modelId="{88FD58EE-E100-4C7E-9499-A0BCB663245E}" type="presParOf" srcId="{00E79B3B-72FF-403F-82D1-9A8A0838E470}" destId="{A5B1DDB2-A577-486E-8124-5CA35F451751}" srcOrd="2" destOrd="0" presId="urn:microsoft.com/office/officeart/2005/8/layout/vList2"/>
    <dgm:cxn modelId="{BB4F53AE-FC60-4E3F-9211-498E43024E45}" type="presParOf" srcId="{00E79B3B-72FF-403F-82D1-9A8A0838E470}" destId="{25F487A0-2F9A-4D42-AB6D-97F0A05AA368}" srcOrd="3" destOrd="0" presId="urn:microsoft.com/office/officeart/2005/8/layout/vList2"/>
    <dgm:cxn modelId="{7DC80491-7861-4202-A331-9FC58222EC9E}" type="presParOf" srcId="{00E79B3B-72FF-403F-82D1-9A8A0838E470}" destId="{CB9FA972-D765-4452-BA3B-86D4F12681CE}" srcOrd="4" destOrd="0" presId="urn:microsoft.com/office/officeart/2005/8/layout/vList2"/>
    <dgm:cxn modelId="{B5F57A05-D8BA-42E5-9566-6182BA0697A4}" type="presParOf" srcId="{00E79B3B-72FF-403F-82D1-9A8A0838E470}" destId="{334A9073-B8AE-464A-A05A-0CD398F810F0}" srcOrd="5" destOrd="0" presId="urn:microsoft.com/office/officeart/2005/8/layout/vList2"/>
    <dgm:cxn modelId="{972095C7-31F0-4235-BA36-337D39F32796}" type="presParOf" srcId="{00E79B3B-72FF-403F-82D1-9A8A0838E470}" destId="{D079D882-7B8F-4512-95DE-5EDE6ED2C03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7A0F94-9943-488D-B070-9B52409873E8}"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1903D001-77B9-4B64-B148-7629180B7169}">
      <dgm:prSet phldrT="[Text]" custT="1"/>
      <dgm:spPr/>
      <dgm:t>
        <a:bodyPr/>
        <a:lstStyle/>
        <a:p>
          <a:r>
            <a:rPr lang="en-GB" sz="1400" b="1" dirty="0">
              <a:latin typeface="Arial" panose="020B0604020202020204" pitchFamily="34" charset="0"/>
              <a:cs typeface="Arial" panose="020B0604020202020204" pitchFamily="34" charset="0"/>
            </a:rPr>
            <a:t>CCMS quick guides</a:t>
          </a:r>
        </a:p>
      </dgm:t>
    </dgm:pt>
    <dgm:pt modelId="{5105D484-2228-40A7-980F-3FE2F3120427}" type="parTrans" cxnId="{B9359EA9-571F-42FC-95CE-3153250C42BF}">
      <dgm:prSet/>
      <dgm:spPr/>
      <dgm:t>
        <a:bodyPr/>
        <a:lstStyle/>
        <a:p>
          <a:endParaRPr lang="en-GB" sz="1400">
            <a:latin typeface="Arial" panose="020B0604020202020204" pitchFamily="34" charset="0"/>
            <a:cs typeface="Arial" panose="020B0604020202020204" pitchFamily="34" charset="0"/>
          </a:endParaRPr>
        </a:p>
      </dgm:t>
    </dgm:pt>
    <dgm:pt modelId="{2DC924F5-4576-4D94-8414-3A45BBD8009B}" type="sibTrans" cxnId="{B9359EA9-571F-42FC-95CE-3153250C42BF}">
      <dgm:prSet/>
      <dgm:spPr/>
      <dgm:t>
        <a:bodyPr/>
        <a:lstStyle/>
        <a:p>
          <a:endParaRPr lang="en-GB" sz="1400">
            <a:latin typeface="Arial" panose="020B0604020202020204" pitchFamily="34" charset="0"/>
            <a:cs typeface="Arial" panose="020B0604020202020204" pitchFamily="34" charset="0"/>
          </a:endParaRPr>
        </a:p>
      </dgm:t>
    </dgm:pt>
    <dgm:pt modelId="{5635FA21-7407-40C3-8B83-94318D31668B}">
      <dgm:prSet phldrT="[Text]" custT="1"/>
      <dgm:spPr/>
      <dgm:t>
        <a:bodyPr/>
        <a:lstStyle/>
        <a:p>
          <a:r>
            <a:rPr lang="en-GB" sz="1400" b="1" dirty="0">
              <a:latin typeface="Arial" panose="020B0604020202020204" pitchFamily="34" charset="0"/>
              <a:cs typeface="Arial" panose="020B0604020202020204" pitchFamily="34" charset="0"/>
            </a:rPr>
            <a:t>CCMS online training</a:t>
          </a:r>
        </a:p>
      </dgm:t>
    </dgm:pt>
    <dgm:pt modelId="{07641BB1-7A5B-44B1-A091-2D383C56E6B0}" type="parTrans" cxnId="{9833A21E-F4B4-4C63-8BAC-E34B4BEA8FE2}">
      <dgm:prSet/>
      <dgm:spPr/>
      <dgm:t>
        <a:bodyPr/>
        <a:lstStyle/>
        <a:p>
          <a:endParaRPr lang="en-GB" sz="1400">
            <a:latin typeface="Arial" panose="020B0604020202020204" pitchFamily="34" charset="0"/>
            <a:cs typeface="Arial" panose="020B0604020202020204" pitchFamily="34" charset="0"/>
          </a:endParaRPr>
        </a:p>
      </dgm:t>
    </dgm:pt>
    <dgm:pt modelId="{30A2B056-1832-4B67-9EEE-12624659CE6B}" type="sibTrans" cxnId="{9833A21E-F4B4-4C63-8BAC-E34B4BEA8FE2}">
      <dgm:prSet/>
      <dgm:spPr/>
      <dgm:t>
        <a:bodyPr/>
        <a:lstStyle/>
        <a:p>
          <a:endParaRPr lang="en-GB" sz="1400">
            <a:latin typeface="Arial" panose="020B0604020202020204" pitchFamily="34" charset="0"/>
            <a:cs typeface="Arial" panose="020B0604020202020204" pitchFamily="34" charset="0"/>
          </a:endParaRPr>
        </a:p>
      </dgm:t>
    </dgm:pt>
    <dgm:pt modelId="{19A607D9-DA5E-498B-A816-19E4C792CA7D}">
      <dgm:prSet phldrT="[Text]" custT="1"/>
      <dgm:spPr/>
      <dgm:t>
        <a:bodyPr/>
        <a:lstStyle/>
        <a:p>
          <a:r>
            <a:rPr lang="en-GB" sz="1400" b="1" dirty="0">
              <a:latin typeface="Arial" panose="020B0604020202020204" pitchFamily="34" charset="0"/>
              <a:cs typeface="Arial" panose="020B0604020202020204" pitchFamily="34" charset="0"/>
            </a:rPr>
            <a:t>Online support webchat</a:t>
          </a:r>
        </a:p>
      </dgm:t>
    </dgm:pt>
    <dgm:pt modelId="{CD576DDE-DCE1-447E-87CA-860B6C637158}" type="parTrans" cxnId="{6AE6CC4D-60E7-49BE-9531-7E568A78E752}">
      <dgm:prSet/>
      <dgm:spPr/>
      <dgm:t>
        <a:bodyPr/>
        <a:lstStyle/>
        <a:p>
          <a:endParaRPr lang="en-GB" sz="1400">
            <a:latin typeface="Arial" panose="020B0604020202020204" pitchFamily="34" charset="0"/>
            <a:cs typeface="Arial" panose="020B0604020202020204" pitchFamily="34" charset="0"/>
          </a:endParaRPr>
        </a:p>
      </dgm:t>
    </dgm:pt>
    <dgm:pt modelId="{60B2A7C4-F034-49B1-9D72-3B6D53FFA723}" type="sibTrans" cxnId="{6AE6CC4D-60E7-49BE-9531-7E568A78E752}">
      <dgm:prSet/>
      <dgm:spPr/>
      <dgm:t>
        <a:bodyPr/>
        <a:lstStyle/>
        <a:p>
          <a:endParaRPr lang="en-GB" sz="1400">
            <a:latin typeface="Arial" panose="020B0604020202020204" pitchFamily="34" charset="0"/>
            <a:cs typeface="Arial" panose="020B0604020202020204" pitchFamily="34" charset="0"/>
          </a:endParaRPr>
        </a:p>
      </dgm:t>
    </dgm:pt>
    <dgm:pt modelId="{A991B761-2EAE-4060-B997-897B8A0AB454}">
      <dgm:prSet phldrT="[Text]" custT="1"/>
      <dgm:spPr/>
      <dgm:t>
        <a:bodyPr/>
        <a:lstStyle/>
        <a:p>
          <a:r>
            <a:rPr lang="en-GB" sz="1400" b="0" dirty="0">
              <a:latin typeface="Arial" panose="020B0604020202020204" pitchFamily="34" charset="0"/>
              <a:cs typeface="Arial" panose="020B0604020202020204" pitchFamily="34" charset="0"/>
            </a:rPr>
            <a:t>Getting started</a:t>
          </a:r>
          <a:endParaRPr lang="en-GB" sz="1400" dirty="0">
            <a:latin typeface="Arial" panose="020B0604020202020204" pitchFamily="34" charset="0"/>
            <a:cs typeface="Arial" panose="020B0604020202020204" pitchFamily="34" charset="0"/>
          </a:endParaRPr>
        </a:p>
      </dgm:t>
    </dgm:pt>
    <dgm:pt modelId="{C0F8B28C-4935-4F50-BCE4-E024D580B7C5}" type="parTrans" cxnId="{94B27C50-0014-4CBA-B7B6-C64D7D0E86AB}">
      <dgm:prSet/>
      <dgm:spPr/>
      <dgm:t>
        <a:bodyPr/>
        <a:lstStyle/>
        <a:p>
          <a:endParaRPr lang="en-GB" sz="1400">
            <a:latin typeface="Arial" panose="020B0604020202020204" pitchFamily="34" charset="0"/>
            <a:cs typeface="Arial" panose="020B0604020202020204" pitchFamily="34" charset="0"/>
          </a:endParaRPr>
        </a:p>
      </dgm:t>
    </dgm:pt>
    <dgm:pt modelId="{73C6C6AA-D61E-4DB7-8F24-DB807BB6209B}" type="sibTrans" cxnId="{94B27C50-0014-4CBA-B7B6-C64D7D0E86AB}">
      <dgm:prSet/>
      <dgm:spPr/>
      <dgm:t>
        <a:bodyPr/>
        <a:lstStyle/>
        <a:p>
          <a:endParaRPr lang="en-GB" sz="1400">
            <a:latin typeface="Arial" panose="020B0604020202020204" pitchFamily="34" charset="0"/>
            <a:cs typeface="Arial" panose="020B0604020202020204" pitchFamily="34" charset="0"/>
          </a:endParaRPr>
        </a:p>
      </dgm:t>
    </dgm:pt>
    <dgm:pt modelId="{2AE85949-804E-49A1-836B-8DFF89B28D1C}">
      <dgm:prSet custT="1"/>
      <dgm:spPr/>
      <dgm:t>
        <a:bodyPr/>
        <a:lstStyle/>
        <a:p>
          <a:r>
            <a:rPr lang="en-GB" sz="1400" b="0">
              <a:latin typeface="Arial" panose="020B0604020202020204" pitchFamily="34" charset="0"/>
              <a:cs typeface="Arial" panose="020B0604020202020204" pitchFamily="34" charset="0"/>
            </a:rPr>
            <a:t>Making an initial application</a:t>
          </a:r>
          <a:endParaRPr lang="en-GB" sz="1400" dirty="0">
            <a:latin typeface="Arial" panose="020B0604020202020204" pitchFamily="34" charset="0"/>
            <a:cs typeface="Arial" panose="020B0604020202020204" pitchFamily="34" charset="0"/>
          </a:endParaRPr>
        </a:p>
      </dgm:t>
    </dgm:pt>
    <dgm:pt modelId="{10CE708F-9538-449D-ABCD-301AA0C1193B}" type="parTrans" cxnId="{E16289D1-8C8A-431D-B5F3-729C26861F1E}">
      <dgm:prSet/>
      <dgm:spPr/>
      <dgm:t>
        <a:bodyPr/>
        <a:lstStyle/>
        <a:p>
          <a:endParaRPr lang="en-GB" sz="1400">
            <a:latin typeface="Arial" panose="020B0604020202020204" pitchFamily="34" charset="0"/>
            <a:cs typeface="Arial" panose="020B0604020202020204" pitchFamily="34" charset="0"/>
          </a:endParaRPr>
        </a:p>
      </dgm:t>
    </dgm:pt>
    <dgm:pt modelId="{640DAE82-AE4A-42FB-89B0-08E5548C74E5}" type="sibTrans" cxnId="{E16289D1-8C8A-431D-B5F3-729C26861F1E}">
      <dgm:prSet/>
      <dgm:spPr/>
      <dgm:t>
        <a:bodyPr/>
        <a:lstStyle/>
        <a:p>
          <a:endParaRPr lang="en-GB" sz="1400">
            <a:latin typeface="Arial" panose="020B0604020202020204" pitchFamily="34" charset="0"/>
            <a:cs typeface="Arial" panose="020B0604020202020204" pitchFamily="34" charset="0"/>
          </a:endParaRPr>
        </a:p>
      </dgm:t>
    </dgm:pt>
    <dgm:pt modelId="{624D38A0-24D4-4571-A148-E4D053608494}">
      <dgm:prSet custT="1"/>
      <dgm:spPr/>
      <dgm:t>
        <a:bodyPr/>
        <a:lstStyle/>
        <a:p>
          <a:r>
            <a:rPr lang="en-GB" sz="1400" b="0">
              <a:latin typeface="Arial" panose="020B0604020202020204" pitchFamily="34" charset="0"/>
              <a:cs typeface="Arial" panose="020B0604020202020204" pitchFamily="34" charset="0"/>
            </a:rPr>
            <a:t>Managing live cases</a:t>
          </a:r>
          <a:endParaRPr lang="en-GB" sz="1400" dirty="0">
            <a:latin typeface="Arial" panose="020B0604020202020204" pitchFamily="34" charset="0"/>
            <a:cs typeface="Arial" panose="020B0604020202020204" pitchFamily="34" charset="0"/>
          </a:endParaRPr>
        </a:p>
      </dgm:t>
    </dgm:pt>
    <dgm:pt modelId="{12B8974F-1BF2-4B72-BD73-438CE544C779}" type="parTrans" cxnId="{7F39B38F-F826-42D0-92AE-68F97DFEDABD}">
      <dgm:prSet/>
      <dgm:spPr/>
      <dgm:t>
        <a:bodyPr/>
        <a:lstStyle/>
        <a:p>
          <a:endParaRPr lang="en-GB" sz="1400">
            <a:latin typeface="Arial" panose="020B0604020202020204" pitchFamily="34" charset="0"/>
            <a:cs typeface="Arial" panose="020B0604020202020204" pitchFamily="34" charset="0"/>
          </a:endParaRPr>
        </a:p>
      </dgm:t>
    </dgm:pt>
    <dgm:pt modelId="{C77EE840-ADD9-49EE-9B5A-58305A8368F7}" type="sibTrans" cxnId="{7F39B38F-F826-42D0-92AE-68F97DFEDABD}">
      <dgm:prSet/>
      <dgm:spPr/>
      <dgm:t>
        <a:bodyPr/>
        <a:lstStyle/>
        <a:p>
          <a:endParaRPr lang="en-GB" sz="1400">
            <a:latin typeface="Arial" panose="020B0604020202020204" pitchFamily="34" charset="0"/>
            <a:cs typeface="Arial" panose="020B0604020202020204" pitchFamily="34" charset="0"/>
          </a:endParaRPr>
        </a:p>
      </dgm:t>
    </dgm:pt>
    <dgm:pt modelId="{BEB64F65-0C11-4B9A-9070-545D36CE1AA1}">
      <dgm:prSet custT="1"/>
      <dgm:spPr/>
      <dgm:t>
        <a:bodyPr/>
        <a:lstStyle/>
        <a:p>
          <a:r>
            <a:rPr lang="en-GB" sz="1400" b="0" dirty="0">
              <a:latin typeface="Arial" panose="020B0604020202020204" pitchFamily="34" charset="0"/>
              <a:cs typeface="Arial" panose="020B0604020202020204" pitchFamily="34" charset="0"/>
            </a:rPr>
            <a:t>Closing cases and billing</a:t>
          </a:r>
          <a:endParaRPr lang="en-GB" sz="1400" dirty="0">
            <a:latin typeface="Arial" panose="020B0604020202020204" pitchFamily="34" charset="0"/>
            <a:cs typeface="Arial" panose="020B0604020202020204" pitchFamily="34" charset="0"/>
          </a:endParaRPr>
        </a:p>
      </dgm:t>
    </dgm:pt>
    <dgm:pt modelId="{8678E64D-EF5B-4C0F-A47F-BF1F2BE50C6E}" type="parTrans" cxnId="{8A752DE8-D3B8-4935-9962-981B7991D292}">
      <dgm:prSet/>
      <dgm:spPr/>
      <dgm:t>
        <a:bodyPr/>
        <a:lstStyle/>
        <a:p>
          <a:endParaRPr lang="en-GB" sz="1400">
            <a:latin typeface="Arial" panose="020B0604020202020204" pitchFamily="34" charset="0"/>
            <a:cs typeface="Arial" panose="020B0604020202020204" pitchFamily="34" charset="0"/>
          </a:endParaRPr>
        </a:p>
      </dgm:t>
    </dgm:pt>
    <dgm:pt modelId="{1F415245-ACF7-47F3-A0EC-1764BC3D211A}" type="sibTrans" cxnId="{8A752DE8-D3B8-4935-9962-981B7991D292}">
      <dgm:prSet/>
      <dgm:spPr/>
      <dgm:t>
        <a:bodyPr/>
        <a:lstStyle/>
        <a:p>
          <a:endParaRPr lang="en-GB" sz="1400">
            <a:latin typeface="Arial" panose="020B0604020202020204" pitchFamily="34" charset="0"/>
            <a:cs typeface="Arial" panose="020B0604020202020204" pitchFamily="34" charset="0"/>
          </a:endParaRPr>
        </a:p>
      </dgm:t>
    </dgm:pt>
    <dgm:pt modelId="{4878A4AA-338B-4A09-85F7-2FFE97723D88}">
      <dgm:prSet custT="1"/>
      <dgm:spPr/>
      <dgm:t>
        <a:bodyPr/>
        <a:lstStyle/>
        <a:p>
          <a:r>
            <a:rPr lang="en-GB" sz="1400" b="0">
              <a:latin typeface="Arial" panose="020B0604020202020204" pitchFamily="34" charset="0"/>
              <a:cs typeface="Arial" panose="020B0604020202020204" pitchFamily="34" charset="0"/>
            </a:rPr>
            <a:t>Advanced billing</a:t>
          </a:r>
          <a:endParaRPr lang="en-GB" sz="1400">
            <a:latin typeface="Arial" panose="020B0604020202020204" pitchFamily="34" charset="0"/>
            <a:cs typeface="Arial" panose="020B0604020202020204" pitchFamily="34" charset="0"/>
          </a:endParaRPr>
        </a:p>
      </dgm:t>
    </dgm:pt>
    <dgm:pt modelId="{731D0F4C-B336-496E-AC94-6A7947AC7158}" type="parTrans" cxnId="{62481F98-A690-4954-8BCA-4E800759082D}">
      <dgm:prSet/>
      <dgm:spPr/>
      <dgm:t>
        <a:bodyPr/>
        <a:lstStyle/>
        <a:p>
          <a:endParaRPr lang="en-GB" sz="1400">
            <a:latin typeface="Arial" panose="020B0604020202020204" pitchFamily="34" charset="0"/>
            <a:cs typeface="Arial" panose="020B0604020202020204" pitchFamily="34" charset="0"/>
          </a:endParaRPr>
        </a:p>
      </dgm:t>
    </dgm:pt>
    <dgm:pt modelId="{3627DE04-30F6-4E94-8C9C-8707D0C7D80F}" type="sibTrans" cxnId="{62481F98-A690-4954-8BCA-4E800759082D}">
      <dgm:prSet/>
      <dgm:spPr/>
      <dgm:t>
        <a:bodyPr/>
        <a:lstStyle/>
        <a:p>
          <a:endParaRPr lang="en-GB" sz="1400">
            <a:latin typeface="Arial" panose="020B0604020202020204" pitchFamily="34" charset="0"/>
            <a:cs typeface="Arial" panose="020B0604020202020204" pitchFamily="34" charset="0"/>
          </a:endParaRPr>
        </a:p>
      </dgm:t>
    </dgm:pt>
    <dgm:pt modelId="{747B96FE-7BE0-4FF6-9588-FEE09EE1D715}">
      <dgm:prSet custT="1"/>
      <dgm:spPr/>
      <dgm:t>
        <a:bodyPr/>
        <a:lstStyle/>
        <a:p>
          <a:r>
            <a:rPr lang="en-GB" sz="1400" b="0">
              <a:latin typeface="Arial" panose="020B0604020202020204" pitchFamily="34" charset="0"/>
              <a:cs typeface="Arial" panose="020B0604020202020204" pitchFamily="34" charset="0"/>
            </a:rPr>
            <a:t>Exceptional case funding</a:t>
          </a:r>
          <a:endParaRPr lang="en-GB" sz="1400" dirty="0">
            <a:latin typeface="Arial" panose="020B0604020202020204" pitchFamily="34" charset="0"/>
            <a:cs typeface="Arial" panose="020B0604020202020204" pitchFamily="34" charset="0"/>
          </a:endParaRPr>
        </a:p>
      </dgm:t>
    </dgm:pt>
    <dgm:pt modelId="{5B896499-BED7-4019-A8CA-AE1D7F79A516}" type="parTrans" cxnId="{E5320AEA-CC41-4D07-81D1-E6DFE3E25BB0}">
      <dgm:prSet/>
      <dgm:spPr/>
      <dgm:t>
        <a:bodyPr/>
        <a:lstStyle/>
        <a:p>
          <a:endParaRPr lang="en-GB" sz="1400">
            <a:latin typeface="Arial" panose="020B0604020202020204" pitchFamily="34" charset="0"/>
            <a:cs typeface="Arial" panose="020B0604020202020204" pitchFamily="34" charset="0"/>
          </a:endParaRPr>
        </a:p>
      </dgm:t>
    </dgm:pt>
    <dgm:pt modelId="{C0A00A57-18F3-4677-8B01-084EC67EF5F9}" type="sibTrans" cxnId="{E5320AEA-CC41-4D07-81D1-E6DFE3E25BB0}">
      <dgm:prSet/>
      <dgm:spPr/>
      <dgm:t>
        <a:bodyPr/>
        <a:lstStyle/>
        <a:p>
          <a:endParaRPr lang="en-GB" sz="1400">
            <a:latin typeface="Arial" panose="020B0604020202020204" pitchFamily="34" charset="0"/>
            <a:cs typeface="Arial" panose="020B0604020202020204" pitchFamily="34" charset="0"/>
          </a:endParaRPr>
        </a:p>
      </dgm:t>
    </dgm:pt>
    <dgm:pt modelId="{55DE2AA7-4C54-4CD7-9554-B6313759BBEB}">
      <dgm:prSet custT="1"/>
      <dgm:spPr/>
      <dgm:t>
        <a:bodyPr/>
        <a:lstStyle/>
        <a:p>
          <a:r>
            <a:rPr lang="en-GB" sz="1400" b="0">
              <a:latin typeface="Arial" panose="020B0604020202020204" pitchFamily="34" charset="0"/>
              <a:cs typeface="Arial" panose="020B0604020202020204" pitchFamily="34" charset="0"/>
            </a:rPr>
            <a:t>High-cost cases</a:t>
          </a:r>
          <a:endParaRPr lang="en-GB" sz="1400" dirty="0">
            <a:latin typeface="Arial" panose="020B0604020202020204" pitchFamily="34" charset="0"/>
            <a:cs typeface="Arial" panose="020B0604020202020204" pitchFamily="34" charset="0"/>
          </a:endParaRPr>
        </a:p>
      </dgm:t>
    </dgm:pt>
    <dgm:pt modelId="{BB85B459-D82C-46B0-9D4D-38B07D7B051C}" type="parTrans" cxnId="{89BDB26E-5EBF-491A-AD44-32C44EFDF818}">
      <dgm:prSet/>
      <dgm:spPr/>
      <dgm:t>
        <a:bodyPr/>
        <a:lstStyle/>
        <a:p>
          <a:endParaRPr lang="en-GB" sz="1400">
            <a:latin typeface="Arial" panose="020B0604020202020204" pitchFamily="34" charset="0"/>
            <a:cs typeface="Arial" panose="020B0604020202020204" pitchFamily="34" charset="0"/>
          </a:endParaRPr>
        </a:p>
      </dgm:t>
    </dgm:pt>
    <dgm:pt modelId="{4E1E021F-4C11-4F6E-8DD3-E6D522A57485}" type="sibTrans" cxnId="{89BDB26E-5EBF-491A-AD44-32C44EFDF818}">
      <dgm:prSet/>
      <dgm:spPr/>
      <dgm:t>
        <a:bodyPr/>
        <a:lstStyle/>
        <a:p>
          <a:endParaRPr lang="en-GB" sz="1400">
            <a:latin typeface="Arial" panose="020B0604020202020204" pitchFamily="34" charset="0"/>
            <a:cs typeface="Arial" panose="020B0604020202020204" pitchFamily="34" charset="0"/>
          </a:endParaRPr>
        </a:p>
      </dgm:t>
    </dgm:pt>
    <dgm:pt modelId="{FDB1E7F4-207C-4532-BE92-0B91E3812AEF}">
      <dgm:prSet phldrT="[Text]" custT="1"/>
      <dgm:spPr/>
      <dgm:t>
        <a:bodyPr/>
        <a:lstStyle/>
        <a:p>
          <a:r>
            <a:rPr lang="en-GB" sz="1400" b="0" dirty="0">
              <a:latin typeface="Arial" panose="020B0604020202020204" pitchFamily="34" charset="0"/>
              <a:cs typeface="Arial" panose="020B0604020202020204" pitchFamily="34" charset="0"/>
            </a:rPr>
            <a:t>Sign up on Eventbrite: </a:t>
          </a:r>
          <a:r>
            <a:rPr lang="en-GB" sz="1400" b="0" u="sng" dirty="0">
              <a:solidFill>
                <a:srgbClr val="0070C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https://www.eventbrite.co.uk/o/legal-aid-agency-6102545875</a:t>
          </a:r>
          <a:r>
            <a:rPr lang="en-GB" sz="1400" b="0" dirty="0">
              <a:solidFill>
                <a:srgbClr val="0070C0"/>
              </a:solidFill>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dgm:t>
    </dgm:pt>
    <dgm:pt modelId="{EFFB3AF0-DBD9-42FE-9A0E-669F80675BF1}" type="parTrans" cxnId="{041AB0CE-774B-4D94-BC5A-838DD180EF6F}">
      <dgm:prSet/>
      <dgm:spPr/>
      <dgm:t>
        <a:bodyPr/>
        <a:lstStyle/>
        <a:p>
          <a:endParaRPr lang="en-GB" sz="1400">
            <a:latin typeface="Arial" panose="020B0604020202020204" pitchFamily="34" charset="0"/>
            <a:cs typeface="Arial" panose="020B0604020202020204" pitchFamily="34" charset="0"/>
          </a:endParaRPr>
        </a:p>
      </dgm:t>
    </dgm:pt>
    <dgm:pt modelId="{11202800-B0BF-49E0-B04C-4213D8AA6B7D}" type="sibTrans" cxnId="{041AB0CE-774B-4D94-BC5A-838DD180EF6F}">
      <dgm:prSet/>
      <dgm:spPr/>
      <dgm:t>
        <a:bodyPr/>
        <a:lstStyle/>
        <a:p>
          <a:endParaRPr lang="en-GB" sz="1400">
            <a:latin typeface="Arial" panose="020B0604020202020204" pitchFamily="34" charset="0"/>
            <a:cs typeface="Arial" panose="020B0604020202020204" pitchFamily="34" charset="0"/>
          </a:endParaRPr>
        </a:p>
      </dgm:t>
    </dgm:pt>
    <dgm:pt modelId="{7D24A7F1-7330-4156-9E4E-8219BBCCC328}">
      <dgm:prSet phldrT="[Text]" custT="1"/>
      <dgm:spPr/>
      <dgm:t>
        <a:bodyPr/>
        <a:lstStyle/>
        <a:p>
          <a:r>
            <a:rPr lang="en-GB" sz="1400" b="0">
              <a:latin typeface="Arial" panose="020B0604020202020204" pitchFamily="34" charset="0"/>
              <a:cs typeface="Arial" panose="020B0604020202020204" pitchFamily="34" charset="0"/>
            </a:rPr>
            <a:t>Use Webchat if you need help with IT system issues</a:t>
          </a:r>
          <a:endParaRPr lang="en-GB" sz="1400" dirty="0">
            <a:latin typeface="Arial" panose="020B0604020202020204" pitchFamily="34" charset="0"/>
            <a:cs typeface="Arial" panose="020B0604020202020204" pitchFamily="34" charset="0"/>
          </a:endParaRPr>
        </a:p>
      </dgm:t>
    </dgm:pt>
    <dgm:pt modelId="{6D4AC993-305C-4231-B73C-9C7510412364}" type="parTrans" cxnId="{6B4D19FD-C899-4A7D-A758-492B3E1B7CBF}">
      <dgm:prSet/>
      <dgm:spPr/>
      <dgm:t>
        <a:bodyPr/>
        <a:lstStyle/>
        <a:p>
          <a:endParaRPr lang="en-GB" sz="1400">
            <a:latin typeface="Arial" panose="020B0604020202020204" pitchFamily="34" charset="0"/>
            <a:cs typeface="Arial" panose="020B0604020202020204" pitchFamily="34" charset="0"/>
          </a:endParaRPr>
        </a:p>
      </dgm:t>
    </dgm:pt>
    <dgm:pt modelId="{3A5A7B3B-23F4-4639-A1B2-397B5A39A2CC}" type="sibTrans" cxnId="{6B4D19FD-C899-4A7D-A758-492B3E1B7CBF}">
      <dgm:prSet/>
      <dgm:spPr/>
      <dgm:t>
        <a:bodyPr/>
        <a:lstStyle/>
        <a:p>
          <a:endParaRPr lang="en-GB" sz="1400">
            <a:latin typeface="Arial" panose="020B0604020202020204" pitchFamily="34" charset="0"/>
            <a:cs typeface="Arial" panose="020B0604020202020204" pitchFamily="34" charset="0"/>
          </a:endParaRPr>
        </a:p>
      </dgm:t>
    </dgm:pt>
    <dgm:pt modelId="{BD9837C9-A63D-4DD1-B3EB-3077CCC35EC0}">
      <dgm:prSet phldrT="[Text]" custT="1"/>
      <dgm:spPr/>
      <dgm:t>
        <a:bodyPr/>
        <a:lstStyle/>
        <a:p>
          <a:r>
            <a:rPr lang="en-GB" sz="1400" b="1" dirty="0">
              <a:latin typeface="Arial" panose="020B0604020202020204" pitchFamily="34" charset="0"/>
              <a:cs typeface="Arial" panose="020B0604020202020204" pitchFamily="34" charset="0"/>
            </a:rPr>
            <a:t>Webinar recordings</a:t>
          </a:r>
        </a:p>
      </dgm:t>
    </dgm:pt>
    <dgm:pt modelId="{46136BEC-E322-4241-BAC6-6E966BE94970}" type="parTrans" cxnId="{E73DC304-2000-47BF-8160-CF4787B82B2D}">
      <dgm:prSet/>
      <dgm:spPr/>
      <dgm:t>
        <a:bodyPr/>
        <a:lstStyle/>
        <a:p>
          <a:endParaRPr lang="en-GB" sz="1400">
            <a:latin typeface="Arial" panose="020B0604020202020204" pitchFamily="34" charset="0"/>
            <a:cs typeface="Arial" panose="020B0604020202020204" pitchFamily="34" charset="0"/>
          </a:endParaRPr>
        </a:p>
      </dgm:t>
    </dgm:pt>
    <dgm:pt modelId="{63C225F3-449F-4414-A206-5BD0BCAF3BE4}" type="sibTrans" cxnId="{E73DC304-2000-47BF-8160-CF4787B82B2D}">
      <dgm:prSet/>
      <dgm:spPr/>
      <dgm:t>
        <a:bodyPr/>
        <a:lstStyle/>
        <a:p>
          <a:endParaRPr lang="en-GB" sz="1400">
            <a:latin typeface="Arial" panose="020B0604020202020204" pitchFamily="34" charset="0"/>
            <a:cs typeface="Arial" panose="020B0604020202020204" pitchFamily="34" charset="0"/>
          </a:endParaRPr>
        </a:p>
      </dgm:t>
    </dgm:pt>
    <dgm:pt modelId="{D4E9AED3-9642-4231-9414-A163FE56213F}">
      <dgm:prSet phldrT="[Text]" custT="1"/>
      <dgm:spPr/>
      <dgm:t>
        <a:bodyPr/>
        <a:lstStyle/>
        <a:p>
          <a:r>
            <a:rPr lang="en-GB" sz="1400">
              <a:solidFill>
                <a:schemeClr val="tx1"/>
              </a:solidFill>
              <a:latin typeface="Arial" panose="020B0604020202020204" pitchFamily="34" charset="0"/>
              <a:cs typeface="Arial" panose="020B0604020202020204" pitchFamily="34" charset="0"/>
            </a:rPr>
            <a:t>Our ‘Help Us Say Yes’ webinars focus on areas where there have been high enquiry levels, issues raised and helping providers in ‘getting it right first time’</a:t>
          </a:r>
          <a:endParaRPr lang="en-GB" sz="1400" dirty="0">
            <a:latin typeface="Arial" panose="020B0604020202020204" pitchFamily="34" charset="0"/>
            <a:cs typeface="Arial" panose="020B0604020202020204" pitchFamily="34" charset="0"/>
          </a:endParaRPr>
        </a:p>
      </dgm:t>
    </dgm:pt>
    <dgm:pt modelId="{DF18A9EB-354F-4518-8901-A1D2FB401D12}" type="parTrans" cxnId="{F5CC668D-2CB7-4F08-AFAD-FFB6DC4E017B}">
      <dgm:prSet/>
      <dgm:spPr/>
      <dgm:t>
        <a:bodyPr/>
        <a:lstStyle/>
        <a:p>
          <a:endParaRPr lang="en-GB" sz="1400">
            <a:latin typeface="Arial" panose="020B0604020202020204" pitchFamily="34" charset="0"/>
            <a:cs typeface="Arial" panose="020B0604020202020204" pitchFamily="34" charset="0"/>
          </a:endParaRPr>
        </a:p>
      </dgm:t>
    </dgm:pt>
    <dgm:pt modelId="{37D165DB-1B91-431C-8AA5-D59D242AA0DB}" type="sibTrans" cxnId="{F5CC668D-2CB7-4F08-AFAD-FFB6DC4E017B}">
      <dgm:prSet/>
      <dgm:spPr/>
      <dgm:t>
        <a:bodyPr/>
        <a:lstStyle/>
        <a:p>
          <a:endParaRPr lang="en-GB" sz="1400">
            <a:latin typeface="Arial" panose="020B0604020202020204" pitchFamily="34" charset="0"/>
            <a:cs typeface="Arial" panose="020B0604020202020204" pitchFamily="34" charset="0"/>
          </a:endParaRPr>
        </a:p>
      </dgm:t>
    </dgm:pt>
    <dgm:pt modelId="{8F954E38-07B6-4E72-9528-1454F1781046}">
      <dgm:prSet custT="1"/>
      <dgm:spPr/>
      <dgm:t>
        <a:bodyPr/>
        <a:lstStyle/>
        <a:p>
          <a:r>
            <a:rPr lang="en-GB" sz="1400">
              <a:latin typeface="Arial" panose="020B0604020202020204" pitchFamily="34" charset="0"/>
              <a:cs typeface="Arial" panose="020B0604020202020204" pitchFamily="34" charset="0"/>
            </a:rPr>
            <a:t>Popular sessions are posted on the training website: </a:t>
          </a:r>
          <a:r>
            <a:rPr lang="en-GB" sz="1400">
              <a:solidFill>
                <a:srgbClr val="0070C0"/>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Ministry of Justice</a:t>
          </a:r>
          <a:endParaRPr lang="en-GB" sz="1400" dirty="0">
            <a:latin typeface="Arial" panose="020B0604020202020204" pitchFamily="34" charset="0"/>
            <a:cs typeface="Arial" panose="020B0604020202020204" pitchFamily="34" charset="0"/>
          </a:endParaRPr>
        </a:p>
      </dgm:t>
    </dgm:pt>
    <dgm:pt modelId="{C7E11100-F516-499D-82AD-6F30B0BF5D2F}" type="parTrans" cxnId="{F99E6262-1E76-4034-BDFA-EFAA77E5AB79}">
      <dgm:prSet/>
      <dgm:spPr/>
      <dgm:t>
        <a:bodyPr/>
        <a:lstStyle/>
        <a:p>
          <a:endParaRPr lang="en-GB" sz="1400">
            <a:latin typeface="Arial" panose="020B0604020202020204" pitchFamily="34" charset="0"/>
            <a:cs typeface="Arial" panose="020B0604020202020204" pitchFamily="34" charset="0"/>
          </a:endParaRPr>
        </a:p>
      </dgm:t>
    </dgm:pt>
    <dgm:pt modelId="{AA4794E0-BAF1-4823-B426-B904F28D80D0}" type="sibTrans" cxnId="{F99E6262-1E76-4034-BDFA-EFAA77E5AB79}">
      <dgm:prSet/>
      <dgm:spPr/>
      <dgm:t>
        <a:bodyPr/>
        <a:lstStyle/>
        <a:p>
          <a:endParaRPr lang="en-GB" sz="1400">
            <a:latin typeface="Arial" panose="020B0604020202020204" pitchFamily="34" charset="0"/>
            <a:cs typeface="Arial" panose="020B0604020202020204" pitchFamily="34" charset="0"/>
          </a:endParaRPr>
        </a:p>
      </dgm:t>
    </dgm:pt>
    <dgm:pt modelId="{C439BFF8-089E-437C-B8F8-27BE1F2A5383}">
      <dgm:prSet custT="1"/>
      <dgm:spPr/>
      <dgm:t>
        <a:bodyPr/>
        <a:lstStyle/>
        <a:p>
          <a:r>
            <a:rPr lang="en-GB" sz="1400" b="1" dirty="0">
              <a:latin typeface="Arial" panose="020B0604020202020204" pitchFamily="34" charset="0"/>
              <a:cs typeface="Arial" panose="020B0604020202020204" pitchFamily="34" charset="0"/>
            </a:rPr>
            <a:t>Eligibility calculator</a:t>
          </a:r>
        </a:p>
      </dgm:t>
    </dgm:pt>
    <dgm:pt modelId="{7C24C900-5464-417D-AEDB-FBA0EB601712}" type="parTrans" cxnId="{287089F9-FA2E-449B-9C39-28774CC47F85}">
      <dgm:prSet/>
      <dgm:spPr/>
      <dgm:t>
        <a:bodyPr/>
        <a:lstStyle/>
        <a:p>
          <a:endParaRPr lang="en-GB" sz="1400">
            <a:latin typeface="Arial" panose="020B0604020202020204" pitchFamily="34" charset="0"/>
            <a:cs typeface="Arial" panose="020B0604020202020204" pitchFamily="34" charset="0"/>
          </a:endParaRPr>
        </a:p>
      </dgm:t>
    </dgm:pt>
    <dgm:pt modelId="{744AD424-D683-422B-96C0-FB4D8E83A91A}" type="sibTrans" cxnId="{287089F9-FA2E-449B-9C39-28774CC47F85}">
      <dgm:prSet/>
      <dgm:spPr/>
      <dgm:t>
        <a:bodyPr/>
        <a:lstStyle/>
        <a:p>
          <a:endParaRPr lang="en-GB" sz="1400">
            <a:latin typeface="Arial" panose="020B0604020202020204" pitchFamily="34" charset="0"/>
            <a:cs typeface="Arial" panose="020B0604020202020204" pitchFamily="34" charset="0"/>
          </a:endParaRPr>
        </a:p>
      </dgm:t>
    </dgm:pt>
    <dgm:pt modelId="{FE1FACF6-E60A-4CDB-8A6C-69675B74424E}">
      <dgm:prSet custT="1"/>
      <dgm:spPr/>
      <dgm:t>
        <a:bodyPr/>
        <a:lstStyle/>
        <a:p>
          <a:pPr>
            <a:buClr>
              <a:schemeClr val="tx1"/>
            </a:buClr>
          </a:pPr>
          <a:r>
            <a:rPr lang="en-GB" sz="1400" dirty="0">
              <a:solidFill>
                <a:srgbClr val="0070C0"/>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Course: CCMS Provider: Means assessments and contributions (justice.gov.uk)</a:t>
          </a:r>
          <a:endParaRPr lang="en-GB" sz="1400" dirty="0">
            <a:solidFill>
              <a:srgbClr val="0070C0"/>
            </a:solidFill>
            <a:latin typeface="Arial" panose="020B0604020202020204" pitchFamily="34" charset="0"/>
            <a:cs typeface="Arial" panose="020B0604020202020204" pitchFamily="34" charset="0"/>
          </a:endParaRPr>
        </a:p>
      </dgm:t>
    </dgm:pt>
    <dgm:pt modelId="{DC4501E5-19B3-4F55-BA9E-291A457F42E1}" type="parTrans" cxnId="{BDCF0F45-CF5A-4193-A4F1-2B7F9C3049B5}">
      <dgm:prSet/>
      <dgm:spPr/>
      <dgm:t>
        <a:bodyPr/>
        <a:lstStyle/>
        <a:p>
          <a:endParaRPr lang="en-GB" sz="1400">
            <a:latin typeface="Arial" panose="020B0604020202020204" pitchFamily="34" charset="0"/>
            <a:cs typeface="Arial" panose="020B0604020202020204" pitchFamily="34" charset="0"/>
          </a:endParaRPr>
        </a:p>
      </dgm:t>
    </dgm:pt>
    <dgm:pt modelId="{20A768D1-E01C-4740-8226-451B684CEB74}" type="sibTrans" cxnId="{BDCF0F45-CF5A-4193-A4F1-2B7F9C3049B5}">
      <dgm:prSet/>
      <dgm:spPr/>
      <dgm:t>
        <a:bodyPr/>
        <a:lstStyle/>
        <a:p>
          <a:endParaRPr lang="en-GB" sz="1400">
            <a:latin typeface="Arial" panose="020B0604020202020204" pitchFamily="34" charset="0"/>
            <a:cs typeface="Arial" panose="020B0604020202020204" pitchFamily="34" charset="0"/>
          </a:endParaRPr>
        </a:p>
      </dgm:t>
    </dgm:pt>
    <dgm:pt modelId="{5F75C630-1CB8-4BEF-B1DF-09E407E2B3AD}" type="pres">
      <dgm:prSet presAssocID="{7F7A0F94-9943-488D-B070-9B52409873E8}" presName="linear" presStyleCnt="0">
        <dgm:presLayoutVars>
          <dgm:dir/>
          <dgm:animLvl val="lvl"/>
          <dgm:resizeHandles val="exact"/>
        </dgm:presLayoutVars>
      </dgm:prSet>
      <dgm:spPr/>
    </dgm:pt>
    <dgm:pt modelId="{80B12DC1-4B92-4F05-B0C2-A0CD0C5C606D}" type="pres">
      <dgm:prSet presAssocID="{1903D001-77B9-4B64-B148-7629180B7169}" presName="parentLin" presStyleCnt="0"/>
      <dgm:spPr/>
    </dgm:pt>
    <dgm:pt modelId="{8BB1F541-2997-4370-9144-8F2AE9C61A43}" type="pres">
      <dgm:prSet presAssocID="{1903D001-77B9-4B64-B148-7629180B7169}" presName="parentLeftMargin" presStyleLbl="node1" presStyleIdx="0" presStyleCnt="5"/>
      <dgm:spPr/>
    </dgm:pt>
    <dgm:pt modelId="{1FD60EA7-6D15-43A9-9232-45A5B3B34907}" type="pres">
      <dgm:prSet presAssocID="{1903D001-77B9-4B64-B148-7629180B7169}" presName="parentText" presStyleLbl="node1" presStyleIdx="0" presStyleCnt="5">
        <dgm:presLayoutVars>
          <dgm:chMax val="0"/>
          <dgm:bulletEnabled val="1"/>
        </dgm:presLayoutVars>
      </dgm:prSet>
      <dgm:spPr/>
    </dgm:pt>
    <dgm:pt modelId="{184F3C20-D060-47F6-8BA1-CEAEB28EC3A1}" type="pres">
      <dgm:prSet presAssocID="{1903D001-77B9-4B64-B148-7629180B7169}" presName="negativeSpace" presStyleCnt="0"/>
      <dgm:spPr/>
    </dgm:pt>
    <dgm:pt modelId="{36E33FC2-7BD5-4091-AF98-4662D9190ABB}" type="pres">
      <dgm:prSet presAssocID="{1903D001-77B9-4B64-B148-7629180B7169}" presName="childText" presStyleLbl="conFgAcc1" presStyleIdx="0" presStyleCnt="5">
        <dgm:presLayoutVars>
          <dgm:bulletEnabled val="1"/>
        </dgm:presLayoutVars>
      </dgm:prSet>
      <dgm:spPr/>
    </dgm:pt>
    <dgm:pt modelId="{EB8A2BD2-7107-4E65-924C-77149BACA523}" type="pres">
      <dgm:prSet presAssocID="{2DC924F5-4576-4D94-8414-3A45BBD8009B}" presName="spaceBetweenRectangles" presStyleCnt="0"/>
      <dgm:spPr/>
    </dgm:pt>
    <dgm:pt modelId="{963B217E-66A2-4890-A54C-14A198A97439}" type="pres">
      <dgm:prSet presAssocID="{5635FA21-7407-40C3-8B83-94318D31668B}" presName="parentLin" presStyleCnt="0"/>
      <dgm:spPr/>
    </dgm:pt>
    <dgm:pt modelId="{CB9C582D-4FCA-4FBA-98E0-B8BD0FE07C17}" type="pres">
      <dgm:prSet presAssocID="{5635FA21-7407-40C3-8B83-94318D31668B}" presName="parentLeftMargin" presStyleLbl="node1" presStyleIdx="0" presStyleCnt="5"/>
      <dgm:spPr/>
    </dgm:pt>
    <dgm:pt modelId="{F7541963-B8B2-40BB-87AD-F544FB8004E7}" type="pres">
      <dgm:prSet presAssocID="{5635FA21-7407-40C3-8B83-94318D31668B}" presName="parentText" presStyleLbl="node1" presStyleIdx="1" presStyleCnt="5">
        <dgm:presLayoutVars>
          <dgm:chMax val="0"/>
          <dgm:bulletEnabled val="1"/>
        </dgm:presLayoutVars>
      </dgm:prSet>
      <dgm:spPr/>
    </dgm:pt>
    <dgm:pt modelId="{E4FAEDEE-FAC6-4389-93CB-919080BB8667}" type="pres">
      <dgm:prSet presAssocID="{5635FA21-7407-40C3-8B83-94318D31668B}" presName="negativeSpace" presStyleCnt="0"/>
      <dgm:spPr/>
    </dgm:pt>
    <dgm:pt modelId="{FDD6C46F-6700-4C88-B644-8F69888EA8BF}" type="pres">
      <dgm:prSet presAssocID="{5635FA21-7407-40C3-8B83-94318D31668B}" presName="childText" presStyleLbl="conFgAcc1" presStyleIdx="1" presStyleCnt="5">
        <dgm:presLayoutVars>
          <dgm:bulletEnabled val="1"/>
        </dgm:presLayoutVars>
      </dgm:prSet>
      <dgm:spPr/>
    </dgm:pt>
    <dgm:pt modelId="{78F4FD4C-E4EC-4037-AB8E-9F7FC7565C39}" type="pres">
      <dgm:prSet presAssocID="{30A2B056-1832-4B67-9EEE-12624659CE6B}" presName="spaceBetweenRectangles" presStyleCnt="0"/>
      <dgm:spPr/>
    </dgm:pt>
    <dgm:pt modelId="{6B207600-6C50-4036-B52D-A0D419FC9063}" type="pres">
      <dgm:prSet presAssocID="{19A607D9-DA5E-498B-A816-19E4C792CA7D}" presName="parentLin" presStyleCnt="0"/>
      <dgm:spPr/>
    </dgm:pt>
    <dgm:pt modelId="{7AA60D0D-F326-4BE4-B9DB-FA96F432D648}" type="pres">
      <dgm:prSet presAssocID="{19A607D9-DA5E-498B-A816-19E4C792CA7D}" presName="parentLeftMargin" presStyleLbl="node1" presStyleIdx="1" presStyleCnt="5"/>
      <dgm:spPr/>
    </dgm:pt>
    <dgm:pt modelId="{942217EA-5C9D-4FBE-9AA8-B0DFB47F635C}" type="pres">
      <dgm:prSet presAssocID="{19A607D9-DA5E-498B-A816-19E4C792CA7D}" presName="parentText" presStyleLbl="node1" presStyleIdx="2" presStyleCnt="5">
        <dgm:presLayoutVars>
          <dgm:chMax val="0"/>
          <dgm:bulletEnabled val="1"/>
        </dgm:presLayoutVars>
      </dgm:prSet>
      <dgm:spPr/>
    </dgm:pt>
    <dgm:pt modelId="{C4EF89BC-8357-4EC7-8443-BF6465EE8C3A}" type="pres">
      <dgm:prSet presAssocID="{19A607D9-DA5E-498B-A816-19E4C792CA7D}" presName="negativeSpace" presStyleCnt="0"/>
      <dgm:spPr/>
    </dgm:pt>
    <dgm:pt modelId="{8CEFA342-DCCD-4E1E-951E-8DE48BF022C8}" type="pres">
      <dgm:prSet presAssocID="{19A607D9-DA5E-498B-A816-19E4C792CA7D}" presName="childText" presStyleLbl="conFgAcc1" presStyleIdx="2" presStyleCnt="5">
        <dgm:presLayoutVars>
          <dgm:bulletEnabled val="1"/>
        </dgm:presLayoutVars>
      </dgm:prSet>
      <dgm:spPr/>
    </dgm:pt>
    <dgm:pt modelId="{7E240482-B56E-44E1-B1CB-AD59CF49F19B}" type="pres">
      <dgm:prSet presAssocID="{60B2A7C4-F034-49B1-9D72-3B6D53FFA723}" presName="spaceBetweenRectangles" presStyleCnt="0"/>
      <dgm:spPr/>
    </dgm:pt>
    <dgm:pt modelId="{4A9766CF-345E-40F6-8855-A557B7E632F6}" type="pres">
      <dgm:prSet presAssocID="{BD9837C9-A63D-4DD1-B3EB-3077CCC35EC0}" presName="parentLin" presStyleCnt="0"/>
      <dgm:spPr/>
    </dgm:pt>
    <dgm:pt modelId="{33D26D25-3934-4F59-9D49-F476DA02A442}" type="pres">
      <dgm:prSet presAssocID="{BD9837C9-A63D-4DD1-B3EB-3077CCC35EC0}" presName="parentLeftMargin" presStyleLbl="node1" presStyleIdx="2" presStyleCnt="5"/>
      <dgm:spPr/>
    </dgm:pt>
    <dgm:pt modelId="{89153C2A-6DB8-4D46-8144-1B452B78A2F6}" type="pres">
      <dgm:prSet presAssocID="{BD9837C9-A63D-4DD1-B3EB-3077CCC35EC0}" presName="parentText" presStyleLbl="node1" presStyleIdx="3" presStyleCnt="5">
        <dgm:presLayoutVars>
          <dgm:chMax val="0"/>
          <dgm:bulletEnabled val="1"/>
        </dgm:presLayoutVars>
      </dgm:prSet>
      <dgm:spPr/>
    </dgm:pt>
    <dgm:pt modelId="{F3E152A4-9953-42D6-9943-996983F6A5B7}" type="pres">
      <dgm:prSet presAssocID="{BD9837C9-A63D-4DD1-B3EB-3077CCC35EC0}" presName="negativeSpace" presStyleCnt="0"/>
      <dgm:spPr/>
    </dgm:pt>
    <dgm:pt modelId="{A1DF987A-9368-4AE2-A41C-31344198CF61}" type="pres">
      <dgm:prSet presAssocID="{BD9837C9-A63D-4DD1-B3EB-3077CCC35EC0}" presName="childText" presStyleLbl="conFgAcc1" presStyleIdx="3" presStyleCnt="5">
        <dgm:presLayoutVars>
          <dgm:bulletEnabled val="1"/>
        </dgm:presLayoutVars>
      </dgm:prSet>
      <dgm:spPr/>
    </dgm:pt>
    <dgm:pt modelId="{0F59E053-D5A7-406A-A695-168A921438A5}" type="pres">
      <dgm:prSet presAssocID="{63C225F3-449F-4414-A206-5BD0BCAF3BE4}" presName="spaceBetweenRectangles" presStyleCnt="0"/>
      <dgm:spPr/>
    </dgm:pt>
    <dgm:pt modelId="{59D78D89-75C3-46FC-A660-F6D0A91FA8C4}" type="pres">
      <dgm:prSet presAssocID="{C439BFF8-089E-437C-B8F8-27BE1F2A5383}" presName="parentLin" presStyleCnt="0"/>
      <dgm:spPr/>
    </dgm:pt>
    <dgm:pt modelId="{47020497-11DA-45E7-A36B-4593E6A6737B}" type="pres">
      <dgm:prSet presAssocID="{C439BFF8-089E-437C-B8F8-27BE1F2A5383}" presName="parentLeftMargin" presStyleLbl="node1" presStyleIdx="3" presStyleCnt="5"/>
      <dgm:spPr/>
    </dgm:pt>
    <dgm:pt modelId="{BC7CEFBF-495A-4993-BBF8-D4D7F38BCD0C}" type="pres">
      <dgm:prSet presAssocID="{C439BFF8-089E-437C-B8F8-27BE1F2A5383}" presName="parentText" presStyleLbl="node1" presStyleIdx="4" presStyleCnt="5">
        <dgm:presLayoutVars>
          <dgm:chMax val="0"/>
          <dgm:bulletEnabled val="1"/>
        </dgm:presLayoutVars>
      </dgm:prSet>
      <dgm:spPr/>
    </dgm:pt>
    <dgm:pt modelId="{53C8F42E-6BEA-40EA-932B-E1AFFED0F2EF}" type="pres">
      <dgm:prSet presAssocID="{C439BFF8-089E-437C-B8F8-27BE1F2A5383}" presName="negativeSpace" presStyleCnt="0"/>
      <dgm:spPr/>
    </dgm:pt>
    <dgm:pt modelId="{16505823-B8FB-41A3-876C-5A2C6C3026B2}" type="pres">
      <dgm:prSet presAssocID="{C439BFF8-089E-437C-B8F8-27BE1F2A5383}" presName="childText" presStyleLbl="conFgAcc1" presStyleIdx="4" presStyleCnt="5">
        <dgm:presLayoutVars>
          <dgm:bulletEnabled val="1"/>
        </dgm:presLayoutVars>
      </dgm:prSet>
      <dgm:spPr/>
    </dgm:pt>
  </dgm:ptLst>
  <dgm:cxnLst>
    <dgm:cxn modelId="{5D9A8302-3209-43A3-BB34-647F205E265F}" type="presOf" srcId="{8F954E38-07B6-4E72-9528-1454F1781046}" destId="{A1DF987A-9368-4AE2-A41C-31344198CF61}" srcOrd="0" destOrd="1" presId="urn:microsoft.com/office/officeart/2005/8/layout/list1"/>
    <dgm:cxn modelId="{E73DC304-2000-47BF-8160-CF4787B82B2D}" srcId="{7F7A0F94-9943-488D-B070-9B52409873E8}" destId="{BD9837C9-A63D-4DD1-B3EB-3077CCC35EC0}" srcOrd="3" destOrd="0" parTransId="{46136BEC-E322-4241-BAC6-6E966BE94970}" sibTransId="{63C225F3-449F-4414-A206-5BD0BCAF3BE4}"/>
    <dgm:cxn modelId="{F97C6B16-8B2A-49D9-8776-958981CFB234}" type="presOf" srcId="{5635FA21-7407-40C3-8B83-94318D31668B}" destId="{CB9C582D-4FCA-4FBA-98E0-B8BD0FE07C17}" srcOrd="0" destOrd="0" presId="urn:microsoft.com/office/officeart/2005/8/layout/list1"/>
    <dgm:cxn modelId="{405E6118-F274-4714-9AB1-D3303D153406}" type="presOf" srcId="{5635FA21-7407-40C3-8B83-94318D31668B}" destId="{F7541963-B8B2-40BB-87AD-F544FB8004E7}" srcOrd="1" destOrd="0" presId="urn:microsoft.com/office/officeart/2005/8/layout/list1"/>
    <dgm:cxn modelId="{03B4001D-FBAB-4B84-B366-7204D08BE934}" type="presOf" srcId="{1903D001-77B9-4B64-B148-7629180B7169}" destId="{8BB1F541-2997-4370-9144-8F2AE9C61A43}" srcOrd="0" destOrd="0" presId="urn:microsoft.com/office/officeart/2005/8/layout/list1"/>
    <dgm:cxn modelId="{9833A21E-F4B4-4C63-8BAC-E34B4BEA8FE2}" srcId="{7F7A0F94-9943-488D-B070-9B52409873E8}" destId="{5635FA21-7407-40C3-8B83-94318D31668B}" srcOrd="1" destOrd="0" parTransId="{07641BB1-7A5B-44B1-A091-2D383C56E6B0}" sibTransId="{30A2B056-1832-4B67-9EEE-12624659CE6B}"/>
    <dgm:cxn modelId="{BCCA6531-8049-496F-AAF8-0B5DA4B8CFAA}" type="presOf" srcId="{7D24A7F1-7330-4156-9E4E-8219BBCCC328}" destId="{8CEFA342-DCCD-4E1E-951E-8DE48BF022C8}" srcOrd="0" destOrd="0" presId="urn:microsoft.com/office/officeart/2005/8/layout/list1"/>
    <dgm:cxn modelId="{FBF5883A-FAE9-489D-AE6D-5847466763DA}" type="presOf" srcId="{55DE2AA7-4C54-4CD7-9554-B6313759BBEB}" destId="{36E33FC2-7BD5-4091-AF98-4662D9190ABB}" srcOrd="0" destOrd="6" presId="urn:microsoft.com/office/officeart/2005/8/layout/list1"/>
    <dgm:cxn modelId="{F99E6262-1E76-4034-BDFA-EFAA77E5AB79}" srcId="{BD9837C9-A63D-4DD1-B3EB-3077CCC35EC0}" destId="{8F954E38-07B6-4E72-9528-1454F1781046}" srcOrd="1" destOrd="0" parTransId="{C7E11100-F516-499D-82AD-6F30B0BF5D2F}" sibTransId="{AA4794E0-BAF1-4823-B426-B904F28D80D0}"/>
    <dgm:cxn modelId="{BDCF0F45-CF5A-4193-A4F1-2B7F9C3049B5}" srcId="{C439BFF8-089E-437C-B8F8-27BE1F2A5383}" destId="{FE1FACF6-E60A-4CDB-8A6C-69675B74424E}" srcOrd="0" destOrd="0" parTransId="{DC4501E5-19B3-4F55-BA9E-291A457F42E1}" sibTransId="{20A768D1-E01C-4740-8226-451B684CEB74}"/>
    <dgm:cxn modelId="{116D1148-194D-48DA-A15C-7A9C27E0EDB9}" type="presOf" srcId="{19A607D9-DA5E-498B-A816-19E4C792CA7D}" destId="{7AA60D0D-F326-4BE4-B9DB-FA96F432D648}" srcOrd="0" destOrd="0" presId="urn:microsoft.com/office/officeart/2005/8/layout/list1"/>
    <dgm:cxn modelId="{6AE6CC4D-60E7-49BE-9531-7E568A78E752}" srcId="{7F7A0F94-9943-488D-B070-9B52409873E8}" destId="{19A607D9-DA5E-498B-A816-19E4C792CA7D}" srcOrd="2" destOrd="0" parTransId="{CD576DDE-DCE1-447E-87CA-860B6C637158}" sibTransId="{60B2A7C4-F034-49B1-9D72-3B6D53FFA723}"/>
    <dgm:cxn modelId="{BEAA664E-D632-4FF0-A7AB-D03EBFD0DD54}" type="presOf" srcId="{BD9837C9-A63D-4DD1-B3EB-3077CCC35EC0}" destId="{33D26D25-3934-4F59-9D49-F476DA02A442}" srcOrd="0" destOrd="0" presId="urn:microsoft.com/office/officeart/2005/8/layout/list1"/>
    <dgm:cxn modelId="{1BA6A46E-B5F1-4717-A4D2-E7F9CA21F897}" type="presOf" srcId="{19A607D9-DA5E-498B-A816-19E4C792CA7D}" destId="{942217EA-5C9D-4FBE-9AA8-B0DFB47F635C}" srcOrd="1" destOrd="0" presId="urn:microsoft.com/office/officeart/2005/8/layout/list1"/>
    <dgm:cxn modelId="{89BDB26E-5EBF-491A-AD44-32C44EFDF818}" srcId="{1903D001-77B9-4B64-B148-7629180B7169}" destId="{55DE2AA7-4C54-4CD7-9554-B6313759BBEB}" srcOrd="6" destOrd="0" parTransId="{BB85B459-D82C-46B0-9D4D-38B07D7B051C}" sibTransId="{4E1E021F-4C11-4F6E-8DD3-E6D522A57485}"/>
    <dgm:cxn modelId="{94B27C50-0014-4CBA-B7B6-C64D7D0E86AB}" srcId="{1903D001-77B9-4B64-B148-7629180B7169}" destId="{A991B761-2EAE-4060-B997-897B8A0AB454}" srcOrd="0" destOrd="0" parTransId="{C0F8B28C-4935-4F50-BCE4-E024D580B7C5}" sibTransId="{73C6C6AA-D61E-4DB7-8F24-DB807BB6209B}"/>
    <dgm:cxn modelId="{C1082B56-F254-4CB1-8757-F0EED8502253}" type="presOf" srcId="{BEB64F65-0C11-4B9A-9070-545D36CE1AA1}" destId="{36E33FC2-7BD5-4091-AF98-4662D9190ABB}" srcOrd="0" destOrd="3" presId="urn:microsoft.com/office/officeart/2005/8/layout/list1"/>
    <dgm:cxn modelId="{54AFFB56-9FEB-490A-9B0D-5007505A51B6}" type="presOf" srcId="{C439BFF8-089E-437C-B8F8-27BE1F2A5383}" destId="{47020497-11DA-45E7-A36B-4593E6A6737B}" srcOrd="0" destOrd="0" presId="urn:microsoft.com/office/officeart/2005/8/layout/list1"/>
    <dgm:cxn modelId="{7015337F-BDCF-452B-9314-66808BD3D243}" type="presOf" srcId="{D4E9AED3-9642-4231-9414-A163FE56213F}" destId="{A1DF987A-9368-4AE2-A41C-31344198CF61}" srcOrd="0" destOrd="0" presId="urn:microsoft.com/office/officeart/2005/8/layout/list1"/>
    <dgm:cxn modelId="{13AE9D80-0A53-438F-A7FD-3C91C4B41482}" type="presOf" srcId="{7F7A0F94-9943-488D-B070-9B52409873E8}" destId="{5F75C630-1CB8-4BEF-B1DF-09E407E2B3AD}" srcOrd="0" destOrd="0" presId="urn:microsoft.com/office/officeart/2005/8/layout/list1"/>
    <dgm:cxn modelId="{F5CC668D-2CB7-4F08-AFAD-FFB6DC4E017B}" srcId="{BD9837C9-A63D-4DD1-B3EB-3077CCC35EC0}" destId="{D4E9AED3-9642-4231-9414-A163FE56213F}" srcOrd="0" destOrd="0" parTransId="{DF18A9EB-354F-4518-8901-A1D2FB401D12}" sibTransId="{37D165DB-1B91-431C-8AA5-D59D242AA0DB}"/>
    <dgm:cxn modelId="{7F39B38F-F826-42D0-92AE-68F97DFEDABD}" srcId="{1903D001-77B9-4B64-B148-7629180B7169}" destId="{624D38A0-24D4-4571-A148-E4D053608494}" srcOrd="2" destOrd="0" parTransId="{12B8974F-1BF2-4B72-BD73-438CE544C779}" sibTransId="{C77EE840-ADD9-49EE-9B5A-58305A8368F7}"/>
    <dgm:cxn modelId="{62481F98-A690-4954-8BCA-4E800759082D}" srcId="{1903D001-77B9-4B64-B148-7629180B7169}" destId="{4878A4AA-338B-4A09-85F7-2FFE97723D88}" srcOrd="4" destOrd="0" parTransId="{731D0F4C-B336-496E-AC94-6A7947AC7158}" sibTransId="{3627DE04-30F6-4E94-8C9C-8707D0C7D80F}"/>
    <dgm:cxn modelId="{B0369AA8-D06D-4B2C-A30F-B405FCE033A4}" type="presOf" srcId="{747B96FE-7BE0-4FF6-9588-FEE09EE1D715}" destId="{36E33FC2-7BD5-4091-AF98-4662D9190ABB}" srcOrd="0" destOrd="5" presId="urn:microsoft.com/office/officeart/2005/8/layout/list1"/>
    <dgm:cxn modelId="{B9359EA9-571F-42FC-95CE-3153250C42BF}" srcId="{7F7A0F94-9943-488D-B070-9B52409873E8}" destId="{1903D001-77B9-4B64-B148-7629180B7169}" srcOrd="0" destOrd="0" parTransId="{5105D484-2228-40A7-980F-3FE2F3120427}" sibTransId="{2DC924F5-4576-4D94-8414-3A45BBD8009B}"/>
    <dgm:cxn modelId="{FC1F08AC-A089-4A8B-B303-E76452B7067A}" type="presOf" srcId="{624D38A0-24D4-4571-A148-E4D053608494}" destId="{36E33FC2-7BD5-4091-AF98-4662D9190ABB}" srcOrd="0" destOrd="2" presId="urn:microsoft.com/office/officeart/2005/8/layout/list1"/>
    <dgm:cxn modelId="{5C8BB3AD-3DC7-4824-BAE5-B3E94615580C}" type="presOf" srcId="{FE1FACF6-E60A-4CDB-8A6C-69675B74424E}" destId="{16505823-B8FB-41A3-876C-5A2C6C3026B2}" srcOrd="0" destOrd="0" presId="urn:microsoft.com/office/officeart/2005/8/layout/list1"/>
    <dgm:cxn modelId="{29FAFDB0-3823-4AE6-9537-7ACE72E90521}" type="presOf" srcId="{FDB1E7F4-207C-4532-BE92-0B91E3812AEF}" destId="{FDD6C46F-6700-4C88-B644-8F69888EA8BF}" srcOrd="0" destOrd="0" presId="urn:microsoft.com/office/officeart/2005/8/layout/list1"/>
    <dgm:cxn modelId="{B0822BC2-9BBA-4D40-B690-ECE8ED33D679}" type="presOf" srcId="{2AE85949-804E-49A1-836B-8DFF89B28D1C}" destId="{36E33FC2-7BD5-4091-AF98-4662D9190ABB}" srcOrd="0" destOrd="1" presId="urn:microsoft.com/office/officeart/2005/8/layout/list1"/>
    <dgm:cxn modelId="{041AB0CE-774B-4D94-BC5A-838DD180EF6F}" srcId="{5635FA21-7407-40C3-8B83-94318D31668B}" destId="{FDB1E7F4-207C-4532-BE92-0B91E3812AEF}" srcOrd="0" destOrd="0" parTransId="{EFFB3AF0-DBD9-42FE-9A0E-669F80675BF1}" sibTransId="{11202800-B0BF-49E0-B04C-4213D8AA6B7D}"/>
    <dgm:cxn modelId="{634DFCCF-9296-4E09-A48C-6264E8B59332}" type="presOf" srcId="{C439BFF8-089E-437C-B8F8-27BE1F2A5383}" destId="{BC7CEFBF-495A-4993-BBF8-D4D7F38BCD0C}" srcOrd="1" destOrd="0" presId="urn:microsoft.com/office/officeart/2005/8/layout/list1"/>
    <dgm:cxn modelId="{E16289D1-8C8A-431D-B5F3-729C26861F1E}" srcId="{1903D001-77B9-4B64-B148-7629180B7169}" destId="{2AE85949-804E-49A1-836B-8DFF89B28D1C}" srcOrd="1" destOrd="0" parTransId="{10CE708F-9538-449D-ABCD-301AA0C1193B}" sibTransId="{640DAE82-AE4A-42FB-89B0-08E5548C74E5}"/>
    <dgm:cxn modelId="{7A6F4BDA-2B39-4DD2-9BA7-09ECC2205886}" type="presOf" srcId="{1903D001-77B9-4B64-B148-7629180B7169}" destId="{1FD60EA7-6D15-43A9-9232-45A5B3B34907}" srcOrd="1" destOrd="0" presId="urn:microsoft.com/office/officeart/2005/8/layout/list1"/>
    <dgm:cxn modelId="{8A752DE8-D3B8-4935-9962-981B7991D292}" srcId="{1903D001-77B9-4B64-B148-7629180B7169}" destId="{BEB64F65-0C11-4B9A-9070-545D36CE1AA1}" srcOrd="3" destOrd="0" parTransId="{8678E64D-EF5B-4C0F-A47F-BF1F2BE50C6E}" sibTransId="{1F415245-ACF7-47F3-A0EC-1764BC3D211A}"/>
    <dgm:cxn modelId="{E5320AEA-CC41-4D07-81D1-E6DFE3E25BB0}" srcId="{1903D001-77B9-4B64-B148-7629180B7169}" destId="{747B96FE-7BE0-4FF6-9588-FEE09EE1D715}" srcOrd="5" destOrd="0" parTransId="{5B896499-BED7-4019-A8CA-AE1D7F79A516}" sibTransId="{C0A00A57-18F3-4677-8B01-084EC67EF5F9}"/>
    <dgm:cxn modelId="{B36E95F1-9699-427F-B57F-6F229FBBA9DF}" type="presOf" srcId="{4878A4AA-338B-4A09-85F7-2FFE97723D88}" destId="{36E33FC2-7BD5-4091-AF98-4662D9190ABB}" srcOrd="0" destOrd="4" presId="urn:microsoft.com/office/officeart/2005/8/layout/list1"/>
    <dgm:cxn modelId="{9C2EC3F1-A1BD-43E7-958C-2AE29922AA38}" type="presOf" srcId="{A991B761-2EAE-4060-B997-897B8A0AB454}" destId="{36E33FC2-7BD5-4091-AF98-4662D9190ABB}" srcOrd="0" destOrd="0" presId="urn:microsoft.com/office/officeart/2005/8/layout/list1"/>
    <dgm:cxn modelId="{287089F9-FA2E-449B-9C39-28774CC47F85}" srcId="{7F7A0F94-9943-488D-B070-9B52409873E8}" destId="{C439BFF8-089E-437C-B8F8-27BE1F2A5383}" srcOrd="4" destOrd="0" parTransId="{7C24C900-5464-417D-AEDB-FBA0EB601712}" sibTransId="{744AD424-D683-422B-96C0-FB4D8E83A91A}"/>
    <dgm:cxn modelId="{6B4D19FD-C899-4A7D-A758-492B3E1B7CBF}" srcId="{19A607D9-DA5E-498B-A816-19E4C792CA7D}" destId="{7D24A7F1-7330-4156-9E4E-8219BBCCC328}" srcOrd="0" destOrd="0" parTransId="{6D4AC993-305C-4231-B73C-9C7510412364}" sibTransId="{3A5A7B3B-23F4-4639-A1B2-397B5A39A2CC}"/>
    <dgm:cxn modelId="{278AE1FF-CE7A-49F6-85BE-FAAF2CF030EE}" type="presOf" srcId="{BD9837C9-A63D-4DD1-B3EB-3077CCC35EC0}" destId="{89153C2A-6DB8-4D46-8144-1B452B78A2F6}" srcOrd="1" destOrd="0" presId="urn:microsoft.com/office/officeart/2005/8/layout/list1"/>
    <dgm:cxn modelId="{598345CD-14EC-4F04-A862-A145CB1F3EC3}" type="presParOf" srcId="{5F75C630-1CB8-4BEF-B1DF-09E407E2B3AD}" destId="{80B12DC1-4B92-4F05-B0C2-A0CD0C5C606D}" srcOrd="0" destOrd="0" presId="urn:microsoft.com/office/officeart/2005/8/layout/list1"/>
    <dgm:cxn modelId="{9D55E693-22C9-4D50-A182-CF76B899D1ED}" type="presParOf" srcId="{80B12DC1-4B92-4F05-B0C2-A0CD0C5C606D}" destId="{8BB1F541-2997-4370-9144-8F2AE9C61A43}" srcOrd="0" destOrd="0" presId="urn:microsoft.com/office/officeart/2005/8/layout/list1"/>
    <dgm:cxn modelId="{19586021-17AC-4433-80C9-51EAED5F3CFB}" type="presParOf" srcId="{80B12DC1-4B92-4F05-B0C2-A0CD0C5C606D}" destId="{1FD60EA7-6D15-43A9-9232-45A5B3B34907}" srcOrd="1" destOrd="0" presId="urn:microsoft.com/office/officeart/2005/8/layout/list1"/>
    <dgm:cxn modelId="{D24F2FB1-214D-4C31-9C66-CC04ED55BB31}" type="presParOf" srcId="{5F75C630-1CB8-4BEF-B1DF-09E407E2B3AD}" destId="{184F3C20-D060-47F6-8BA1-CEAEB28EC3A1}" srcOrd="1" destOrd="0" presId="urn:microsoft.com/office/officeart/2005/8/layout/list1"/>
    <dgm:cxn modelId="{62F05DDF-ADE6-4F0C-8513-B9FCF312DA3A}" type="presParOf" srcId="{5F75C630-1CB8-4BEF-B1DF-09E407E2B3AD}" destId="{36E33FC2-7BD5-4091-AF98-4662D9190ABB}" srcOrd="2" destOrd="0" presId="urn:microsoft.com/office/officeart/2005/8/layout/list1"/>
    <dgm:cxn modelId="{ABC677BA-BD8C-410C-9CBB-6DE1E41B9C24}" type="presParOf" srcId="{5F75C630-1CB8-4BEF-B1DF-09E407E2B3AD}" destId="{EB8A2BD2-7107-4E65-924C-77149BACA523}" srcOrd="3" destOrd="0" presId="urn:microsoft.com/office/officeart/2005/8/layout/list1"/>
    <dgm:cxn modelId="{3700D50F-D887-4A65-8BC9-0153652D1767}" type="presParOf" srcId="{5F75C630-1CB8-4BEF-B1DF-09E407E2B3AD}" destId="{963B217E-66A2-4890-A54C-14A198A97439}" srcOrd="4" destOrd="0" presId="urn:microsoft.com/office/officeart/2005/8/layout/list1"/>
    <dgm:cxn modelId="{17F902CE-6B53-470E-A540-F9186CDEA3ED}" type="presParOf" srcId="{963B217E-66A2-4890-A54C-14A198A97439}" destId="{CB9C582D-4FCA-4FBA-98E0-B8BD0FE07C17}" srcOrd="0" destOrd="0" presId="urn:microsoft.com/office/officeart/2005/8/layout/list1"/>
    <dgm:cxn modelId="{4681ABAB-1784-4EFE-A5BC-60FAB1DADA03}" type="presParOf" srcId="{963B217E-66A2-4890-A54C-14A198A97439}" destId="{F7541963-B8B2-40BB-87AD-F544FB8004E7}" srcOrd="1" destOrd="0" presId="urn:microsoft.com/office/officeart/2005/8/layout/list1"/>
    <dgm:cxn modelId="{C83EF6D6-BC4F-4E20-B472-B357F1FA6BED}" type="presParOf" srcId="{5F75C630-1CB8-4BEF-B1DF-09E407E2B3AD}" destId="{E4FAEDEE-FAC6-4389-93CB-919080BB8667}" srcOrd="5" destOrd="0" presId="urn:microsoft.com/office/officeart/2005/8/layout/list1"/>
    <dgm:cxn modelId="{40708876-1738-47F2-AA0D-264F2112D075}" type="presParOf" srcId="{5F75C630-1CB8-4BEF-B1DF-09E407E2B3AD}" destId="{FDD6C46F-6700-4C88-B644-8F69888EA8BF}" srcOrd="6" destOrd="0" presId="urn:microsoft.com/office/officeart/2005/8/layout/list1"/>
    <dgm:cxn modelId="{F4E5DA49-2619-41EA-8E33-E57761B72387}" type="presParOf" srcId="{5F75C630-1CB8-4BEF-B1DF-09E407E2B3AD}" destId="{78F4FD4C-E4EC-4037-AB8E-9F7FC7565C39}" srcOrd="7" destOrd="0" presId="urn:microsoft.com/office/officeart/2005/8/layout/list1"/>
    <dgm:cxn modelId="{1C458EE7-E3EB-4A24-8FDD-47DA4064F83E}" type="presParOf" srcId="{5F75C630-1CB8-4BEF-B1DF-09E407E2B3AD}" destId="{6B207600-6C50-4036-B52D-A0D419FC9063}" srcOrd="8" destOrd="0" presId="urn:microsoft.com/office/officeart/2005/8/layout/list1"/>
    <dgm:cxn modelId="{D478232B-BABC-45A8-BA52-3ACB04E93504}" type="presParOf" srcId="{6B207600-6C50-4036-B52D-A0D419FC9063}" destId="{7AA60D0D-F326-4BE4-B9DB-FA96F432D648}" srcOrd="0" destOrd="0" presId="urn:microsoft.com/office/officeart/2005/8/layout/list1"/>
    <dgm:cxn modelId="{A5799C02-4949-4FC4-8B3F-577CF77AF942}" type="presParOf" srcId="{6B207600-6C50-4036-B52D-A0D419FC9063}" destId="{942217EA-5C9D-4FBE-9AA8-B0DFB47F635C}" srcOrd="1" destOrd="0" presId="urn:microsoft.com/office/officeart/2005/8/layout/list1"/>
    <dgm:cxn modelId="{0107C9DC-8E46-4266-A171-52B19D77DAD8}" type="presParOf" srcId="{5F75C630-1CB8-4BEF-B1DF-09E407E2B3AD}" destId="{C4EF89BC-8357-4EC7-8443-BF6465EE8C3A}" srcOrd="9" destOrd="0" presId="urn:microsoft.com/office/officeart/2005/8/layout/list1"/>
    <dgm:cxn modelId="{07CA5AB7-26EC-4EE6-8C63-28E3E60ED32A}" type="presParOf" srcId="{5F75C630-1CB8-4BEF-B1DF-09E407E2B3AD}" destId="{8CEFA342-DCCD-4E1E-951E-8DE48BF022C8}" srcOrd="10" destOrd="0" presId="urn:microsoft.com/office/officeart/2005/8/layout/list1"/>
    <dgm:cxn modelId="{F7E542F8-3D7B-4773-9716-9E1CFDBBF0E4}" type="presParOf" srcId="{5F75C630-1CB8-4BEF-B1DF-09E407E2B3AD}" destId="{7E240482-B56E-44E1-B1CB-AD59CF49F19B}" srcOrd="11" destOrd="0" presId="urn:microsoft.com/office/officeart/2005/8/layout/list1"/>
    <dgm:cxn modelId="{4F9AF92C-BA87-4F2B-993F-2D053B8CA6FA}" type="presParOf" srcId="{5F75C630-1CB8-4BEF-B1DF-09E407E2B3AD}" destId="{4A9766CF-345E-40F6-8855-A557B7E632F6}" srcOrd="12" destOrd="0" presId="urn:microsoft.com/office/officeart/2005/8/layout/list1"/>
    <dgm:cxn modelId="{05478364-A9B1-4D6C-9D05-BEC01DDB6EEF}" type="presParOf" srcId="{4A9766CF-345E-40F6-8855-A557B7E632F6}" destId="{33D26D25-3934-4F59-9D49-F476DA02A442}" srcOrd="0" destOrd="0" presId="urn:microsoft.com/office/officeart/2005/8/layout/list1"/>
    <dgm:cxn modelId="{3CD541ED-24DE-4966-894E-D39D4C22297D}" type="presParOf" srcId="{4A9766CF-345E-40F6-8855-A557B7E632F6}" destId="{89153C2A-6DB8-4D46-8144-1B452B78A2F6}" srcOrd="1" destOrd="0" presId="urn:microsoft.com/office/officeart/2005/8/layout/list1"/>
    <dgm:cxn modelId="{21A4A20C-79B2-4CED-97B3-BDBEF08D0F97}" type="presParOf" srcId="{5F75C630-1CB8-4BEF-B1DF-09E407E2B3AD}" destId="{F3E152A4-9953-42D6-9943-996983F6A5B7}" srcOrd="13" destOrd="0" presId="urn:microsoft.com/office/officeart/2005/8/layout/list1"/>
    <dgm:cxn modelId="{BDB00279-FFA8-43DB-9B88-1FCF809DA72A}" type="presParOf" srcId="{5F75C630-1CB8-4BEF-B1DF-09E407E2B3AD}" destId="{A1DF987A-9368-4AE2-A41C-31344198CF61}" srcOrd="14" destOrd="0" presId="urn:microsoft.com/office/officeart/2005/8/layout/list1"/>
    <dgm:cxn modelId="{0FEA24C1-E298-4847-B480-514062ABF9BC}" type="presParOf" srcId="{5F75C630-1CB8-4BEF-B1DF-09E407E2B3AD}" destId="{0F59E053-D5A7-406A-A695-168A921438A5}" srcOrd="15" destOrd="0" presId="urn:microsoft.com/office/officeart/2005/8/layout/list1"/>
    <dgm:cxn modelId="{38A0EC76-98A1-4906-AD86-36C0ABCBCE11}" type="presParOf" srcId="{5F75C630-1CB8-4BEF-B1DF-09E407E2B3AD}" destId="{59D78D89-75C3-46FC-A660-F6D0A91FA8C4}" srcOrd="16" destOrd="0" presId="urn:microsoft.com/office/officeart/2005/8/layout/list1"/>
    <dgm:cxn modelId="{A1763719-ADC3-4564-A583-0C3F48FEC3D3}" type="presParOf" srcId="{59D78D89-75C3-46FC-A660-F6D0A91FA8C4}" destId="{47020497-11DA-45E7-A36B-4593E6A6737B}" srcOrd="0" destOrd="0" presId="urn:microsoft.com/office/officeart/2005/8/layout/list1"/>
    <dgm:cxn modelId="{13346EE2-6316-4C1C-A259-E3BA3FE2B4E6}" type="presParOf" srcId="{59D78D89-75C3-46FC-A660-F6D0A91FA8C4}" destId="{BC7CEFBF-495A-4993-BBF8-D4D7F38BCD0C}" srcOrd="1" destOrd="0" presId="urn:microsoft.com/office/officeart/2005/8/layout/list1"/>
    <dgm:cxn modelId="{13F10BC6-607D-4376-94E4-705335A02809}" type="presParOf" srcId="{5F75C630-1CB8-4BEF-B1DF-09E407E2B3AD}" destId="{53C8F42E-6BEA-40EA-932B-E1AFFED0F2EF}" srcOrd="17" destOrd="0" presId="urn:microsoft.com/office/officeart/2005/8/layout/list1"/>
    <dgm:cxn modelId="{4E0D11F2-B2ED-4B8B-9447-FEED812FFA1A}" type="presParOf" srcId="{5F75C630-1CB8-4BEF-B1DF-09E407E2B3AD}" destId="{16505823-B8FB-41A3-876C-5A2C6C3026B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EB8C64-6560-46E8-B7D0-D953464DFD4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GB"/>
        </a:p>
      </dgm:t>
    </dgm:pt>
    <dgm:pt modelId="{733BD955-286B-4363-A51A-00912CB8DD3D}">
      <dgm:prSet custT="1"/>
      <dgm:spPr/>
      <dgm:t>
        <a:bodyPr/>
        <a:lstStyle/>
        <a:p>
          <a:r>
            <a:rPr lang="en-US" sz="2400" b="1">
              <a:latin typeface="Arial" panose="020B0604020202020204" pitchFamily="34" charset="0"/>
              <a:cs typeface="Arial" panose="020B0604020202020204" pitchFamily="34" charset="0"/>
            </a:rPr>
            <a:t>Civil Application Fixer </a:t>
          </a:r>
          <a:endParaRPr lang="en-GB" sz="2400">
            <a:latin typeface="Arial" panose="020B0604020202020204" pitchFamily="34" charset="0"/>
            <a:cs typeface="Arial" panose="020B0604020202020204" pitchFamily="34" charset="0"/>
          </a:endParaRPr>
        </a:p>
      </dgm:t>
    </dgm:pt>
    <dgm:pt modelId="{1A183AEC-A9EF-4D24-9416-3EBABCC16B22}" type="parTrans" cxnId="{401C73ED-494D-47FA-82CB-2AEF77D49E50}">
      <dgm:prSet/>
      <dgm:spPr/>
      <dgm:t>
        <a:bodyPr/>
        <a:lstStyle/>
        <a:p>
          <a:endParaRPr lang="en-GB" sz="1800">
            <a:latin typeface="Arial" panose="020B0604020202020204" pitchFamily="34" charset="0"/>
            <a:cs typeface="Arial" panose="020B0604020202020204" pitchFamily="34" charset="0"/>
          </a:endParaRPr>
        </a:p>
      </dgm:t>
    </dgm:pt>
    <dgm:pt modelId="{C130FB42-32D5-4935-B261-6F41FB6775F7}" type="sibTrans" cxnId="{401C73ED-494D-47FA-82CB-2AEF77D49E50}">
      <dgm:prSet/>
      <dgm:spPr/>
      <dgm:t>
        <a:bodyPr/>
        <a:lstStyle/>
        <a:p>
          <a:endParaRPr lang="en-GB" sz="1800">
            <a:latin typeface="Arial" panose="020B0604020202020204" pitchFamily="34" charset="0"/>
            <a:cs typeface="Arial" panose="020B0604020202020204" pitchFamily="34" charset="0"/>
          </a:endParaRPr>
        </a:p>
      </dgm:t>
    </dgm:pt>
    <dgm:pt modelId="{97745836-2A2F-4890-9B2F-06E9418FACAD}">
      <dgm:prSet custT="1"/>
      <dgm:spPr/>
      <dgm:t>
        <a:bodyPr/>
        <a:lstStyle/>
        <a:p>
          <a:pPr marL="354013" indent="-354013">
            <a:buFont typeface="Arial" panose="020B0604020202020204" pitchFamily="34" charset="0"/>
            <a:buChar char="•"/>
          </a:pPr>
          <a:r>
            <a:rPr lang="en-US" sz="1800" b="1" dirty="0">
              <a:latin typeface="Arial" panose="020B0604020202020204" pitchFamily="34" charset="0"/>
              <a:cs typeface="Arial" panose="020B0604020202020204" pitchFamily="34" charset="0"/>
            </a:rPr>
            <a:t>Email: </a:t>
          </a:r>
          <a:r>
            <a:rPr lang="en-GB" sz="1800" b="1" dirty="0">
              <a:latin typeface="Arial" panose="020B0604020202020204" pitchFamily="34" charset="0"/>
              <a:cs typeface="Arial" panose="020B0604020202020204" pitchFamily="34" charset="0"/>
              <a:hlinkClick xmlns:r="http://schemas.openxmlformats.org/officeDocument/2006/relationships" r:id="rId1"/>
            </a:rPr>
            <a:t>applicationfixer@justice.gov.uk</a:t>
          </a:r>
          <a:endParaRPr lang="en-GB" sz="1800" dirty="0">
            <a:latin typeface="Arial" panose="020B0604020202020204" pitchFamily="34" charset="0"/>
            <a:cs typeface="Arial" panose="020B0604020202020204" pitchFamily="34" charset="0"/>
          </a:endParaRPr>
        </a:p>
      </dgm:t>
    </dgm:pt>
    <dgm:pt modelId="{FF7A9F7B-95A3-4A1D-8D82-E7ED406226BF}" type="parTrans" cxnId="{84B470A5-372F-44ED-AC06-76B001A7B0C0}">
      <dgm:prSet/>
      <dgm:spPr/>
      <dgm:t>
        <a:bodyPr/>
        <a:lstStyle/>
        <a:p>
          <a:endParaRPr lang="en-GB" sz="1800">
            <a:latin typeface="Arial" panose="020B0604020202020204" pitchFamily="34" charset="0"/>
            <a:cs typeface="Arial" panose="020B0604020202020204" pitchFamily="34" charset="0"/>
          </a:endParaRPr>
        </a:p>
      </dgm:t>
    </dgm:pt>
    <dgm:pt modelId="{FFC50F2C-249E-4E67-A781-428E79106AE9}" type="sibTrans" cxnId="{84B470A5-372F-44ED-AC06-76B001A7B0C0}">
      <dgm:prSet/>
      <dgm:spPr/>
      <dgm:t>
        <a:bodyPr/>
        <a:lstStyle/>
        <a:p>
          <a:endParaRPr lang="en-GB" sz="1800">
            <a:latin typeface="Arial" panose="020B0604020202020204" pitchFamily="34" charset="0"/>
            <a:cs typeface="Arial" panose="020B0604020202020204" pitchFamily="34" charset="0"/>
          </a:endParaRPr>
        </a:p>
      </dgm:t>
    </dgm:pt>
    <dgm:pt modelId="{B53E8FEC-D6BD-4C11-BA96-2F1C0B52128F}">
      <dgm:prSet custT="1"/>
      <dgm:spPr/>
      <dgm:t>
        <a:bodyPr/>
        <a:lstStyle/>
        <a:p>
          <a:pPr marL="354013" indent="-354013">
            <a:buFont typeface="Arial" panose="020B0604020202020204" pitchFamily="34" charset="0"/>
            <a:buChar char="•"/>
          </a:pPr>
          <a:r>
            <a:rPr lang="en-US" sz="1800" b="0" dirty="0">
              <a:latin typeface="Arial" panose="020B0604020202020204" pitchFamily="34" charset="0"/>
              <a:cs typeface="Arial" panose="020B0604020202020204" pitchFamily="34" charset="0"/>
            </a:rPr>
            <a:t>Do you think the Legal Aid Agency has made a mistake with your application, amendment or means assessment on CCMS?</a:t>
          </a:r>
          <a:endParaRPr lang="en-GB" sz="1800" dirty="0">
            <a:latin typeface="Arial" panose="020B0604020202020204" pitchFamily="34" charset="0"/>
            <a:cs typeface="Arial" panose="020B0604020202020204" pitchFamily="34" charset="0"/>
          </a:endParaRPr>
        </a:p>
      </dgm:t>
    </dgm:pt>
    <dgm:pt modelId="{79EC5FBB-F4CE-4E2F-B33C-EEEB95C67600}" type="parTrans" cxnId="{8E0EF26E-2CD3-4700-BC62-27D0CFA4E050}">
      <dgm:prSet/>
      <dgm:spPr/>
      <dgm:t>
        <a:bodyPr/>
        <a:lstStyle/>
        <a:p>
          <a:endParaRPr lang="en-GB" sz="1800">
            <a:latin typeface="Arial" panose="020B0604020202020204" pitchFamily="34" charset="0"/>
            <a:cs typeface="Arial" panose="020B0604020202020204" pitchFamily="34" charset="0"/>
          </a:endParaRPr>
        </a:p>
      </dgm:t>
    </dgm:pt>
    <dgm:pt modelId="{EF0AA90C-9DB3-411C-90F3-24B734AC8462}" type="sibTrans" cxnId="{8E0EF26E-2CD3-4700-BC62-27D0CFA4E050}">
      <dgm:prSet/>
      <dgm:spPr/>
      <dgm:t>
        <a:bodyPr/>
        <a:lstStyle/>
        <a:p>
          <a:endParaRPr lang="en-GB" sz="1800">
            <a:latin typeface="Arial" panose="020B0604020202020204" pitchFamily="34" charset="0"/>
            <a:cs typeface="Arial" panose="020B0604020202020204" pitchFamily="34" charset="0"/>
          </a:endParaRPr>
        </a:p>
      </dgm:t>
    </dgm:pt>
    <dgm:pt modelId="{63C97F8C-5444-43B8-9BBE-B32A902E3831}">
      <dgm:prSet custT="1"/>
      <dgm:spPr/>
      <dgm:t>
        <a:bodyPr/>
        <a:lstStyle/>
        <a:p>
          <a:pPr marL="354013" indent="-354013">
            <a:buFont typeface="Arial" panose="020B0604020202020204" pitchFamily="34" charset="0"/>
            <a:buChar char="•"/>
          </a:pPr>
          <a:r>
            <a:rPr lang="en-US" sz="1800" b="0" dirty="0">
              <a:latin typeface="Arial" panose="020B0604020202020204" pitchFamily="34" charset="0"/>
              <a:cs typeface="Arial" panose="020B0604020202020204" pitchFamily="34" charset="0"/>
            </a:rPr>
            <a:t>This fixer is designed to help reduce appeals and save time during the initial decision-making stages of civil applications</a:t>
          </a:r>
          <a:endParaRPr lang="en-GB" sz="1800" dirty="0">
            <a:latin typeface="Arial" panose="020B0604020202020204" pitchFamily="34" charset="0"/>
            <a:cs typeface="Arial" panose="020B0604020202020204" pitchFamily="34" charset="0"/>
          </a:endParaRPr>
        </a:p>
      </dgm:t>
    </dgm:pt>
    <dgm:pt modelId="{5556BF62-0EB6-4E49-90AC-EAC3853D2A76}" type="parTrans" cxnId="{880527BE-CD7F-438D-A162-5EF134F26C6A}">
      <dgm:prSet/>
      <dgm:spPr/>
      <dgm:t>
        <a:bodyPr/>
        <a:lstStyle/>
        <a:p>
          <a:endParaRPr lang="en-GB" sz="1800">
            <a:latin typeface="Arial" panose="020B0604020202020204" pitchFamily="34" charset="0"/>
            <a:cs typeface="Arial" panose="020B0604020202020204" pitchFamily="34" charset="0"/>
          </a:endParaRPr>
        </a:p>
      </dgm:t>
    </dgm:pt>
    <dgm:pt modelId="{999D2940-1E51-4267-A6FE-5B8D7708C586}" type="sibTrans" cxnId="{880527BE-CD7F-438D-A162-5EF134F26C6A}">
      <dgm:prSet/>
      <dgm:spPr/>
      <dgm:t>
        <a:bodyPr/>
        <a:lstStyle/>
        <a:p>
          <a:endParaRPr lang="en-GB" sz="1800">
            <a:latin typeface="Arial" panose="020B0604020202020204" pitchFamily="34" charset="0"/>
            <a:cs typeface="Arial" panose="020B0604020202020204" pitchFamily="34" charset="0"/>
          </a:endParaRPr>
        </a:p>
      </dgm:t>
    </dgm:pt>
    <dgm:pt modelId="{C3F3EB17-97B1-41BB-A0F2-7C65F30B9064}">
      <dgm:prSet custT="1"/>
      <dgm:spPr/>
      <dgm:t>
        <a:bodyPr/>
        <a:lstStyle/>
        <a:p>
          <a:r>
            <a:rPr lang="en-US" sz="2400" b="1">
              <a:latin typeface="Arial" panose="020B0604020202020204" pitchFamily="34" charset="0"/>
              <a:cs typeface="Arial" panose="020B0604020202020204" pitchFamily="34" charset="0"/>
            </a:rPr>
            <a:t>Civil Claim Fix</a:t>
          </a:r>
          <a:r>
            <a:rPr lang="en-US" sz="2400" b="0">
              <a:latin typeface="Arial" panose="020B0604020202020204" pitchFamily="34" charset="0"/>
              <a:cs typeface="Arial" panose="020B0604020202020204" pitchFamily="34" charset="0"/>
            </a:rPr>
            <a:t> </a:t>
          </a:r>
          <a:endParaRPr lang="en-GB" sz="2400">
            <a:latin typeface="Arial" panose="020B0604020202020204" pitchFamily="34" charset="0"/>
            <a:cs typeface="Arial" panose="020B0604020202020204" pitchFamily="34" charset="0"/>
          </a:endParaRPr>
        </a:p>
      </dgm:t>
    </dgm:pt>
    <dgm:pt modelId="{AD657CF6-C204-4B6B-A58B-6A12541355CB}" type="parTrans" cxnId="{253E1A5E-381F-4B60-BB05-CF98B536E2C9}">
      <dgm:prSet/>
      <dgm:spPr/>
      <dgm:t>
        <a:bodyPr/>
        <a:lstStyle/>
        <a:p>
          <a:endParaRPr lang="en-GB" sz="1800">
            <a:latin typeface="Arial" panose="020B0604020202020204" pitchFamily="34" charset="0"/>
            <a:cs typeface="Arial" panose="020B0604020202020204" pitchFamily="34" charset="0"/>
          </a:endParaRPr>
        </a:p>
      </dgm:t>
    </dgm:pt>
    <dgm:pt modelId="{74326868-3E02-4059-BEA2-A3EAA3225258}" type="sibTrans" cxnId="{253E1A5E-381F-4B60-BB05-CF98B536E2C9}">
      <dgm:prSet/>
      <dgm:spPr/>
      <dgm:t>
        <a:bodyPr/>
        <a:lstStyle/>
        <a:p>
          <a:endParaRPr lang="en-GB" sz="1800">
            <a:latin typeface="Arial" panose="020B0604020202020204" pitchFamily="34" charset="0"/>
            <a:cs typeface="Arial" panose="020B0604020202020204" pitchFamily="34" charset="0"/>
          </a:endParaRPr>
        </a:p>
      </dgm:t>
    </dgm:pt>
    <dgm:pt modelId="{9FA4A90F-C911-44A0-ACE3-8F4EFD4EE981}">
      <dgm:prSet custT="1"/>
      <dgm:spPr/>
      <dgm:t>
        <a:bodyPr/>
        <a:lstStyle/>
        <a:p>
          <a:pPr marL="354013" indent="-354013"/>
          <a:r>
            <a:rPr lang="en-US" sz="1800" b="1" dirty="0">
              <a:latin typeface="Arial" panose="020B0604020202020204" pitchFamily="34" charset="0"/>
              <a:cs typeface="Arial" panose="020B0604020202020204" pitchFamily="34" charset="0"/>
            </a:rPr>
            <a:t>Email: </a:t>
          </a:r>
          <a:r>
            <a:rPr lang="en-US" sz="1800" b="1" dirty="0">
              <a:latin typeface="Arial" panose="020B0604020202020204" pitchFamily="34" charset="0"/>
              <a:cs typeface="Arial" panose="020B0604020202020204" pitchFamily="34" charset="0"/>
              <a:hlinkClick xmlns:r="http://schemas.openxmlformats.org/officeDocument/2006/relationships" r:id="rId2"/>
            </a:rPr>
            <a:t>LAACivilClaimFix@justice.gov.uk</a:t>
          </a:r>
          <a:r>
            <a:rPr lang="en-US" sz="1800" b="0" dirty="0">
              <a:latin typeface="Arial" panose="020B0604020202020204" pitchFamily="34" charset="0"/>
              <a:cs typeface="Arial" panose="020B0604020202020204" pitchFamily="34" charset="0"/>
            </a:rPr>
            <a:t> </a:t>
          </a:r>
          <a:endParaRPr lang="en-GB" sz="1800" dirty="0">
            <a:latin typeface="Arial" panose="020B0604020202020204" pitchFamily="34" charset="0"/>
            <a:cs typeface="Arial" panose="020B0604020202020204" pitchFamily="34" charset="0"/>
          </a:endParaRPr>
        </a:p>
      </dgm:t>
    </dgm:pt>
    <dgm:pt modelId="{5CC3684B-97BC-4388-A00F-BB29EFB60EFF}" type="sibTrans" cxnId="{A91FA1A0-32E0-4B3E-A204-6096543155E6}">
      <dgm:prSet/>
      <dgm:spPr/>
      <dgm:t>
        <a:bodyPr/>
        <a:lstStyle/>
        <a:p>
          <a:endParaRPr lang="en-GB" sz="1800">
            <a:latin typeface="Arial" panose="020B0604020202020204" pitchFamily="34" charset="0"/>
            <a:cs typeface="Arial" panose="020B0604020202020204" pitchFamily="34" charset="0"/>
          </a:endParaRPr>
        </a:p>
      </dgm:t>
    </dgm:pt>
    <dgm:pt modelId="{05C26A58-FF0C-47EA-880B-C57E79C16217}" type="parTrans" cxnId="{A91FA1A0-32E0-4B3E-A204-6096543155E6}">
      <dgm:prSet/>
      <dgm:spPr/>
      <dgm:t>
        <a:bodyPr/>
        <a:lstStyle/>
        <a:p>
          <a:endParaRPr lang="en-GB" sz="1800">
            <a:latin typeface="Arial" panose="020B0604020202020204" pitchFamily="34" charset="0"/>
            <a:cs typeface="Arial" panose="020B0604020202020204" pitchFamily="34" charset="0"/>
          </a:endParaRPr>
        </a:p>
      </dgm:t>
    </dgm:pt>
    <dgm:pt modelId="{18B33186-920F-4058-B1E7-C38C03CDDF56}">
      <dgm:prSet custT="1"/>
      <dgm:spPr/>
      <dgm:t>
        <a:bodyPr/>
        <a:lstStyle/>
        <a:p>
          <a:pPr marL="354013" indent="-354013"/>
          <a:r>
            <a:rPr lang="en-US" sz="1800" b="0" dirty="0">
              <a:latin typeface="Arial" panose="020B0604020202020204" pitchFamily="34" charset="0"/>
              <a:cs typeface="Arial" panose="020B0604020202020204" pitchFamily="34" charset="0"/>
            </a:rPr>
            <a:t>Do you think the Legal Aid Agency has incorrectly rejected your civil claim or outcome?  </a:t>
          </a:r>
          <a:endParaRPr lang="en-GB" sz="1800" dirty="0">
            <a:latin typeface="Arial" panose="020B0604020202020204" pitchFamily="34" charset="0"/>
            <a:cs typeface="Arial" panose="020B0604020202020204" pitchFamily="34" charset="0"/>
          </a:endParaRPr>
        </a:p>
      </dgm:t>
    </dgm:pt>
    <dgm:pt modelId="{5BD10557-BF2D-4B29-AE53-55A39BA5A913}" type="sibTrans" cxnId="{42DAA09C-C8DB-448D-A807-4939B728C6BE}">
      <dgm:prSet/>
      <dgm:spPr/>
      <dgm:t>
        <a:bodyPr/>
        <a:lstStyle/>
        <a:p>
          <a:endParaRPr lang="en-GB" sz="1800">
            <a:latin typeface="Arial" panose="020B0604020202020204" pitchFamily="34" charset="0"/>
            <a:cs typeface="Arial" panose="020B0604020202020204" pitchFamily="34" charset="0"/>
          </a:endParaRPr>
        </a:p>
      </dgm:t>
    </dgm:pt>
    <dgm:pt modelId="{0E5EFCE2-8E43-4CAC-B956-E249C1D4B166}" type="parTrans" cxnId="{42DAA09C-C8DB-448D-A807-4939B728C6BE}">
      <dgm:prSet/>
      <dgm:spPr/>
      <dgm:t>
        <a:bodyPr/>
        <a:lstStyle/>
        <a:p>
          <a:endParaRPr lang="en-GB" sz="1800">
            <a:latin typeface="Arial" panose="020B0604020202020204" pitchFamily="34" charset="0"/>
            <a:cs typeface="Arial" panose="020B0604020202020204" pitchFamily="34" charset="0"/>
          </a:endParaRPr>
        </a:p>
      </dgm:t>
    </dgm:pt>
    <dgm:pt modelId="{5311FFB3-B85B-4CDE-927C-8BC6B8E8336D}">
      <dgm:prSet custT="1"/>
      <dgm:spPr/>
      <dgm:t>
        <a:bodyPr/>
        <a:lstStyle/>
        <a:p>
          <a:pPr marL="354013" indent="-354013"/>
          <a:r>
            <a:rPr lang="en-US" sz="1800" b="0" dirty="0">
              <a:latin typeface="Arial" panose="020B0604020202020204" pitchFamily="34" charset="0"/>
              <a:cs typeface="Arial" panose="020B0604020202020204" pitchFamily="34" charset="0"/>
            </a:rPr>
            <a:t>If they agree they have made a mistake, they will offer a priority re-submission service to help you get paid more quickly</a:t>
          </a:r>
          <a:endParaRPr lang="en-GB" sz="1800" dirty="0">
            <a:latin typeface="Arial" panose="020B0604020202020204" pitchFamily="34" charset="0"/>
            <a:cs typeface="Arial" panose="020B0604020202020204" pitchFamily="34" charset="0"/>
          </a:endParaRPr>
        </a:p>
      </dgm:t>
    </dgm:pt>
    <dgm:pt modelId="{6ECF453B-A440-4E79-8864-6621A258F67B}" type="sibTrans" cxnId="{6F38199F-60E5-42C0-95D6-F073C07A5309}">
      <dgm:prSet/>
      <dgm:spPr/>
      <dgm:t>
        <a:bodyPr/>
        <a:lstStyle/>
        <a:p>
          <a:endParaRPr lang="en-GB" sz="1800">
            <a:latin typeface="Arial" panose="020B0604020202020204" pitchFamily="34" charset="0"/>
            <a:cs typeface="Arial" panose="020B0604020202020204" pitchFamily="34" charset="0"/>
          </a:endParaRPr>
        </a:p>
      </dgm:t>
    </dgm:pt>
    <dgm:pt modelId="{1827C3BC-CF78-4A4B-963D-C78F0B274549}" type="parTrans" cxnId="{6F38199F-60E5-42C0-95D6-F073C07A5309}">
      <dgm:prSet/>
      <dgm:spPr/>
      <dgm:t>
        <a:bodyPr/>
        <a:lstStyle/>
        <a:p>
          <a:endParaRPr lang="en-GB" sz="1800">
            <a:latin typeface="Arial" panose="020B0604020202020204" pitchFamily="34" charset="0"/>
            <a:cs typeface="Arial" panose="020B0604020202020204" pitchFamily="34" charset="0"/>
          </a:endParaRPr>
        </a:p>
      </dgm:t>
    </dgm:pt>
    <dgm:pt modelId="{FA96F158-36EE-4A20-8396-8997D9C31C9A}">
      <dgm:prSet custT="1"/>
      <dgm:spPr/>
      <dgm:t>
        <a:bodyPr/>
        <a:lstStyle/>
        <a:p>
          <a:pPr marL="354013" indent="-354013">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dgm:t>
    </dgm:pt>
    <dgm:pt modelId="{05F660B2-4C75-4C53-8B7A-EB2A29918A58}" type="parTrans" cxnId="{6BA051F7-05CE-48F1-8B04-2C885833E98D}">
      <dgm:prSet/>
      <dgm:spPr/>
    </dgm:pt>
    <dgm:pt modelId="{6D4ACA12-47B3-48E9-AEDB-960B410A216C}" type="sibTrans" cxnId="{6BA051F7-05CE-48F1-8B04-2C885833E98D}">
      <dgm:prSet/>
      <dgm:spPr/>
    </dgm:pt>
    <dgm:pt modelId="{BC32DC8A-AF37-468B-B98A-9F9CBF3739EA}">
      <dgm:prSet custT="1"/>
      <dgm:spPr/>
      <dgm:t>
        <a:bodyPr/>
        <a:lstStyle/>
        <a:p>
          <a:pPr marL="354013" indent="-354013">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dgm:t>
    </dgm:pt>
    <dgm:pt modelId="{B1DDB327-15AC-446E-85ED-AE9F1F52C91D}" type="parTrans" cxnId="{09691C3F-8DFD-45FC-8188-26BBFF3C366F}">
      <dgm:prSet/>
      <dgm:spPr/>
    </dgm:pt>
    <dgm:pt modelId="{BFACBA2F-4565-4677-A5A0-81551A573D5D}" type="sibTrans" cxnId="{09691C3F-8DFD-45FC-8188-26BBFF3C366F}">
      <dgm:prSet/>
      <dgm:spPr/>
    </dgm:pt>
    <dgm:pt modelId="{A42FBBE7-167F-41BB-8991-0EFA889FC869}">
      <dgm:prSet custT="1"/>
      <dgm:spPr/>
      <dgm:t>
        <a:bodyPr/>
        <a:lstStyle/>
        <a:p>
          <a:pPr marL="354013" indent="-354013"/>
          <a:endParaRPr lang="en-GB" sz="1800" dirty="0">
            <a:latin typeface="Arial" panose="020B0604020202020204" pitchFamily="34" charset="0"/>
            <a:cs typeface="Arial" panose="020B0604020202020204" pitchFamily="34" charset="0"/>
          </a:endParaRPr>
        </a:p>
      </dgm:t>
    </dgm:pt>
    <dgm:pt modelId="{B5BE1BC8-3E00-496E-829E-54CBFD4EF101}" type="parTrans" cxnId="{9DEECC56-D018-4DC5-A162-75DE95B931B8}">
      <dgm:prSet/>
      <dgm:spPr/>
    </dgm:pt>
    <dgm:pt modelId="{B8961518-ECCA-42CF-BCB1-2E7E36B6F0A9}" type="sibTrans" cxnId="{9DEECC56-D018-4DC5-A162-75DE95B931B8}">
      <dgm:prSet/>
      <dgm:spPr/>
    </dgm:pt>
    <dgm:pt modelId="{5E1ADB63-A45C-4C41-8807-8C4AEBABCA82}">
      <dgm:prSet custT="1"/>
      <dgm:spPr/>
      <dgm:t>
        <a:bodyPr/>
        <a:lstStyle/>
        <a:p>
          <a:pPr marL="354013" indent="-354013"/>
          <a:endParaRPr lang="en-GB" sz="1800" dirty="0">
            <a:latin typeface="Arial" panose="020B0604020202020204" pitchFamily="34" charset="0"/>
            <a:cs typeface="Arial" panose="020B0604020202020204" pitchFamily="34" charset="0"/>
          </a:endParaRPr>
        </a:p>
      </dgm:t>
    </dgm:pt>
    <dgm:pt modelId="{A606F2FD-A525-455B-AF0C-BF1F11809487}" type="parTrans" cxnId="{69A9C130-FE1E-414F-ABF8-91779E3D85D1}">
      <dgm:prSet/>
      <dgm:spPr/>
    </dgm:pt>
    <dgm:pt modelId="{A6D89613-4F5F-46A6-A1D2-CDF1CD5C0196}" type="sibTrans" cxnId="{69A9C130-FE1E-414F-ABF8-91779E3D85D1}">
      <dgm:prSet/>
      <dgm:spPr/>
    </dgm:pt>
    <dgm:pt modelId="{17982A83-5732-4A6A-86BF-6E99BB41A249}" type="pres">
      <dgm:prSet presAssocID="{55EB8C64-6560-46E8-B7D0-D953464DFD41}" presName="linear" presStyleCnt="0">
        <dgm:presLayoutVars>
          <dgm:animLvl val="lvl"/>
          <dgm:resizeHandles val="exact"/>
        </dgm:presLayoutVars>
      </dgm:prSet>
      <dgm:spPr/>
    </dgm:pt>
    <dgm:pt modelId="{50F5E03F-592E-48C6-92BD-582309DD8905}" type="pres">
      <dgm:prSet presAssocID="{733BD955-286B-4363-A51A-00912CB8DD3D}" presName="parentText" presStyleLbl="node1" presStyleIdx="0" presStyleCnt="2" custScaleY="58054">
        <dgm:presLayoutVars>
          <dgm:chMax val="0"/>
          <dgm:bulletEnabled val="1"/>
        </dgm:presLayoutVars>
      </dgm:prSet>
      <dgm:spPr/>
    </dgm:pt>
    <dgm:pt modelId="{46DC4A35-A629-4E38-BF75-FE7FEE823AF0}" type="pres">
      <dgm:prSet presAssocID="{733BD955-286B-4363-A51A-00912CB8DD3D}" presName="childText" presStyleLbl="revTx" presStyleIdx="0" presStyleCnt="2">
        <dgm:presLayoutVars>
          <dgm:bulletEnabled val="1"/>
        </dgm:presLayoutVars>
      </dgm:prSet>
      <dgm:spPr/>
    </dgm:pt>
    <dgm:pt modelId="{0590F64C-8289-4EBC-BE94-F59D4FF14674}" type="pres">
      <dgm:prSet presAssocID="{C3F3EB17-97B1-41BB-A0F2-7C65F30B9064}" presName="parentText" presStyleLbl="node1" presStyleIdx="1" presStyleCnt="2" custScaleY="58054">
        <dgm:presLayoutVars>
          <dgm:chMax val="0"/>
          <dgm:bulletEnabled val="1"/>
        </dgm:presLayoutVars>
      </dgm:prSet>
      <dgm:spPr/>
    </dgm:pt>
    <dgm:pt modelId="{EA8802A7-01E6-41A9-9FB9-DBACA1F6CB63}" type="pres">
      <dgm:prSet presAssocID="{C3F3EB17-97B1-41BB-A0F2-7C65F30B9064}" presName="childText" presStyleLbl="revTx" presStyleIdx="1" presStyleCnt="2">
        <dgm:presLayoutVars>
          <dgm:bulletEnabled val="1"/>
        </dgm:presLayoutVars>
      </dgm:prSet>
      <dgm:spPr/>
    </dgm:pt>
  </dgm:ptLst>
  <dgm:cxnLst>
    <dgm:cxn modelId="{80063D0D-7661-44BE-897F-A6974DF4F1FD}" type="presOf" srcId="{5311FFB3-B85B-4CDE-927C-8BC6B8E8336D}" destId="{EA8802A7-01E6-41A9-9FB9-DBACA1F6CB63}" srcOrd="0" destOrd="3" presId="urn:microsoft.com/office/officeart/2005/8/layout/vList2"/>
    <dgm:cxn modelId="{69A9C130-FE1E-414F-ABF8-91779E3D85D1}" srcId="{C3F3EB17-97B1-41BB-A0F2-7C65F30B9064}" destId="{5E1ADB63-A45C-4C41-8807-8C4AEBABCA82}" srcOrd="4" destOrd="0" parTransId="{A606F2FD-A525-455B-AF0C-BF1F11809487}" sibTransId="{A6D89613-4F5F-46A6-A1D2-CDF1CD5C0196}"/>
    <dgm:cxn modelId="{AE7C8A38-8FFF-4DE4-9291-957FC0740E86}" type="presOf" srcId="{18B33186-920F-4058-B1E7-C38C03CDDF56}" destId="{EA8802A7-01E6-41A9-9FB9-DBACA1F6CB63}" srcOrd="0" destOrd="2" presId="urn:microsoft.com/office/officeart/2005/8/layout/vList2"/>
    <dgm:cxn modelId="{BD5F993C-AB9D-41A8-8FA6-5827FC7367C8}" type="presOf" srcId="{FA96F158-36EE-4A20-8396-8997D9C31C9A}" destId="{46DC4A35-A629-4E38-BF75-FE7FEE823AF0}" srcOrd="0" destOrd="4" presId="urn:microsoft.com/office/officeart/2005/8/layout/vList2"/>
    <dgm:cxn modelId="{09691C3F-8DFD-45FC-8188-26BBFF3C366F}" srcId="{733BD955-286B-4363-A51A-00912CB8DD3D}" destId="{BC32DC8A-AF37-468B-B98A-9F9CBF3739EA}" srcOrd="0" destOrd="0" parTransId="{B1DDB327-15AC-446E-85ED-AE9F1F52C91D}" sibTransId="{BFACBA2F-4565-4677-A5A0-81551A573D5D}"/>
    <dgm:cxn modelId="{253E1A5E-381F-4B60-BB05-CF98B536E2C9}" srcId="{55EB8C64-6560-46E8-B7D0-D953464DFD41}" destId="{C3F3EB17-97B1-41BB-A0F2-7C65F30B9064}" srcOrd="1" destOrd="0" parTransId="{AD657CF6-C204-4B6B-A58B-6A12541355CB}" sibTransId="{74326868-3E02-4059-BEA2-A3EAA3225258}"/>
    <dgm:cxn modelId="{75421341-7AF5-490A-A0B5-3152A6A95BF7}" type="presOf" srcId="{5E1ADB63-A45C-4C41-8807-8C4AEBABCA82}" destId="{EA8802A7-01E6-41A9-9FB9-DBACA1F6CB63}" srcOrd="0" destOrd="4" presId="urn:microsoft.com/office/officeart/2005/8/layout/vList2"/>
    <dgm:cxn modelId="{43420D65-AE64-4DBE-B8DA-BF6D563A4495}" type="presOf" srcId="{B53E8FEC-D6BD-4C11-BA96-2F1C0B52128F}" destId="{46DC4A35-A629-4E38-BF75-FE7FEE823AF0}" srcOrd="0" destOrd="2" presId="urn:microsoft.com/office/officeart/2005/8/layout/vList2"/>
    <dgm:cxn modelId="{8E0EF26E-2CD3-4700-BC62-27D0CFA4E050}" srcId="{733BD955-286B-4363-A51A-00912CB8DD3D}" destId="{B53E8FEC-D6BD-4C11-BA96-2F1C0B52128F}" srcOrd="2" destOrd="0" parTransId="{79EC5FBB-F4CE-4E2F-B33C-EEEB95C67600}" sibTransId="{EF0AA90C-9DB3-411C-90F3-24B734AC8462}"/>
    <dgm:cxn modelId="{8DCFD84F-8A39-4AE7-ADDB-10E39C16623B}" type="presOf" srcId="{BC32DC8A-AF37-468B-B98A-9F9CBF3739EA}" destId="{46DC4A35-A629-4E38-BF75-FE7FEE823AF0}" srcOrd="0" destOrd="0" presId="urn:microsoft.com/office/officeart/2005/8/layout/vList2"/>
    <dgm:cxn modelId="{D1784350-23FF-419B-A582-1F484867FAB4}" type="presOf" srcId="{63C97F8C-5444-43B8-9BBE-B32A902E3831}" destId="{46DC4A35-A629-4E38-BF75-FE7FEE823AF0}" srcOrd="0" destOrd="3" presId="urn:microsoft.com/office/officeart/2005/8/layout/vList2"/>
    <dgm:cxn modelId="{9DEECC56-D018-4DC5-A162-75DE95B931B8}" srcId="{C3F3EB17-97B1-41BB-A0F2-7C65F30B9064}" destId="{A42FBBE7-167F-41BB-8991-0EFA889FC869}" srcOrd="0" destOrd="0" parTransId="{B5BE1BC8-3E00-496E-829E-54CBFD4EF101}" sibTransId="{B8961518-ECCA-42CF-BCB1-2E7E36B6F0A9}"/>
    <dgm:cxn modelId="{897BD496-C69A-46E8-85CC-50DFE189512C}" type="presOf" srcId="{A42FBBE7-167F-41BB-8991-0EFA889FC869}" destId="{EA8802A7-01E6-41A9-9FB9-DBACA1F6CB63}" srcOrd="0" destOrd="0" presId="urn:microsoft.com/office/officeart/2005/8/layout/vList2"/>
    <dgm:cxn modelId="{42DAA09C-C8DB-448D-A807-4939B728C6BE}" srcId="{C3F3EB17-97B1-41BB-A0F2-7C65F30B9064}" destId="{18B33186-920F-4058-B1E7-C38C03CDDF56}" srcOrd="2" destOrd="0" parTransId="{0E5EFCE2-8E43-4CAC-B956-E249C1D4B166}" sibTransId="{5BD10557-BF2D-4B29-AE53-55A39BA5A913}"/>
    <dgm:cxn modelId="{6F38199F-60E5-42C0-95D6-F073C07A5309}" srcId="{C3F3EB17-97B1-41BB-A0F2-7C65F30B9064}" destId="{5311FFB3-B85B-4CDE-927C-8BC6B8E8336D}" srcOrd="3" destOrd="0" parTransId="{1827C3BC-CF78-4A4B-963D-C78F0B274549}" sibTransId="{6ECF453B-A440-4E79-8864-6621A258F67B}"/>
    <dgm:cxn modelId="{A91FA1A0-32E0-4B3E-A204-6096543155E6}" srcId="{C3F3EB17-97B1-41BB-A0F2-7C65F30B9064}" destId="{9FA4A90F-C911-44A0-ACE3-8F4EFD4EE981}" srcOrd="1" destOrd="0" parTransId="{05C26A58-FF0C-47EA-880B-C57E79C16217}" sibTransId="{5CC3684B-97BC-4388-A00F-BB29EFB60EFF}"/>
    <dgm:cxn modelId="{84B470A5-372F-44ED-AC06-76B001A7B0C0}" srcId="{733BD955-286B-4363-A51A-00912CB8DD3D}" destId="{97745836-2A2F-4890-9B2F-06E9418FACAD}" srcOrd="1" destOrd="0" parTransId="{FF7A9F7B-95A3-4A1D-8D82-E7ED406226BF}" sibTransId="{FFC50F2C-249E-4E67-A781-428E79106AE9}"/>
    <dgm:cxn modelId="{880527BE-CD7F-438D-A162-5EF134F26C6A}" srcId="{733BD955-286B-4363-A51A-00912CB8DD3D}" destId="{63C97F8C-5444-43B8-9BBE-B32A902E3831}" srcOrd="3" destOrd="0" parTransId="{5556BF62-0EB6-4E49-90AC-EAC3853D2A76}" sibTransId="{999D2940-1E51-4267-A6FE-5B8D7708C586}"/>
    <dgm:cxn modelId="{2B7DB9E1-2C5F-42B6-AC73-F722DEE91B52}" type="presOf" srcId="{9FA4A90F-C911-44A0-ACE3-8F4EFD4EE981}" destId="{EA8802A7-01E6-41A9-9FB9-DBACA1F6CB63}" srcOrd="0" destOrd="1" presId="urn:microsoft.com/office/officeart/2005/8/layout/vList2"/>
    <dgm:cxn modelId="{FE538EE6-049F-4C0F-ACB3-1923FF4EE678}" type="presOf" srcId="{C3F3EB17-97B1-41BB-A0F2-7C65F30B9064}" destId="{0590F64C-8289-4EBC-BE94-F59D4FF14674}" srcOrd="0" destOrd="0" presId="urn:microsoft.com/office/officeart/2005/8/layout/vList2"/>
    <dgm:cxn modelId="{6F0FEDE8-99EF-4C53-B7E1-AA42B3B384E0}" type="presOf" srcId="{733BD955-286B-4363-A51A-00912CB8DD3D}" destId="{50F5E03F-592E-48C6-92BD-582309DD8905}" srcOrd="0" destOrd="0" presId="urn:microsoft.com/office/officeart/2005/8/layout/vList2"/>
    <dgm:cxn modelId="{401C73ED-494D-47FA-82CB-2AEF77D49E50}" srcId="{55EB8C64-6560-46E8-B7D0-D953464DFD41}" destId="{733BD955-286B-4363-A51A-00912CB8DD3D}" srcOrd="0" destOrd="0" parTransId="{1A183AEC-A9EF-4D24-9416-3EBABCC16B22}" sibTransId="{C130FB42-32D5-4935-B261-6F41FB6775F7}"/>
    <dgm:cxn modelId="{6BA051F7-05CE-48F1-8B04-2C885833E98D}" srcId="{733BD955-286B-4363-A51A-00912CB8DD3D}" destId="{FA96F158-36EE-4A20-8396-8997D9C31C9A}" srcOrd="4" destOrd="0" parTransId="{05F660B2-4C75-4C53-8B7A-EB2A29918A58}" sibTransId="{6D4ACA12-47B3-48E9-AEDB-960B410A216C}"/>
    <dgm:cxn modelId="{7C1B7FF7-9519-4649-80DB-A09CCD10E0D1}" type="presOf" srcId="{55EB8C64-6560-46E8-B7D0-D953464DFD41}" destId="{17982A83-5732-4A6A-86BF-6E99BB41A249}" srcOrd="0" destOrd="0" presId="urn:microsoft.com/office/officeart/2005/8/layout/vList2"/>
    <dgm:cxn modelId="{714B21FA-5CFB-4D45-A745-3231029C6BF2}" type="presOf" srcId="{97745836-2A2F-4890-9B2F-06E9418FACAD}" destId="{46DC4A35-A629-4E38-BF75-FE7FEE823AF0}" srcOrd="0" destOrd="1" presId="urn:microsoft.com/office/officeart/2005/8/layout/vList2"/>
    <dgm:cxn modelId="{56C1B970-7C51-4AFE-B3F9-20EEF1289944}" type="presParOf" srcId="{17982A83-5732-4A6A-86BF-6E99BB41A249}" destId="{50F5E03F-592E-48C6-92BD-582309DD8905}" srcOrd="0" destOrd="0" presId="urn:microsoft.com/office/officeart/2005/8/layout/vList2"/>
    <dgm:cxn modelId="{079A31D0-39C8-4D64-860B-0D96680C6A53}" type="presParOf" srcId="{17982A83-5732-4A6A-86BF-6E99BB41A249}" destId="{46DC4A35-A629-4E38-BF75-FE7FEE823AF0}" srcOrd="1" destOrd="0" presId="urn:microsoft.com/office/officeart/2005/8/layout/vList2"/>
    <dgm:cxn modelId="{089D4EF8-57FA-45A4-AF72-1298D1073192}" type="presParOf" srcId="{17982A83-5732-4A6A-86BF-6E99BB41A249}" destId="{0590F64C-8289-4EBC-BE94-F59D4FF14674}" srcOrd="2" destOrd="0" presId="urn:microsoft.com/office/officeart/2005/8/layout/vList2"/>
    <dgm:cxn modelId="{C6C9208B-7B5D-4055-8BDA-F4BAC6D69C77}" type="presParOf" srcId="{17982A83-5732-4A6A-86BF-6E99BB41A249}" destId="{EA8802A7-01E6-41A9-9FB9-DBACA1F6CB63}" srcOrd="3"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55AE5-1F7F-44E3-9341-D7592462AEE0}">
      <dsp:nvSpPr>
        <dsp:cNvPr id="0" name=""/>
        <dsp:cNvSpPr/>
      </dsp:nvSpPr>
      <dsp:spPr>
        <a:xfrm>
          <a:off x="0" y="580"/>
          <a:ext cx="5635200" cy="13582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D148F3-DBB4-4086-8416-B77A497FB5F2}">
      <dsp:nvSpPr>
        <dsp:cNvPr id="0" name=""/>
        <dsp:cNvSpPr/>
      </dsp:nvSpPr>
      <dsp:spPr>
        <a:xfrm>
          <a:off x="410873" y="306188"/>
          <a:ext cx="747042" cy="7470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BDF64B-55ED-4253-B4D0-A18FC736231B}">
      <dsp:nvSpPr>
        <dsp:cNvPr id="0" name=""/>
        <dsp:cNvSpPr/>
      </dsp:nvSpPr>
      <dsp:spPr>
        <a:xfrm>
          <a:off x="1568790" y="580"/>
          <a:ext cx="4066409" cy="135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749" tIns="143749" rIns="143749" bIns="143749" numCol="1" spcCol="1270" anchor="ctr" anchorCtr="0">
          <a:noAutofit/>
        </a:bodyPr>
        <a:lstStyle/>
        <a:p>
          <a:pPr marL="0" lvl="0" indent="0" algn="l" defTabSz="711200">
            <a:lnSpc>
              <a:spcPct val="100000"/>
            </a:lnSpc>
            <a:spcBef>
              <a:spcPct val="0"/>
            </a:spcBef>
            <a:spcAft>
              <a:spcPct val="35000"/>
            </a:spcAft>
            <a:buNone/>
          </a:pPr>
          <a:r>
            <a:rPr lang="en-GB" sz="1600" b="0" kern="1200"/>
            <a:t>Contract managers normally engage with your LAA contract liaison manager</a:t>
          </a:r>
          <a:endParaRPr lang="en-US" sz="1600" kern="1200"/>
        </a:p>
      </dsp:txBody>
      <dsp:txXfrm>
        <a:off x="1568790" y="580"/>
        <a:ext cx="4066409" cy="1358259"/>
      </dsp:txXfrm>
    </dsp:sp>
    <dsp:sp modelId="{61CF559E-7CCA-4EF1-9A82-15F82900715B}">
      <dsp:nvSpPr>
        <dsp:cNvPr id="0" name=""/>
        <dsp:cNvSpPr/>
      </dsp:nvSpPr>
      <dsp:spPr>
        <a:xfrm>
          <a:off x="0" y="1698405"/>
          <a:ext cx="5635200" cy="13582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2C98C7-61DC-4C81-8A87-642F47A083D3}">
      <dsp:nvSpPr>
        <dsp:cNvPr id="0" name=""/>
        <dsp:cNvSpPr/>
      </dsp:nvSpPr>
      <dsp:spPr>
        <a:xfrm>
          <a:off x="410873" y="2004013"/>
          <a:ext cx="747042" cy="7470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014DC-663E-4D0B-827B-A42D48F33C5C}">
      <dsp:nvSpPr>
        <dsp:cNvPr id="0" name=""/>
        <dsp:cNvSpPr/>
      </dsp:nvSpPr>
      <dsp:spPr>
        <a:xfrm>
          <a:off x="1568790" y="1698405"/>
          <a:ext cx="4066409" cy="135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749" tIns="143749" rIns="143749" bIns="143749" numCol="1" spcCol="1270" anchor="ctr" anchorCtr="0">
          <a:noAutofit/>
        </a:bodyPr>
        <a:lstStyle/>
        <a:p>
          <a:pPr marL="0" lvl="0" indent="0" algn="l" defTabSz="711200">
            <a:lnSpc>
              <a:spcPct val="100000"/>
            </a:lnSpc>
            <a:spcBef>
              <a:spcPct val="0"/>
            </a:spcBef>
            <a:spcAft>
              <a:spcPct val="35000"/>
            </a:spcAft>
            <a:buNone/>
          </a:pPr>
          <a:r>
            <a:rPr lang="en-GB" sz="1600" b="0" kern="1200"/>
            <a:t>They ensure that each firm or organisation with a LAA contract complies with the terms of that contract </a:t>
          </a:r>
          <a:endParaRPr lang="en-US" sz="1600" kern="1200"/>
        </a:p>
      </dsp:txBody>
      <dsp:txXfrm>
        <a:off x="1568790" y="1698405"/>
        <a:ext cx="4066409" cy="1358259"/>
      </dsp:txXfrm>
    </dsp:sp>
    <dsp:sp modelId="{9EB40FF8-1EF6-4E4D-BB56-434FF9567D85}">
      <dsp:nvSpPr>
        <dsp:cNvPr id="0" name=""/>
        <dsp:cNvSpPr/>
      </dsp:nvSpPr>
      <dsp:spPr>
        <a:xfrm>
          <a:off x="0" y="3396229"/>
          <a:ext cx="5635200" cy="13582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6380C3-AC8F-486A-846C-FC3230421946}">
      <dsp:nvSpPr>
        <dsp:cNvPr id="0" name=""/>
        <dsp:cNvSpPr/>
      </dsp:nvSpPr>
      <dsp:spPr>
        <a:xfrm>
          <a:off x="410873" y="3701838"/>
          <a:ext cx="747042" cy="7470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414EEF-8E49-48C6-9079-3EFA50199AFB}">
      <dsp:nvSpPr>
        <dsp:cNvPr id="0" name=""/>
        <dsp:cNvSpPr/>
      </dsp:nvSpPr>
      <dsp:spPr>
        <a:xfrm>
          <a:off x="1568790" y="3396229"/>
          <a:ext cx="4066409" cy="135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749" tIns="143749" rIns="143749" bIns="143749" numCol="1" spcCol="1270" anchor="ctr" anchorCtr="0">
          <a:noAutofit/>
        </a:bodyPr>
        <a:lstStyle/>
        <a:p>
          <a:pPr marL="0" lvl="0" indent="0" algn="l" defTabSz="711200">
            <a:lnSpc>
              <a:spcPct val="100000"/>
            </a:lnSpc>
            <a:spcBef>
              <a:spcPct val="0"/>
            </a:spcBef>
            <a:spcAft>
              <a:spcPct val="35000"/>
            </a:spcAft>
            <a:buNone/>
          </a:pPr>
          <a:r>
            <a:rPr lang="en-GB" sz="1600" b="0" kern="1200"/>
            <a:t>Contract managers intervene early if there are any issues and work with the provider, as they will have formed a constructive working relationship with your organisation</a:t>
          </a:r>
          <a:endParaRPr lang="en-US" sz="1600" kern="1200"/>
        </a:p>
      </dsp:txBody>
      <dsp:txXfrm>
        <a:off x="1568790" y="3396229"/>
        <a:ext cx="4066409" cy="1358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9CAF2-3A08-4C90-BC6B-92EBC0004B95}">
      <dsp:nvSpPr>
        <dsp:cNvPr id="0" name=""/>
        <dsp:cNvSpPr/>
      </dsp:nvSpPr>
      <dsp:spPr>
        <a:xfrm>
          <a:off x="0" y="0"/>
          <a:ext cx="683056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4B11FA-ACF5-4984-BDA0-4FCD8D077C38}">
      <dsp:nvSpPr>
        <dsp:cNvPr id="0" name=""/>
        <dsp:cNvSpPr/>
      </dsp:nvSpPr>
      <dsp:spPr>
        <a:xfrm>
          <a:off x="0" y="0"/>
          <a:ext cx="6830568"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latin typeface="Arial"/>
            </a:rPr>
            <a:t>Your contract manager will review a sample of controlled work claimed for each category of law. This normally takes place annually.</a:t>
          </a:r>
          <a:endParaRPr lang="en-GB" sz="2300" kern="1200" dirty="0"/>
        </a:p>
      </dsp:txBody>
      <dsp:txXfrm>
        <a:off x="0" y="0"/>
        <a:ext cx="6830568" cy="1360170"/>
      </dsp:txXfrm>
    </dsp:sp>
    <dsp:sp modelId="{ED471226-B39F-4B7E-81FE-DDFA25F27290}">
      <dsp:nvSpPr>
        <dsp:cNvPr id="0" name=""/>
        <dsp:cNvSpPr/>
      </dsp:nvSpPr>
      <dsp:spPr>
        <a:xfrm>
          <a:off x="0" y="1360170"/>
          <a:ext cx="683056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82E3E6-C326-43A2-8362-CC67C88DCBAE}">
      <dsp:nvSpPr>
        <dsp:cNvPr id="0" name=""/>
        <dsp:cNvSpPr/>
      </dsp:nvSpPr>
      <dsp:spPr>
        <a:xfrm>
          <a:off x="0" y="1360170"/>
          <a:ext cx="6830568"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latin typeface="Arial"/>
            </a:rPr>
            <a:t>The sample will need to incorporate different forms of service, for example, legal help, family help (lower), crime lower and different matter types.</a:t>
          </a:r>
          <a:endParaRPr lang="en-GB" sz="2300" kern="1200" dirty="0"/>
        </a:p>
      </dsp:txBody>
      <dsp:txXfrm>
        <a:off x="0" y="1360170"/>
        <a:ext cx="6830568" cy="1360170"/>
      </dsp:txXfrm>
    </dsp:sp>
    <dsp:sp modelId="{9D664152-2AE5-4A3E-94E1-554937818FAA}">
      <dsp:nvSpPr>
        <dsp:cNvPr id="0" name=""/>
        <dsp:cNvSpPr/>
      </dsp:nvSpPr>
      <dsp:spPr>
        <a:xfrm>
          <a:off x="0" y="2720340"/>
          <a:ext cx="683056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B94BCE-B82D-4412-A30F-6CE2FB3517A9}">
      <dsp:nvSpPr>
        <dsp:cNvPr id="0" name=""/>
        <dsp:cNvSpPr/>
      </dsp:nvSpPr>
      <dsp:spPr>
        <a:xfrm>
          <a:off x="0" y="2720340"/>
          <a:ext cx="6830568"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latin typeface="Arial"/>
            </a:rPr>
            <a:t>For multi-office firms, files will be selected from all offices.</a:t>
          </a:r>
          <a:endParaRPr lang="en-GB" sz="2300" kern="1200" dirty="0"/>
        </a:p>
      </dsp:txBody>
      <dsp:txXfrm>
        <a:off x="0" y="2720340"/>
        <a:ext cx="6830568" cy="1360170"/>
      </dsp:txXfrm>
    </dsp:sp>
    <dsp:sp modelId="{1CA34D35-4566-403E-87C8-490B58ABA021}">
      <dsp:nvSpPr>
        <dsp:cNvPr id="0" name=""/>
        <dsp:cNvSpPr/>
      </dsp:nvSpPr>
      <dsp:spPr>
        <a:xfrm>
          <a:off x="0" y="4080509"/>
          <a:ext cx="683056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9E4544-E19F-4547-ADF4-BC93C3626D70}">
      <dsp:nvSpPr>
        <dsp:cNvPr id="0" name=""/>
        <dsp:cNvSpPr/>
      </dsp:nvSpPr>
      <dsp:spPr>
        <a:xfrm>
          <a:off x="0" y="4080510"/>
          <a:ext cx="6830568"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latin typeface="Arial"/>
            </a:rPr>
            <a:t>A small sample of open files will also be chosen for review on the day.</a:t>
          </a:r>
          <a:endParaRPr lang="en-GB" sz="2300" kern="1200"/>
        </a:p>
      </dsp:txBody>
      <dsp:txXfrm>
        <a:off x="0" y="4080510"/>
        <a:ext cx="6830568" cy="1360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E190F-19D0-4F17-97BE-8C7EE8D381B2}">
      <dsp:nvSpPr>
        <dsp:cNvPr id="0" name=""/>
        <dsp:cNvSpPr/>
      </dsp:nvSpPr>
      <dsp:spPr>
        <a:xfrm>
          <a:off x="0" y="5632"/>
          <a:ext cx="6900512" cy="132721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latin typeface="Arial"/>
            </a:rPr>
            <a:t>Ideally providers should review files prior to the visit so that they are aware of any issues</a:t>
          </a:r>
          <a:endParaRPr lang="en-GB" sz="2500" kern="1200"/>
        </a:p>
      </dsp:txBody>
      <dsp:txXfrm>
        <a:off x="64789" y="70421"/>
        <a:ext cx="6770934" cy="1197640"/>
      </dsp:txXfrm>
    </dsp:sp>
    <dsp:sp modelId="{A5B1DDB2-A577-486E-8124-5CA35F451751}">
      <dsp:nvSpPr>
        <dsp:cNvPr id="0" name=""/>
        <dsp:cNvSpPr/>
      </dsp:nvSpPr>
      <dsp:spPr>
        <a:xfrm>
          <a:off x="0" y="1404851"/>
          <a:ext cx="6900512" cy="132721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latin typeface="Arial"/>
            </a:rPr>
            <a:t>A contract notice may be issued if there is a claiming error and costs recouped where appropriate</a:t>
          </a:r>
          <a:endParaRPr lang="en-GB" sz="2500" kern="1200"/>
        </a:p>
      </dsp:txBody>
      <dsp:txXfrm>
        <a:off x="64789" y="1469640"/>
        <a:ext cx="6770934" cy="1197640"/>
      </dsp:txXfrm>
    </dsp:sp>
    <dsp:sp modelId="{CB9FA972-D765-4452-BA3B-86D4F12681CE}">
      <dsp:nvSpPr>
        <dsp:cNvPr id="0" name=""/>
        <dsp:cNvSpPr/>
      </dsp:nvSpPr>
      <dsp:spPr>
        <a:xfrm>
          <a:off x="0" y="2804070"/>
          <a:ext cx="6900512" cy="132721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Arial"/>
            </a:rPr>
            <a:t>If this happens, the firm will be asked to self-review files to ensure that there are no other errors </a:t>
          </a:r>
          <a:endParaRPr lang="en-GB" sz="2500" kern="1200" dirty="0"/>
        </a:p>
      </dsp:txBody>
      <dsp:txXfrm>
        <a:off x="64789" y="2868859"/>
        <a:ext cx="6770934" cy="1197640"/>
      </dsp:txXfrm>
    </dsp:sp>
    <dsp:sp modelId="{D079D882-7B8F-4512-95DE-5EDE6ED2C032}">
      <dsp:nvSpPr>
        <dsp:cNvPr id="0" name=""/>
        <dsp:cNvSpPr/>
      </dsp:nvSpPr>
      <dsp:spPr>
        <a:xfrm>
          <a:off x="0" y="4203289"/>
          <a:ext cx="6900512" cy="132721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Arial"/>
            </a:rPr>
            <a:t>The contract manager will complete contract notice verification activity within 4-6 months of the issue of the contract notice</a:t>
          </a:r>
          <a:endParaRPr lang="en-GB" sz="2500" kern="1200" dirty="0"/>
        </a:p>
      </dsp:txBody>
      <dsp:txXfrm>
        <a:off x="64789" y="4268078"/>
        <a:ext cx="6770934" cy="1197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33FC2-7BD5-4091-AF98-4662D9190ABB}">
      <dsp:nvSpPr>
        <dsp:cNvPr id="0" name=""/>
        <dsp:cNvSpPr/>
      </dsp:nvSpPr>
      <dsp:spPr>
        <a:xfrm>
          <a:off x="0" y="162462"/>
          <a:ext cx="10084957" cy="176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705" tIns="166624" rIns="782705" bIns="99568" numCol="1" spcCol="1270" anchor="t" anchorCtr="0">
          <a:noAutofit/>
        </a:bodyPr>
        <a:lstStyle/>
        <a:p>
          <a:pPr marL="114300" lvl="1" indent="-114300" algn="l" defTabSz="622300">
            <a:lnSpc>
              <a:spcPct val="90000"/>
            </a:lnSpc>
            <a:spcBef>
              <a:spcPct val="0"/>
            </a:spcBef>
            <a:spcAft>
              <a:spcPct val="15000"/>
            </a:spcAft>
            <a:buChar char="•"/>
          </a:pPr>
          <a:r>
            <a:rPr lang="en-GB" sz="1400" b="0" kern="1200" dirty="0">
              <a:latin typeface="Arial" panose="020B0604020202020204" pitchFamily="34" charset="0"/>
              <a:cs typeface="Arial" panose="020B0604020202020204" pitchFamily="34" charset="0"/>
            </a:rPr>
            <a:t>Getting started</a:t>
          </a:r>
          <a:endParaRPr lang="en-GB"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kern="1200">
              <a:latin typeface="Arial" panose="020B0604020202020204" pitchFamily="34" charset="0"/>
              <a:cs typeface="Arial" panose="020B0604020202020204" pitchFamily="34" charset="0"/>
            </a:rPr>
            <a:t>Making an initial application</a:t>
          </a:r>
          <a:endParaRPr lang="en-GB"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kern="1200">
              <a:latin typeface="Arial" panose="020B0604020202020204" pitchFamily="34" charset="0"/>
              <a:cs typeface="Arial" panose="020B0604020202020204" pitchFamily="34" charset="0"/>
            </a:rPr>
            <a:t>Managing live cases</a:t>
          </a:r>
          <a:endParaRPr lang="en-GB"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kern="1200" dirty="0">
              <a:latin typeface="Arial" panose="020B0604020202020204" pitchFamily="34" charset="0"/>
              <a:cs typeface="Arial" panose="020B0604020202020204" pitchFamily="34" charset="0"/>
            </a:rPr>
            <a:t>Closing cases and billing</a:t>
          </a:r>
          <a:endParaRPr lang="en-GB"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kern="1200">
              <a:latin typeface="Arial" panose="020B0604020202020204" pitchFamily="34" charset="0"/>
              <a:cs typeface="Arial" panose="020B0604020202020204" pitchFamily="34" charset="0"/>
            </a:rPr>
            <a:t>Advanced billing</a:t>
          </a:r>
          <a:endParaRPr lang="en-GB" sz="1400" kern="120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kern="1200">
              <a:latin typeface="Arial" panose="020B0604020202020204" pitchFamily="34" charset="0"/>
              <a:cs typeface="Arial" panose="020B0604020202020204" pitchFamily="34" charset="0"/>
            </a:rPr>
            <a:t>Exceptional case funding</a:t>
          </a:r>
          <a:endParaRPr lang="en-GB"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kern="1200">
              <a:latin typeface="Arial" panose="020B0604020202020204" pitchFamily="34" charset="0"/>
              <a:cs typeface="Arial" panose="020B0604020202020204" pitchFamily="34" charset="0"/>
            </a:rPr>
            <a:t>High-cost cases</a:t>
          </a:r>
          <a:endParaRPr lang="en-GB" sz="1400" kern="1200" dirty="0">
            <a:latin typeface="Arial" panose="020B0604020202020204" pitchFamily="34" charset="0"/>
            <a:cs typeface="Arial" panose="020B0604020202020204" pitchFamily="34" charset="0"/>
          </a:endParaRPr>
        </a:p>
      </dsp:txBody>
      <dsp:txXfrm>
        <a:off x="0" y="162462"/>
        <a:ext cx="10084957" cy="1764000"/>
      </dsp:txXfrm>
    </dsp:sp>
    <dsp:sp modelId="{1FD60EA7-6D15-43A9-9232-45A5B3B34907}">
      <dsp:nvSpPr>
        <dsp:cNvPr id="0" name=""/>
        <dsp:cNvSpPr/>
      </dsp:nvSpPr>
      <dsp:spPr>
        <a:xfrm>
          <a:off x="504247" y="44382"/>
          <a:ext cx="7059469" cy="236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831" tIns="0" rIns="266831" bIns="0" numCol="1" spcCol="1270" anchor="ctr" anchorCtr="0">
          <a:noAutofit/>
        </a:bodyPr>
        <a:lstStyle/>
        <a:p>
          <a:pPr marL="0" lvl="0" indent="0" algn="l"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CCMS quick guides</a:t>
          </a:r>
        </a:p>
      </dsp:txBody>
      <dsp:txXfrm>
        <a:off x="515775" y="55910"/>
        <a:ext cx="7036413" cy="213104"/>
      </dsp:txXfrm>
    </dsp:sp>
    <dsp:sp modelId="{FDD6C46F-6700-4C88-B644-8F69888EA8BF}">
      <dsp:nvSpPr>
        <dsp:cNvPr id="0" name=""/>
        <dsp:cNvSpPr/>
      </dsp:nvSpPr>
      <dsp:spPr>
        <a:xfrm>
          <a:off x="0" y="2087743"/>
          <a:ext cx="10084957" cy="453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705" tIns="166624" rIns="782705" bIns="99568" numCol="1" spcCol="1270" anchor="t" anchorCtr="0">
          <a:noAutofit/>
        </a:bodyPr>
        <a:lstStyle/>
        <a:p>
          <a:pPr marL="114300" lvl="1" indent="-114300" algn="l" defTabSz="622300">
            <a:lnSpc>
              <a:spcPct val="90000"/>
            </a:lnSpc>
            <a:spcBef>
              <a:spcPct val="0"/>
            </a:spcBef>
            <a:spcAft>
              <a:spcPct val="15000"/>
            </a:spcAft>
            <a:buChar char="•"/>
          </a:pPr>
          <a:r>
            <a:rPr lang="en-GB" sz="1400" b="0" kern="1200" dirty="0">
              <a:latin typeface="Arial" panose="020B0604020202020204" pitchFamily="34" charset="0"/>
              <a:cs typeface="Arial" panose="020B0604020202020204" pitchFamily="34" charset="0"/>
            </a:rPr>
            <a:t>Sign up on Eventbrite: </a:t>
          </a:r>
          <a:r>
            <a:rPr lang="en-GB" sz="1400" b="0" u="sng" kern="1200" dirty="0">
              <a:solidFill>
                <a:srgbClr val="0070C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https://www.eventbrite.co.uk/o/legal-aid-agency-6102545875</a:t>
          </a:r>
          <a:r>
            <a:rPr lang="en-GB" sz="1400" b="0" kern="1200" dirty="0">
              <a:solidFill>
                <a:srgbClr val="0070C0"/>
              </a:solidFill>
              <a:latin typeface="Arial" panose="020B0604020202020204" pitchFamily="34" charset="0"/>
              <a:cs typeface="Arial" panose="020B0604020202020204" pitchFamily="34" charset="0"/>
            </a:rPr>
            <a:t> </a:t>
          </a:r>
          <a:endParaRPr lang="en-GB" sz="1400" kern="1200" dirty="0">
            <a:latin typeface="Arial" panose="020B0604020202020204" pitchFamily="34" charset="0"/>
            <a:cs typeface="Arial" panose="020B0604020202020204" pitchFamily="34" charset="0"/>
          </a:endParaRPr>
        </a:p>
      </dsp:txBody>
      <dsp:txXfrm>
        <a:off x="0" y="2087743"/>
        <a:ext cx="10084957" cy="453600"/>
      </dsp:txXfrm>
    </dsp:sp>
    <dsp:sp modelId="{F7541963-B8B2-40BB-87AD-F544FB8004E7}">
      <dsp:nvSpPr>
        <dsp:cNvPr id="0" name=""/>
        <dsp:cNvSpPr/>
      </dsp:nvSpPr>
      <dsp:spPr>
        <a:xfrm>
          <a:off x="504247" y="1969663"/>
          <a:ext cx="7059469" cy="236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831" tIns="0" rIns="266831" bIns="0" numCol="1" spcCol="1270" anchor="ctr" anchorCtr="0">
          <a:noAutofit/>
        </a:bodyPr>
        <a:lstStyle/>
        <a:p>
          <a:pPr marL="0" lvl="0" indent="0" algn="l"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CCMS online training</a:t>
          </a:r>
        </a:p>
      </dsp:txBody>
      <dsp:txXfrm>
        <a:off x="515775" y="1981191"/>
        <a:ext cx="7036413" cy="213104"/>
      </dsp:txXfrm>
    </dsp:sp>
    <dsp:sp modelId="{8CEFA342-DCCD-4E1E-951E-8DE48BF022C8}">
      <dsp:nvSpPr>
        <dsp:cNvPr id="0" name=""/>
        <dsp:cNvSpPr/>
      </dsp:nvSpPr>
      <dsp:spPr>
        <a:xfrm>
          <a:off x="0" y="2702623"/>
          <a:ext cx="10084957" cy="453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705" tIns="166624" rIns="782705" bIns="99568" numCol="1" spcCol="1270" anchor="t" anchorCtr="0">
          <a:noAutofit/>
        </a:bodyPr>
        <a:lstStyle/>
        <a:p>
          <a:pPr marL="114300" lvl="1" indent="-114300" algn="l" defTabSz="622300">
            <a:lnSpc>
              <a:spcPct val="90000"/>
            </a:lnSpc>
            <a:spcBef>
              <a:spcPct val="0"/>
            </a:spcBef>
            <a:spcAft>
              <a:spcPct val="15000"/>
            </a:spcAft>
            <a:buChar char="•"/>
          </a:pPr>
          <a:r>
            <a:rPr lang="en-GB" sz="1400" b="0" kern="1200">
              <a:latin typeface="Arial" panose="020B0604020202020204" pitchFamily="34" charset="0"/>
              <a:cs typeface="Arial" panose="020B0604020202020204" pitchFamily="34" charset="0"/>
            </a:rPr>
            <a:t>Use Webchat if you need help with IT system issues</a:t>
          </a:r>
          <a:endParaRPr lang="en-GB" sz="1400" kern="1200" dirty="0">
            <a:latin typeface="Arial" panose="020B0604020202020204" pitchFamily="34" charset="0"/>
            <a:cs typeface="Arial" panose="020B0604020202020204" pitchFamily="34" charset="0"/>
          </a:endParaRPr>
        </a:p>
      </dsp:txBody>
      <dsp:txXfrm>
        <a:off x="0" y="2702623"/>
        <a:ext cx="10084957" cy="453600"/>
      </dsp:txXfrm>
    </dsp:sp>
    <dsp:sp modelId="{942217EA-5C9D-4FBE-9AA8-B0DFB47F635C}">
      <dsp:nvSpPr>
        <dsp:cNvPr id="0" name=""/>
        <dsp:cNvSpPr/>
      </dsp:nvSpPr>
      <dsp:spPr>
        <a:xfrm>
          <a:off x="504247" y="2584543"/>
          <a:ext cx="7059469" cy="236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831" tIns="0" rIns="266831" bIns="0" numCol="1" spcCol="1270" anchor="ctr" anchorCtr="0">
          <a:noAutofit/>
        </a:bodyPr>
        <a:lstStyle/>
        <a:p>
          <a:pPr marL="0" lvl="0" indent="0" algn="l"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Online support webchat</a:t>
          </a:r>
        </a:p>
      </dsp:txBody>
      <dsp:txXfrm>
        <a:off x="515775" y="2596071"/>
        <a:ext cx="7036413" cy="213104"/>
      </dsp:txXfrm>
    </dsp:sp>
    <dsp:sp modelId="{A1DF987A-9368-4AE2-A41C-31344198CF61}">
      <dsp:nvSpPr>
        <dsp:cNvPr id="0" name=""/>
        <dsp:cNvSpPr/>
      </dsp:nvSpPr>
      <dsp:spPr>
        <a:xfrm>
          <a:off x="0" y="3317503"/>
          <a:ext cx="10084957" cy="856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705" tIns="166624" rIns="782705"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a:solidFill>
                <a:schemeClr val="tx1"/>
              </a:solidFill>
              <a:latin typeface="Arial" panose="020B0604020202020204" pitchFamily="34" charset="0"/>
              <a:cs typeface="Arial" panose="020B0604020202020204" pitchFamily="34" charset="0"/>
            </a:rPr>
            <a:t>Our ‘Help Us Say Yes’ webinars focus on areas where there have been high enquiry levels, issues raised and helping providers in ‘getting it right first time’</a:t>
          </a:r>
          <a:endParaRPr lang="en-GB"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kern="1200">
              <a:latin typeface="Arial" panose="020B0604020202020204" pitchFamily="34" charset="0"/>
              <a:cs typeface="Arial" panose="020B0604020202020204" pitchFamily="34" charset="0"/>
            </a:rPr>
            <a:t>Popular sessions are posted on the training website: </a:t>
          </a:r>
          <a:r>
            <a:rPr lang="en-GB" sz="1400" kern="1200">
              <a:solidFill>
                <a:srgbClr val="0070C0"/>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Ministry of Justice</a:t>
          </a:r>
          <a:endParaRPr lang="en-GB" sz="1400" kern="1200" dirty="0">
            <a:latin typeface="Arial" panose="020B0604020202020204" pitchFamily="34" charset="0"/>
            <a:cs typeface="Arial" panose="020B0604020202020204" pitchFamily="34" charset="0"/>
          </a:endParaRPr>
        </a:p>
      </dsp:txBody>
      <dsp:txXfrm>
        <a:off x="0" y="3317503"/>
        <a:ext cx="10084957" cy="856800"/>
      </dsp:txXfrm>
    </dsp:sp>
    <dsp:sp modelId="{89153C2A-6DB8-4D46-8144-1B452B78A2F6}">
      <dsp:nvSpPr>
        <dsp:cNvPr id="0" name=""/>
        <dsp:cNvSpPr/>
      </dsp:nvSpPr>
      <dsp:spPr>
        <a:xfrm>
          <a:off x="504247" y="3199423"/>
          <a:ext cx="7059469" cy="236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831" tIns="0" rIns="266831" bIns="0" numCol="1" spcCol="1270" anchor="ctr" anchorCtr="0">
          <a:noAutofit/>
        </a:bodyPr>
        <a:lstStyle/>
        <a:p>
          <a:pPr marL="0" lvl="0" indent="0" algn="l"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Webinar recordings</a:t>
          </a:r>
        </a:p>
      </dsp:txBody>
      <dsp:txXfrm>
        <a:off x="515775" y="3210951"/>
        <a:ext cx="7036413" cy="213104"/>
      </dsp:txXfrm>
    </dsp:sp>
    <dsp:sp modelId="{16505823-B8FB-41A3-876C-5A2C6C3026B2}">
      <dsp:nvSpPr>
        <dsp:cNvPr id="0" name=""/>
        <dsp:cNvSpPr/>
      </dsp:nvSpPr>
      <dsp:spPr>
        <a:xfrm>
          <a:off x="0" y="4335583"/>
          <a:ext cx="10084957" cy="453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705" tIns="166624" rIns="782705" bIns="99568" numCol="1" spcCol="1270" anchor="t" anchorCtr="0">
          <a:noAutofit/>
        </a:bodyPr>
        <a:lstStyle/>
        <a:p>
          <a:pPr marL="114300" lvl="1" indent="-114300" algn="l" defTabSz="622300">
            <a:lnSpc>
              <a:spcPct val="90000"/>
            </a:lnSpc>
            <a:spcBef>
              <a:spcPct val="0"/>
            </a:spcBef>
            <a:spcAft>
              <a:spcPct val="15000"/>
            </a:spcAft>
            <a:buClr>
              <a:schemeClr val="tx1"/>
            </a:buClr>
            <a:buChar char="•"/>
          </a:pPr>
          <a:r>
            <a:rPr lang="en-GB" sz="1400" kern="1200" dirty="0">
              <a:solidFill>
                <a:srgbClr val="0070C0"/>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Course: CCMS Provider: Means assessments and contributions (justice.gov.uk)</a:t>
          </a:r>
          <a:endParaRPr lang="en-GB" sz="1400" kern="1200" dirty="0">
            <a:solidFill>
              <a:srgbClr val="0070C0"/>
            </a:solidFill>
            <a:latin typeface="Arial" panose="020B0604020202020204" pitchFamily="34" charset="0"/>
            <a:cs typeface="Arial" panose="020B0604020202020204" pitchFamily="34" charset="0"/>
          </a:endParaRPr>
        </a:p>
      </dsp:txBody>
      <dsp:txXfrm>
        <a:off x="0" y="4335583"/>
        <a:ext cx="10084957" cy="453600"/>
      </dsp:txXfrm>
    </dsp:sp>
    <dsp:sp modelId="{BC7CEFBF-495A-4993-BBF8-D4D7F38BCD0C}">
      <dsp:nvSpPr>
        <dsp:cNvPr id="0" name=""/>
        <dsp:cNvSpPr/>
      </dsp:nvSpPr>
      <dsp:spPr>
        <a:xfrm>
          <a:off x="504247" y="4217503"/>
          <a:ext cx="7059469" cy="236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831" tIns="0" rIns="266831" bIns="0" numCol="1" spcCol="1270" anchor="ctr" anchorCtr="0">
          <a:noAutofit/>
        </a:bodyPr>
        <a:lstStyle/>
        <a:p>
          <a:pPr marL="0" lvl="0" indent="0" algn="l"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Eligibility calculator</a:t>
          </a:r>
        </a:p>
      </dsp:txBody>
      <dsp:txXfrm>
        <a:off x="515775" y="4229031"/>
        <a:ext cx="7036413" cy="2131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5E03F-592E-48C6-92BD-582309DD8905}">
      <dsp:nvSpPr>
        <dsp:cNvPr id="0" name=""/>
        <dsp:cNvSpPr/>
      </dsp:nvSpPr>
      <dsp:spPr>
        <a:xfrm>
          <a:off x="0" y="5817"/>
          <a:ext cx="9356001" cy="4129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Civil Application Fixer </a:t>
          </a:r>
          <a:endParaRPr lang="en-GB" sz="2400" kern="1200">
            <a:latin typeface="Arial" panose="020B0604020202020204" pitchFamily="34" charset="0"/>
            <a:cs typeface="Arial" panose="020B0604020202020204" pitchFamily="34" charset="0"/>
          </a:endParaRPr>
        </a:p>
      </dsp:txBody>
      <dsp:txXfrm>
        <a:off x="20160" y="25977"/>
        <a:ext cx="9315681" cy="372652"/>
      </dsp:txXfrm>
    </dsp:sp>
    <dsp:sp modelId="{46DC4A35-A629-4E38-BF75-FE7FEE823AF0}">
      <dsp:nvSpPr>
        <dsp:cNvPr id="0" name=""/>
        <dsp:cNvSpPr/>
      </dsp:nvSpPr>
      <dsp:spPr>
        <a:xfrm>
          <a:off x="0" y="418790"/>
          <a:ext cx="9356001" cy="1927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053" tIns="22860" rIns="128016" bIns="22860" numCol="1" spcCol="1270" anchor="t" anchorCtr="0">
          <a:noAutofit/>
        </a:bodyPr>
        <a:lstStyle/>
        <a:p>
          <a:pPr marL="354013" lvl="1" indent="-354013" algn="l" defTabSz="800100">
            <a:lnSpc>
              <a:spcPct val="90000"/>
            </a:lnSpc>
            <a:spcBef>
              <a:spcPct val="0"/>
            </a:spcBef>
            <a:spcAft>
              <a:spcPct val="20000"/>
            </a:spcAft>
            <a:buFont typeface="Arial" panose="020B0604020202020204" pitchFamily="34" charset="0"/>
            <a:buChar char="•"/>
          </a:pPr>
          <a:endParaRPr lang="en-GB" sz="1800" kern="1200" dirty="0">
            <a:latin typeface="Arial" panose="020B0604020202020204" pitchFamily="34" charset="0"/>
            <a:cs typeface="Arial" panose="020B0604020202020204" pitchFamily="34" charset="0"/>
          </a:endParaRPr>
        </a:p>
        <a:p>
          <a:pPr marL="354013" lvl="1" indent="-354013" algn="l" defTabSz="800100">
            <a:lnSpc>
              <a:spcPct val="90000"/>
            </a:lnSpc>
            <a:spcBef>
              <a:spcPct val="0"/>
            </a:spcBef>
            <a:spcAft>
              <a:spcPct val="20000"/>
            </a:spcAft>
            <a:buFont typeface="Arial" panose="020B0604020202020204" pitchFamily="34" charset="0"/>
            <a:buChar char="•"/>
          </a:pPr>
          <a:r>
            <a:rPr lang="en-US" sz="1800" b="1" kern="1200" dirty="0">
              <a:latin typeface="Arial" panose="020B0604020202020204" pitchFamily="34" charset="0"/>
              <a:cs typeface="Arial" panose="020B0604020202020204" pitchFamily="34" charset="0"/>
            </a:rPr>
            <a:t>Email: </a:t>
          </a:r>
          <a:r>
            <a:rPr lang="en-GB" sz="1800" b="1" kern="1200" dirty="0">
              <a:latin typeface="Arial" panose="020B0604020202020204" pitchFamily="34" charset="0"/>
              <a:cs typeface="Arial" panose="020B0604020202020204" pitchFamily="34" charset="0"/>
              <a:hlinkClick xmlns:r="http://schemas.openxmlformats.org/officeDocument/2006/relationships" r:id="rId1"/>
            </a:rPr>
            <a:t>applicationfixer@justice.gov.uk</a:t>
          </a:r>
          <a:endParaRPr lang="en-GB" sz="1800" kern="1200" dirty="0">
            <a:latin typeface="Arial" panose="020B0604020202020204" pitchFamily="34" charset="0"/>
            <a:cs typeface="Arial" panose="020B0604020202020204" pitchFamily="34" charset="0"/>
          </a:endParaRPr>
        </a:p>
        <a:p>
          <a:pPr marL="354013" lvl="1" indent="-354013" algn="l" defTabSz="800100">
            <a:lnSpc>
              <a:spcPct val="90000"/>
            </a:lnSpc>
            <a:spcBef>
              <a:spcPct val="0"/>
            </a:spcBef>
            <a:spcAft>
              <a:spcPct val="20000"/>
            </a:spcAft>
            <a:buFont typeface="Arial" panose="020B0604020202020204" pitchFamily="34" charset="0"/>
            <a:buChar char="•"/>
          </a:pPr>
          <a:r>
            <a:rPr lang="en-US" sz="1800" b="0" kern="1200" dirty="0">
              <a:latin typeface="Arial" panose="020B0604020202020204" pitchFamily="34" charset="0"/>
              <a:cs typeface="Arial" panose="020B0604020202020204" pitchFamily="34" charset="0"/>
            </a:rPr>
            <a:t>Do you think the Legal Aid Agency has made a mistake with your application, amendment or means assessment on CCMS?</a:t>
          </a:r>
          <a:endParaRPr lang="en-GB" sz="1800" kern="1200" dirty="0">
            <a:latin typeface="Arial" panose="020B0604020202020204" pitchFamily="34" charset="0"/>
            <a:cs typeface="Arial" panose="020B0604020202020204" pitchFamily="34" charset="0"/>
          </a:endParaRPr>
        </a:p>
        <a:p>
          <a:pPr marL="354013" lvl="1" indent="-354013" algn="l" defTabSz="800100">
            <a:lnSpc>
              <a:spcPct val="90000"/>
            </a:lnSpc>
            <a:spcBef>
              <a:spcPct val="0"/>
            </a:spcBef>
            <a:spcAft>
              <a:spcPct val="20000"/>
            </a:spcAft>
            <a:buFont typeface="Arial" panose="020B0604020202020204" pitchFamily="34" charset="0"/>
            <a:buChar char="•"/>
          </a:pPr>
          <a:r>
            <a:rPr lang="en-US" sz="1800" b="0" kern="1200" dirty="0">
              <a:latin typeface="Arial" panose="020B0604020202020204" pitchFamily="34" charset="0"/>
              <a:cs typeface="Arial" panose="020B0604020202020204" pitchFamily="34" charset="0"/>
            </a:rPr>
            <a:t>This fixer is designed to help reduce appeals and save time during the initial decision-making stages of civil applications</a:t>
          </a:r>
          <a:endParaRPr lang="en-GB" sz="1800" kern="1200" dirty="0">
            <a:latin typeface="Arial" panose="020B0604020202020204" pitchFamily="34" charset="0"/>
            <a:cs typeface="Arial" panose="020B0604020202020204" pitchFamily="34" charset="0"/>
          </a:endParaRPr>
        </a:p>
        <a:p>
          <a:pPr marL="354013" lvl="1" indent="-354013" algn="l" defTabSz="800100">
            <a:lnSpc>
              <a:spcPct val="90000"/>
            </a:lnSpc>
            <a:spcBef>
              <a:spcPct val="0"/>
            </a:spcBef>
            <a:spcAft>
              <a:spcPct val="20000"/>
            </a:spcAft>
            <a:buFont typeface="Arial" panose="020B0604020202020204" pitchFamily="34" charset="0"/>
            <a:buChar char="•"/>
          </a:pPr>
          <a:endParaRPr lang="en-GB" sz="1800" kern="1200" dirty="0">
            <a:latin typeface="Arial" panose="020B0604020202020204" pitchFamily="34" charset="0"/>
            <a:cs typeface="Arial" panose="020B0604020202020204" pitchFamily="34" charset="0"/>
          </a:endParaRPr>
        </a:p>
      </dsp:txBody>
      <dsp:txXfrm>
        <a:off x="0" y="418790"/>
        <a:ext cx="9356001" cy="1927170"/>
      </dsp:txXfrm>
    </dsp:sp>
    <dsp:sp modelId="{0590F64C-8289-4EBC-BE94-F59D4FF14674}">
      <dsp:nvSpPr>
        <dsp:cNvPr id="0" name=""/>
        <dsp:cNvSpPr/>
      </dsp:nvSpPr>
      <dsp:spPr>
        <a:xfrm>
          <a:off x="0" y="2345960"/>
          <a:ext cx="9356001" cy="4129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Civil Claim Fix</a:t>
          </a:r>
          <a:r>
            <a:rPr lang="en-US" sz="2400" b="0" kern="1200">
              <a:latin typeface="Arial" panose="020B0604020202020204" pitchFamily="34" charset="0"/>
              <a:cs typeface="Arial" panose="020B0604020202020204" pitchFamily="34" charset="0"/>
            </a:rPr>
            <a:t> </a:t>
          </a:r>
          <a:endParaRPr lang="en-GB" sz="2400" kern="1200">
            <a:latin typeface="Arial" panose="020B0604020202020204" pitchFamily="34" charset="0"/>
            <a:cs typeface="Arial" panose="020B0604020202020204" pitchFamily="34" charset="0"/>
          </a:endParaRPr>
        </a:p>
      </dsp:txBody>
      <dsp:txXfrm>
        <a:off x="20160" y="2366120"/>
        <a:ext cx="9315681" cy="372652"/>
      </dsp:txXfrm>
    </dsp:sp>
    <dsp:sp modelId="{EA8802A7-01E6-41A9-9FB9-DBACA1F6CB63}">
      <dsp:nvSpPr>
        <dsp:cNvPr id="0" name=""/>
        <dsp:cNvSpPr/>
      </dsp:nvSpPr>
      <dsp:spPr>
        <a:xfrm>
          <a:off x="0" y="2758933"/>
          <a:ext cx="9356001" cy="1927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053" tIns="22860" rIns="128016" bIns="22860" numCol="1" spcCol="1270" anchor="t" anchorCtr="0">
          <a:noAutofit/>
        </a:bodyPr>
        <a:lstStyle/>
        <a:p>
          <a:pPr marL="354013" lvl="1" indent="-354013" algn="l" defTabSz="800100">
            <a:lnSpc>
              <a:spcPct val="90000"/>
            </a:lnSpc>
            <a:spcBef>
              <a:spcPct val="0"/>
            </a:spcBef>
            <a:spcAft>
              <a:spcPct val="20000"/>
            </a:spcAft>
            <a:buChar char="•"/>
          </a:pPr>
          <a:endParaRPr lang="en-GB" sz="1800" kern="1200" dirty="0">
            <a:latin typeface="Arial" panose="020B0604020202020204" pitchFamily="34" charset="0"/>
            <a:cs typeface="Arial" panose="020B0604020202020204" pitchFamily="34" charset="0"/>
          </a:endParaRPr>
        </a:p>
        <a:p>
          <a:pPr marL="354013" lvl="1" indent="-354013" algn="l" defTabSz="800100">
            <a:lnSpc>
              <a:spcPct val="90000"/>
            </a:lnSpc>
            <a:spcBef>
              <a:spcPct val="0"/>
            </a:spcBef>
            <a:spcAft>
              <a:spcPct val="20000"/>
            </a:spcAft>
            <a:buChar char="•"/>
          </a:pPr>
          <a:r>
            <a:rPr lang="en-US" sz="1800" b="1" kern="1200" dirty="0">
              <a:latin typeface="Arial" panose="020B0604020202020204" pitchFamily="34" charset="0"/>
              <a:cs typeface="Arial" panose="020B0604020202020204" pitchFamily="34" charset="0"/>
            </a:rPr>
            <a:t>Email: </a:t>
          </a:r>
          <a:r>
            <a:rPr lang="en-US" sz="1800" b="1" kern="1200" dirty="0">
              <a:latin typeface="Arial" panose="020B0604020202020204" pitchFamily="34" charset="0"/>
              <a:cs typeface="Arial" panose="020B0604020202020204" pitchFamily="34" charset="0"/>
              <a:hlinkClick xmlns:r="http://schemas.openxmlformats.org/officeDocument/2006/relationships" r:id="rId2"/>
            </a:rPr>
            <a:t>LAACivilClaimFix@justice.gov.uk</a:t>
          </a:r>
          <a:r>
            <a:rPr lang="en-US" sz="1800" b="0" kern="1200" dirty="0">
              <a:latin typeface="Arial" panose="020B0604020202020204" pitchFamily="34" charset="0"/>
              <a:cs typeface="Arial" panose="020B0604020202020204" pitchFamily="34" charset="0"/>
            </a:rPr>
            <a:t> </a:t>
          </a:r>
          <a:endParaRPr lang="en-GB" sz="1800" kern="1200" dirty="0">
            <a:latin typeface="Arial" panose="020B0604020202020204" pitchFamily="34" charset="0"/>
            <a:cs typeface="Arial" panose="020B0604020202020204" pitchFamily="34" charset="0"/>
          </a:endParaRPr>
        </a:p>
        <a:p>
          <a:pPr marL="354013" lvl="1" indent="-354013" algn="l" defTabSz="800100">
            <a:lnSpc>
              <a:spcPct val="90000"/>
            </a:lnSpc>
            <a:spcBef>
              <a:spcPct val="0"/>
            </a:spcBef>
            <a:spcAft>
              <a:spcPct val="20000"/>
            </a:spcAft>
            <a:buChar char="•"/>
          </a:pPr>
          <a:r>
            <a:rPr lang="en-US" sz="1800" b="0" kern="1200" dirty="0">
              <a:latin typeface="Arial" panose="020B0604020202020204" pitchFamily="34" charset="0"/>
              <a:cs typeface="Arial" panose="020B0604020202020204" pitchFamily="34" charset="0"/>
            </a:rPr>
            <a:t>Do you think the Legal Aid Agency has incorrectly rejected your civil claim or outcome?  </a:t>
          </a:r>
          <a:endParaRPr lang="en-GB" sz="1800" kern="1200" dirty="0">
            <a:latin typeface="Arial" panose="020B0604020202020204" pitchFamily="34" charset="0"/>
            <a:cs typeface="Arial" panose="020B0604020202020204" pitchFamily="34" charset="0"/>
          </a:endParaRPr>
        </a:p>
        <a:p>
          <a:pPr marL="354013" lvl="1" indent="-354013" algn="l" defTabSz="800100">
            <a:lnSpc>
              <a:spcPct val="90000"/>
            </a:lnSpc>
            <a:spcBef>
              <a:spcPct val="0"/>
            </a:spcBef>
            <a:spcAft>
              <a:spcPct val="20000"/>
            </a:spcAft>
            <a:buChar char="•"/>
          </a:pPr>
          <a:r>
            <a:rPr lang="en-US" sz="1800" b="0" kern="1200" dirty="0">
              <a:latin typeface="Arial" panose="020B0604020202020204" pitchFamily="34" charset="0"/>
              <a:cs typeface="Arial" panose="020B0604020202020204" pitchFamily="34" charset="0"/>
            </a:rPr>
            <a:t>If they agree they have made a mistake, they will offer a priority re-submission service to help you get paid more quickly</a:t>
          </a:r>
          <a:endParaRPr lang="en-GB" sz="1800" kern="1200" dirty="0">
            <a:latin typeface="Arial" panose="020B0604020202020204" pitchFamily="34" charset="0"/>
            <a:cs typeface="Arial" panose="020B0604020202020204" pitchFamily="34" charset="0"/>
          </a:endParaRPr>
        </a:p>
        <a:p>
          <a:pPr marL="354013" lvl="1" indent="-354013" algn="l" defTabSz="800100">
            <a:lnSpc>
              <a:spcPct val="90000"/>
            </a:lnSpc>
            <a:spcBef>
              <a:spcPct val="0"/>
            </a:spcBef>
            <a:spcAft>
              <a:spcPct val="20000"/>
            </a:spcAft>
            <a:buChar char="•"/>
          </a:pPr>
          <a:endParaRPr lang="en-GB" sz="1800" kern="1200" dirty="0">
            <a:latin typeface="Arial" panose="020B0604020202020204" pitchFamily="34" charset="0"/>
            <a:cs typeface="Arial" panose="020B0604020202020204" pitchFamily="34" charset="0"/>
          </a:endParaRPr>
        </a:p>
      </dsp:txBody>
      <dsp:txXfrm>
        <a:off x="0" y="2758933"/>
        <a:ext cx="9356001" cy="19271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3D321-90B0-4A2B-B26D-77B65A1C8547}" type="datetimeFigureOut">
              <a:rPr lang="en-GB" smtClean="0"/>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FFC1-F5C5-406E-B4F8-C1A54FF59BA1}" type="slidenum">
              <a:rPr lang="en-GB" smtClean="0"/>
              <a:t>‹#›</a:t>
            </a:fld>
            <a:endParaRPr lang="en-GB"/>
          </a:p>
        </p:txBody>
      </p:sp>
    </p:spTree>
    <p:extLst>
      <p:ext uri="{BB962C8B-B14F-4D97-AF65-F5344CB8AC3E}">
        <p14:creationId xmlns:p14="http://schemas.microsoft.com/office/powerpoint/2010/main" val="213502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6</a:t>
            </a:fld>
            <a:endParaRPr lang="en-GB"/>
          </a:p>
        </p:txBody>
      </p:sp>
    </p:spTree>
    <p:extLst>
      <p:ext uri="{BB962C8B-B14F-4D97-AF65-F5344CB8AC3E}">
        <p14:creationId xmlns:p14="http://schemas.microsoft.com/office/powerpoint/2010/main" val="1634802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7</a:t>
            </a:fld>
            <a:endParaRPr lang="en-GB"/>
          </a:p>
        </p:txBody>
      </p:sp>
    </p:spTree>
    <p:extLst>
      <p:ext uri="{BB962C8B-B14F-4D97-AF65-F5344CB8AC3E}">
        <p14:creationId xmlns:p14="http://schemas.microsoft.com/office/powerpoint/2010/main" val="301003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8</a:t>
            </a:fld>
            <a:endParaRPr lang="en-GB"/>
          </a:p>
        </p:txBody>
      </p:sp>
    </p:spTree>
    <p:extLst>
      <p:ext uri="{BB962C8B-B14F-4D97-AF65-F5344CB8AC3E}">
        <p14:creationId xmlns:p14="http://schemas.microsoft.com/office/powerpoint/2010/main" val="346728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These KPI's are all published on your PAR report and are taken directly from your claims</a:t>
            </a:r>
          </a:p>
          <a:p>
            <a:endParaRPr lang="en-GB">
              <a:cs typeface="Calibri"/>
            </a:endParaRPr>
          </a:p>
          <a:p>
            <a:r>
              <a:rPr lang="en-GB">
                <a:cs typeface="Calibri"/>
              </a:rPr>
              <a:t>Avoid a reduction of more than 15% of your escape and non standard fee claims. Its important that you monitor assessment reductions and address the reasons</a:t>
            </a:r>
          </a:p>
          <a:p>
            <a:endParaRPr lang="en-GB">
              <a:cs typeface="Calibri"/>
            </a:endParaRPr>
          </a:p>
          <a:p>
            <a:r>
              <a:rPr lang="en-GB">
                <a:cs typeface="Calibri"/>
              </a:rPr>
              <a:t>To accept at least 90% of calls from DSCC.  The 90% target allows for conflicts, sole practitioners unable to take calls whilst in PS.</a:t>
            </a:r>
          </a:p>
          <a:p>
            <a:endParaRPr lang="en-GB">
              <a:cs typeface="Calibri"/>
            </a:endParaRPr>
          </a:p>
          <a:p>
            <a:r>
              <a:rPr lang="en-GB">
                <a:cs typeface="Calibri"/>
              </a:rPr>
              <a:t>There are xxx </a:t>
            </a:r>
            <a:r>
              <a:rPr lang="en-GB" err="1">
                <a:cs typeface="Calibri"/>
              </a:rPr>
              <a:t>vitual</a:t>
            </a:r>
            <a:r>
              <a:rPr lang="en-GB">
                <a:cs typeface="Calibri"/>
              </a:rPr>
              <a:t> courts nationally so for most providers this is not relevant. for those providers who have a virtual court there is a KPI that they must accept 90% of calls to attend.</a:t>
            </a:r>
          </a:p>
          <a:p>
            <a:endParaRPr lang="en-GB">
              <a:cs typeface="Calibri"/>
            </a:endParaRPr>
          </a:p>
          <a:p>
            <a:r>
              <a:rPr lang="en-GB">
                <a:cs typeface="Calibri"/>
              </a:rPr>
              <a:t>Lastly to ensure that 95% or more of cases conclude before the case is transferred to another provider, again this will be taken from the outcome codes reported by you on CWA.</a:t>
            </a: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B60E-C0A5-416E-864A-9ED7E1B46A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28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10</a:t>
            </a:fld>
            <a:endParaRPr lang="en-GB"/>
          </a:p>
        </p:txBody>
      </p:sp>
    </p:spTree>
    <p:extLst>
      <p:ext uri="{BB962C8B-B14F-4D97-AF65-F5344CB8AC3E}">
        <p14:creationId xmlns:p14="http://schemas.microsoft.com/office/powerpoint/2010/main" val="1247944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File Review common errors/issues</a:t>
            </a:r>
          </a:p>
          <a:p>
            <a:pPr marL="171450" indent="-171450">
              <a:buFont typeface="Arial"/>
              <a:buChar char="•"/>
            </a:pPr>
            <a:r>
              <a:rPr lang="en-GB">
                <a:cs typeface="Calibri"/>
              </a:rPr>
              <a:t>Jo touched on the file review process, and so look at common errors in bit more detail.</a:t>
            </a:r>
          </a:p>
          <a:p>
            <a:pPr marL="171450" indent="-171450">
              <a:buFont typeface="Arial"/>
              <a:buChar char="•"/>
            </a:pPr>
            <a:r>
              <a:rPr lang="en-GB">
                <a:cs typeface="Calibri"/>
              </a:rPr>
              <a:t>Easy to get bogged down in detail here, but we'll try not to!</a:t>
            </a:r>
          </a:p>
          <a:p>
            <a:pPr marL="171450" indent="-171450">
              <a:buFont typeface="Arial"/>
              <a:buChar char="•"/>
            </a:pPr>
            <a:r>
              <a:rPr lang="en-GB">
                <a:cs typeface="Calibri"/>
              </a:rPr>
              <a:t>Go through the list above.</a:t>
            </a:r>
          </a:p>
          <a:p>
            <a:pPr marL="171450" indent="-171450">
              <a:buFont typeface="Arial"/>
              <a:buChar char="•"/>
            </a:pPr>
            <a:r>
              <a:rPr lang="en-GB">
                <a:cs typeface="Calibri"/>
              </a:rPr>
              <a:t>We want providers to avoid making these errors &amp; so various support from your CM, to guidance materials &amp; training events (LATER SLIDES)</a:t>
            </a:r>
          </a:p>
          <a:p>
            <a:pPr marL="171450" indent="-171450">
              <a:buFont typeface="Arial"/>
              <a:buChar char="•"/>
            </a:pPr>
            <a:r>
              <a:rPr lang="en-GB">
                <a:cs typeface="Calibri"/>
              </a:rPr>
              <a:t>TRAINING WEBSITE SCREENSHOT LATER ON</a:t>
            </a:r>
          </a:p>
          <a:p>
            <a:pPr marL="171450" indent="-171450">
              <a:buFont typeface="Arial"/>
              <a:buChar char="•"/>
            </a:pPr>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FB60E-C0A5-416E-864A-9ED7E1B46A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944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13</a:t>
            </a:fld>
            <a:endParaRPr lang="en-GB"/>
          </a:p>
        </p:txBody>
      </p:sp>
    </p:spTree>
    <p:extLst>
      <p:ext uri="{BB962C8B-B14F-4D97-AF65-F5344CB8AC3E}">
        <p14:creationId xmlns:p14="http://schemas.microsoft.com/office/powerpoint/2010/main" val="79301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D86D-2FE7-A37E-D29B-F4B35F7411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D09194-21C3-DC87-27EC-437E496F70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EA7ADC-F5CC-41D1-F0E0-E3106A20AC2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9DCF698-D0F5-9CC3-6D57-E552ED00FD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FB31C0-5C82-495D-CD86-C4C8EA493512}"/>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2322217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62E98-6671-CFA2-3A24-F69C2CC390C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3D2E54-9BBD-297F-3642-994E0E7EBB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F5D04A-557C-A9B6-2B19-1BEB7AD2210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2ED46F7-4D73-2E98-653A-50117EADBB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6585FA-D557-9E6A-60A8-9FD1D9B0F57B}"/>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303920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49279B-4C7D-692E-9582-62BBBB3477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AB82C8-4EFD-01FB-0A86-177D1EA71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B402A4-120B-3683-A9C8-AB8849552A7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7AD6AA-27AD-96D2-F412-B398E1F824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08CF53-6722-906C-5B20-F1C98AD579A0}"/>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1651569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51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6172800" y="1329655"/>
            <a:ext cx="5487976" cy="3960803"/>
          </a:xfrm>
          <a:blipFill>
            <a:blip r:embed="rId3"/>
            <a:stretch>
              <a:fillRect/>
            </a:stretch>
          </a:blipFill>
        </p:spPr>
        <p:txBody>
          <a:bodyPr lIns="223200" tIns="223200" rIns="223200"/>
          <a:lstStyle>
            <a:lvl1pPr>
              <a:defRPr b="1">
                <a:solidFill>
                  <a:schemeClr val="bg1"/>
                </a:solidFill>
              </a:defRPr>
            </a:lvl1pPr>
          </a:lstStyle>
          <a:p>
            <a:pPr lvl="0"/>
            <a:r>
              <a:rPr lang="en-US"/>
              <a:t>Emphasis Text</a:t>
            </a:r>
          </a:p>
        </p:txBody>
      </p:sp>
      <p:sp>
        <p:nvSpPr>
          <p:cNvPr id="10" name="Footer Placeholder 9">
            <a:extLst>
              <a:ext uri="{FF2B5EF4-FFF2-40B4-BE49-F238E27FC236}">
                <a16:creationId xmlns:a16="http://schemas.microsoft.com/office/drawing/2014/main" id="{1078EC60-6F82-4732-B2DE-CB69093116AB}"/>
              </a:ext>
            </a:extLst>
          </p:cNvPr>
          <p:cNvSpPr>
            <a:spLocks noGrp="1"/>
          </p:cNvSpPr>
          <p:nvPr>
            <p:ph type="ftr" sz="quarter" idx="11"/>
          </p:nvPr>
        </p:nvSpPr>
        <p:spPr/>
        <p:txBody>
          <a:bodyPr/>
          <a:lstStyle/>
          <a:p>
            <a:endParaRPr lang="en-GB"/>
          </a:p>
        </p:txBody>
      </p:sp>
      <p:sp>
        <p:nvSpPr>
          <p:cNvPr id="11" name="Slide Number Placeholder 10">
            <a:extLst>
              <a:ext uri="{FF2B5EF4-FFF2-40B4-BE49-F238E27FC236}">
                <a16:creationId xmlns:a16="http://schemas.microsoft.com/office/drawing/2014/main" id="{7DF76537-CC05-4DFB-8795-5815E37188D8}"/>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245336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A02F8-A848-46C7-D950-8FD5274A04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8D319-F522-F993-DB22-E1F989810C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76C85F-9776-C99A-457A-256544A469B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A05C39F-2677-9F70-0F8A-366DC73C90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D1334A-9595-F624-CD84-893C84FCCA9B}"/>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146797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D23D-FAA0-5691-116A-F10ABE7A59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B1433E-EC78-0279-0ECF-9E0E4C9981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87C3E-1F8E-5511-D3BB-CB771AFB02F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BF057508-2095-C105-B99C-B96D5488BA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B80723-06BE-80FC-5099-6511380EDCC5}"/>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290690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4C1FD-4144-DBDC-7884-1B2AD8C0DE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CE2793-4854-9449-0F07-726BBBC114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9BC3A3-572E-69E0-98A6-D774A343CC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561C6A-B6D3-A4E9-452C-A50604951410}"/>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B78CF44-32D9-D417-C5F9-8FCC2DE4B9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AE7348-6931-5874-0ED7-081BE6065A8F}"/>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599189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1BCF-C894-BE1B-E0C3-9356292A89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8AEF19-AAF3-D917-C7A4-3EFA2F9FC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936D5-6532-06F2-2C45-42E3C4C169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E8915C-A0FB-F9CE-DC6B-DF79450E90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D492E4-CB12-648B-CE55-7D9B1E17D3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D354FD-57BF-8BE5-40EB-853E4FC04FC1}"/>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16C7F3A8-C45C-4CDC-FCE6-FA9309CA53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B38BD8-EBB8-E8B6-CC6B-69CC211D71ED}"/>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386764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A7FAD-DDDE-0265-A892-F3E7612BD2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3F742F-EE0B-27FF-CF32-5838CEED75E4}"/>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4D4EA1C-9BED-534B-38E8-106EDA249C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3FE1BF-A071-D87D-BC8F-E790D9102AC4}"/>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389659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81CB7D-78D7-9F52-D99E-473D30C066F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47CD5CB9-523B-0846-CA05-165F1904B5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C6A6B4C-D23F-FBFA-1107-4CFFF985AB3A}"/>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363592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E4E4-2613-69FB-10E9-F11976AFA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CE62EB-D363-7F6A-10E0-44754FEB50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D8098A-2C42-B509-2F3D-E600DFB23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7116C0-A1EA-4574-8AA9-0C776DCF11E5}"/>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9A9213B1-C6A7-C9E2-C166-D410500E93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96D0A1-2D98-CFD0-9FE0-6844C242CF2B}"/>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266967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77C1-C617-1412-0A66-69BC51211E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926169-8450-1E18-1763-2040EDC287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E5418E-DC78-8478-4873-ED268BE3F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73B21-E856-971A-D2D7-3905628758AD}"/>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AEC6AFB-A351-D67C-9E5A-40992F7A92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A2A49D-C2E2-72CA-2C4C-3499512641C7}"/>
              </a:ext>
            </a:extLst>
          </p:cNvPr>
          <p:cNvSpPr>
            <a:spLocks noGrp="1"/>
          </p:cNvSpPr>
          <p:nvPr>
            <p:ph type="sldNum" sz="quarter" idx="12"/>
          </p:nvPr>
        </p:nvSpPr>
        <p:spPr/>
        <p:txBody>
          <a:bodyPr/>
          <a:lstStyle/>
          <a:p>
            <a:fld id="{FF39AEC6-9D4A-4E2A-AD06-49E5D4139A57}" type="slidenum">
              <a:rPr lang="en-GB" smtClean="0"/>
              <a:t>‹#›</a:t>
            </a:fld>
            <a:endParaRPr lang="en-GB"/>
          </a:p>
        </p:txBody>
      </p:sp>
    </p:spTree>
    <p:extLst>
      <p:ext uri="{BB962C8B-B14F-4D97-AF65-F5344CB8AC3E}">
        <p14:creationId xmlns:p14="http://schemas.microsoft.com/office/powerpoint/2010/main" val="251356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188379-D454-A1B2-BF92-4468B02B13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73AF32-ECEB-1969-D9CF-88FEBF775A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5A8EA-4ABA-B601-BC08-C58F6D7AA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487B8D5-F4DB-2124-7D68-8846DF9A36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7237C3-4CA0-F05E-F56B-AD73481AB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9AEC6-9D4A-4E2A-AD06-49E5D4139A57}" type="slidenum">
              <a:rPr lang="en-GB" smtClean="0"/>
              <a:t>‹#›</a:t>
            </a:fld>
            <a:endParaRPr lang="en-GB"/>
          </a:p>
        </p:txBody>
      </p:sp>
    </p:spTree>
    <p:extLst>
      <p:ext uri="{BB962C8B-B14F-4D97-AF65-F5344CB8AC3E}">
        <p14:creationId xmlns:p14="http://schemas.microsoft.com/office/powerpoint/2010/main" val="599409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874815" y="798703"/>
            <a:ext cx="5221185" cy="3072015"/>
          </a:xfrm>
        </p:spPr>
        <p:txBody>
          <a:bodyPr anchor="b">
            <a:normAutofit/>
          </a:bodyPr>
          <a:lstStyle/>
          <a:p>
            <a:r>
              <a:rPr lang="en-GB" dirty="0"/>
              <a:t>Managing Legal Aid Contracts</a:t>
            </a:r>
          </a:p>
        </p:txBody>
      </p:sp>
      <p:sp>
        <p:nvSpPr>
          <p:cNvPr id="3" name="Subtitle 2"/>
          <p:cNvSpPr>
            <a:spLocks noGrp="1"/>
          </p:cNvSpPr>
          <p:nvPr>
            <p:ph type="subTitle" idx="1"/>
          </p:nvPr>
        </p:nvSpPr>
        <p:spPr>
          <a:xfrm>
            <a:off x="870148" y="3962792"/>
            <a:ext cx="5221185" cy="2102108"/>
          </a:xfrm>
        </p:spPr>
        <p:txBody>
          <a:bodyPr anchor="t">
            <a:normAutofit/>
          </a:bodyPr>
          <a:lstStyle/>
          <a:p>
            <a:r>
              <a:rPr lang="en-GB" dirty="0"/>
              <a:t>Matthew Howgate and Vicky Ling </a:t>
            </a:r>
          </a:p>
        </p:txBody>
      </p:sp>
      <p:sp>
        <p:nvSpPr>
          <p:cNvPr id="17" name="Freeform: Shape 16">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1243" y="1826240"/>
            <a:ext cx="4939504" cy="2822573"/>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6" name="Freeform: Shape 15">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17269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a:solidFill>
                  <a:srgbClr val="FFFFFF"/>
                </a:solidFill>
                <a:latin typeface="+mj-lt"/>
                <a:ea typeface="+mj-ea"/>
                <a:cs typeface="+mj-cs"/>
              </a:rPr>
              <a:t>Common Errors Civil:</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 Placeholder 6">
            <a:extLst>
              <a:ext uri="{FF2B5EF4-FFF2-40B4-BE49-F238E27FC236}">
                <a16:creationId xmlns:a16="http://schemas.microsoft.com/office/drawing/2014/main" id="{D6D5FCC7-39E1-4305-832C-76E530700AC7}"/>
              </a:ext>
            </a:extLst>
          </p:cNvPr>
          <p:cNvSpPr txBox="1">
            <a:spLocks/>
          </p:cNvSpPr>
          <p:nvPr/>
        </p:nvSpPr>
        <p:spPr>
          <a:xfrm>
            <a:off x="4447308" y="591344"/>
            <a:ext cx="6906491" cy="5585619"/>
          </a:xfrm>
          <a:prstGeom prst="rect">
            <a:avLst/>
          </a:prstGeom>
        </p:spPr>
        <p:txBody>
          <a:bodyPr vert="horz" lIns="91440" tIns="45720" rIns="91440" bIns="45720" rtlCol="0" anchor="ctr" anchorCtr="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28600">
              <a:lnSpc>
                <a:spcPct val="90000"/>
              </a:lnSpc>
              <a:buFont typeface="Arial" panose="020B0604020202020204" pitchFamily="34" charset="0"/>
              <a:buChar char="•"/>
            </a:pPr>
            <a:r>
              <a:rPr lang="en-US" b="0"/>
              <a:t>CW1 form completion and evidence of means</a:t>
            </a:r>
          </a:p>
          <a:p>
            <a:pPr marL="342900" indent="-228600">
              <a:lnSpc>
                <a:spcPct val="90000"/>
              </a:lnSpc>
              <a:buFont typeface="Arial" panose="020B0604020202020204" pitchFamily="34" charset="0"/>
              <a:buChar char="•"/>
            </a:pPr>
            <a:r>
              <a:rPr lang="en-US" b="0"/>
              <a:t>Evidence of disbursements </a:t>
            </a:r>
          </a:p>
          <a:p>
            <a:pPr marL="342900" indent="-228600">
              <a:lnSpc>
                <a:spcPct val="90000"/>
              </a:lnSpc>
              <a:buFont typeface="Arial" panose="020B0604020202020204" pitchFamily="34" charset="0"/>
              <a:buChar char="•"/>
            </a:pPr>
            <a:r>
              <a:rPr lang="en-US" b="0"/>
              <a:t>NMS usage </a:t>
            </a:r>
          </a:p>
          <a:p>
            <a:pPr marL="342900" indent="-228600">
              <a:lnSpc>
                <a:spcPct val="90000"/>
              </a:lnSpc>
              <a:buFont typeface="Arial" panose="020B0604020202020204" pitchFamily="34" charset="0"/>
              <a:buChar char="•"/>
            </a:pPr>
            <a:r>
              <a:rPr lang="en-US" b="0"/>
              <a:t>Delays in submission of certificated and escape case claims</a:t>
            </a:r>
          </a:p>
          <a:p>
            <a:pPr indent="-228600">
              <a:lnSpc>
                <a:spcPct val="90000"/>
              </a:lnSpc>
              <a:buFont typeface="Arial" panose="020B0604020202020204" pitchFamily="34" charset="0"/>
              <a:buChar char="•"/>
            </a:pPr>
            <a:endParaRPr lang="en-US" b="0"/>
          </a:p>
          <a:p>
            <a:pPr indent="-228600">
              <a:lnSpc>
                <a:spcPct val="90000"/>
              </a:lnSpc>
              <a:buFont typeface="Arial" panose="020B0604020202020204" pitchFamily="34" charset="0"/>
              <a:buChar char="•"/>
            </a:pPr>
            <a:r>
              <a:rPr lang="en-US"/>
              <a:t>General Contract Issues</a:t>
            </a:r>
          </a:p>
          <a:p>
            <a:pPr marL="342900" indent="-228600">
              <a:lnSpc>
                <a:spcPct val="90000"/>
              </a:lnSpc>
              <a:buFont typeface="Arial" panose="020B0604020202020204" pitchFamily="34" charset="0"/>
              <a:buChar char="•"/>
            </a:pPr>
            <a:r>
              <a:rPr lang="en-US" b="0"/>
              <a:t>Failure to report changes in contact details or changes to business structure/ownership</a:t>
            </a:r>
          </a:p>
          <a:p>
            <a:pPr marL="342900" indent="-228600">
              <a:lnSpc>
                <a:spcPct val="90000"/>
              </a:lnSpc>
              <a:buFont typeface="Arial" panose="020B0604020202020204" pitchFamily="34" charset="0"/>
              <a:buChar char="•"/>
            </a:pPr>
            <a:r>
              <a:rPr lang="en-US" b="0"/>
              <a:t>Failure to report changes to Rejection Criteria – ‘Qualifying Events’ – Clause 21 Standard Terms</a:t>
            </a:r>
          </a:p>
          <a:p>
            <a:pPr marL="342900" indent="-228600">
              <a:lnSpc>
                <a:spcPct val="90000"/>
              </a:lnSpc>
              <a:buFont typeface="Arial" panose="020B0604020202020204" pitchFamily="34" charset="0"/>
              <a:buChar char="•"/>
            </a:pPr>
            <a:endParaRPr lang="en-US" b="0"/>
          </a:p>
        </p:txBody>
      </p:sp>
    </p:spTree>
    <p:extLst>
      <p:ext uri="{BB962C8B-B14F-4D97-AF65-F5344CB8AC3E}">
        <p14:creationId xmlns:p14="http://schemas.microsoft.com/office/powerpoint/2010/main" val="153577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a:solidFill>
                  <a:srgbClr val="FFFFFF"/>
                </a:solidFill>
                <a:latin typeface="+mj-lt"/>
                <a:ea typeface="+mj-ea"/>
                <a:cs typeface="+mj-cs"/>
              </a:rPr>
              <a:t>Common Errors on File Review Crime:</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 Placeholder 6">
            <a:extLst>
              <a:ext uri="{FF2B5EF4-FFF2-40B4-BE49-F238E27FC236}">
                <a16:creationId xmlns:a16="http://schemas.microsoft.com/office/drawing/2014/main" id="{D6D5FCC7-39E1-4305-832C-76E530700AC7}"/>
              </a:ext>
            </a:extLst>
          </p:cNvPr>
          <p:cNvSpPr txBox="1">
            <a:spLocks/>
          </p:cNvSpPr>
          <p:nvPr/>
        </p:nvSpPr>
        <p:spPr>
          <a:xfrm>
            <a:off x="4447308" y="591344"/>
            <a:ext cx="6906491" cy="5585619"/>
          </a:xfrm>
          <a:prstGeom prst="rect">
            <a:avLst/>
          </a:prstGeom>
        </p:spPr>
        <p:txBody>
          <a:bodyPr vert="horz" lIns="91440" tIns="45720" rIns="91440" bIns="45720" rtlCol="0" anchor="ctr" anchorCtr="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228600" fontAlgn="auto">
              <a:lnSpc>
                <a:spcPct val="90000"/>
              </a:lnSpc>
              <a:spcBef>
                <a:spcPts val="600"/>
              </a:spcBef>
              <a:spcAft>
                <a:spcPts val="600"/>
              </a:spcAft>
              <a:buClrTx/>
              <a:buSzTx/>
              <a:buFont typeface="Arial" panose="020B0604020202020204" pitchFamily="34" charset="0"/>
              <a:buChar char="•"/>
              <a:tabLst/>
              <a:defRPr/>
            </a:pPr>
            <a:r>
              <a:rPr kumimoji="0" lang="en-US" b="0" i="0" u="none" strike="noStrike" cap="none" spc="0" normalizeH="0" baseline="0" noProof="0">
                <a:ln>
                  <a:noFill/>
                </a:ln>
                <a:effectLst/>
                <a:uLnTx/>
                <a:uFillTx/>
              </a:rPr>
              <a:t>Travel &amp; disbursement claiming</a:t>
            </a:r>
          </a:p>
          <a:p>
            <a:pPr marL="342900" marR="0" lvl="0" indent="-228600" fontAlgn="auto">
              <a:lnSpc>
                <a:spcPct val="90000"/>
              </a:lnSpc>
              <a:spcBef>
                <a:spcPts val="600"/>
              </a:spcBef>
              <a:spcAft>
                <a:spcPts val="600"/>
              </a:spcAft>
              <a:buClrTx/>
              <a:buSzTx/>
              <a:buFont typeface="Arial" panose="020B0604020202020204" pitchFamily="34" charset="0"/>
              <a:buChar char="•"/>
              <a:tabLst/>
              <a:defRPr/>
            </a:pPr>
            <a:r>
              <a:rPr kumimoji="0" lang="en-US" b="0" i="0" u="none" strike="noStrike" cap="none" spc="0" normalizeH="0" baseline="0" noProof="0">
                <a:ln>
                  <a:noFill/>
                </a:ln>
                <a:effectLst/>
                <a:uLnTx/>
                <a:uFillTx/>
              </a:rPr>
              <a:t>Court duty claiming</a:t>
            </a:r>
          </a:p>
          <a:p>
            <a:pPr marL="342900" marR="0" lvl="0" indent="-228600" fontAlgn="auto">
              <a:lnSpc>
                <a:spcPct val="90000"/>
              </a:lnSpc>
              <a:spcBef>
                <a:spcPts val="600"/>
              </a:spcBef>
              <a:spcAft>
                <a:spcPts val="600"/>
              </a:spcAft>
              <a:buClrTx/>
              <a:buSzTx/>
              <a:buFont typeface="Arial" panose="020B0604020202020204" pitchFamily="34" charset="0"/>
              <a:buChar char="•"/>
              <a:tabLst/>
              <a:defRPr/>
            </a:pPr>
            <a:r>
              <a:rPr kumimoji="0" lang="en-US" b="0" i="0" u="none" strike="noStrike" cap="none" spc="0" normalizeH="0" baseline="0" noProof="0">
                <a:ln>
                  <a:noFill/>
                </a:ln>
                <a:effectLst/>
                <a:uLnTx/>
                <a:uFillTx/>
              </a:rPr>
              <a:t>Magistrates court: Standard fee category / cracked trials</a:t>
            </a:r>
          </a:p>
          <a:p>
            <a:pPr marL="342900" marR="0" lvl="0" indent="-228600" fontAlgn="auto">
              <a:lnSpc>
                <a:spcPct val="90000"/>
              </a:lnSpc>
              <a:spcBef>
                <a:spcPts val="600"/>
              </a:spcBef>
              <a:spcAft>
                <a:spcPts val="600"/>
              </a:spcAft>
              <a:buClrTx/>
              <a:buSzTx/>
              <a:buFont typeface="Arial" panose="020B0604020202020204" pitchFamily="34" charset="0"/>
              <a:buChar char="•"/>
              <a:tabLst/>
              <a:defRPr/>
            </a:pPr>
            <a:r>
              <a:rPr kumimoji="0" lang="en-US" b="0" i="0" u="none" strike="noStrike" cap="none" spc="0" normalizeH="0" baseline="0" noProof="0">
                <a:ln>
                  <a:noFill/>
                </a:ln>
                <a:effectLst/>
                <a:uLnTx/>
                <a:uFillTx/>
              </a:rPr>
              <a:t>Magistrates court: Series of offences</a:t>
            </a:r>
          </a:p>
          <a:p>
            <a:pPr marL="342900" marR="0" lvl="0" indent="-228600" fontAlgn="auto">
              <a:lnSpc>
                <a:spcPct val="90000"/>
              </a:lnSpc>
              <a:spcBef>
                <a:spcPts val="600"/>
              </a:spcBef>
              <a:spcAft>
                <a:spcPts val="600"/>
              </a:spcAft>
              <a:buClrTx/>
              <a:buSzTx/>
              <a:buFont typeface="Arial" panose="020B0604020202020204" pitchFamily="34" charset="0"/>
              <a:buChar char="•"/>
              <a:tabLst/>
              <a:defRPr/>
            </a:pPr>
            <a:r>
              <a:rPr kumimoji="0" lang="en-US" b="0" i="0" u="none" strike="noStrike" cap="none" spc="0" normalizeH="0" baseline="0" noProof="0">
                <a:ln>
                  <a:noFill/>
                </a:ln>
                <a:effectLst/>
                <a:uLnTx/>
                <a:uFillTx/>
              </a:rPr>
              <a:t>Magistrates court: Designated or undesignated courts</a:t>
            </a:r>
          </a:p>
          <a:p>
            <a:pPr marL="342900" marR="0" lvl="0" indent="-228600" fontAlgn="auto">
              <a:lnSpc>
                <a:spcPct val="90000"/>
              </a:lnSpc>
              <a:spcBef>
                <a:spcPts val="600"/>
              </a:spcBef>
              <a:spcAft>
                <a:spcPts val="600"/>
              </a:spcAft>
              <a:buClrTx/>
              <a:buSzTx/>
              <a:buFont typeface="Arial" panose="020B0604020202020204" pitchFamily="34" charset="0"/>
              <a:buChar char="•"/>
              <a:tabLst/>
              <a:defRPr/>
            </a:pPr>
            <a:r>
              <a:rPr kumimoji="0" lang="en-US" b="0" i="0" u="none" strike="noStrike" cap="none" spc="0" normalizeH="0" baseline="0" noProof="0">
                <a:ln>
                  <a:noFill/>
                </a:ln>
                <a:effectLst/>
                <a:uLnTx/>
                <a:uFillTx/>
              </a:rPr>
              <a:t>The less commonly-used claim types (eg Pre-Order Cover (PROP code), Early Cover (PROT))</a:t>
            </a:r>
            <a:endParaRPr kumimoji="0" lang="en-US" b="1" i="0" u="none" strike="noStrike" cap="none" spc="0" normalizeH="0" baseline="0" noProof="0">
              <a:ln>
                <a:noFill/>
              </a:ln>
              <a:effectLst/>
              <a:uLnTx/>
              <a:uFillTx/>
            </a:endParaRPr>
          </a:p>
          <a:p>
            <a:pPr marL="342900" marR="0" lvl="0" indent="-228600" fontAlgn="auto">
              <a:lnSpc>
                <a:spcPct val="90000"/>
              </a:lnSpc>
              <a:spcBef>
                <a:spcPts val="600"/>
              </a:spcBef>
              <a:spcAft>
                <a:spcPts val="1000"/>
              </a:spcAft>
              <a:buClrTx/>
              <a:buSzTx/>
              <a:buFont typeface="Arial" panose="020B0604020202020204" pitchFamily="34" charset="0"/>
              <a:buChar char="•"/>
              <a:tabLst/>
              <a:defRPr/>
            </a:pPr>
            <a:r>
              <a:rPr kumimoji="0" lang="en-US" b="0" i="0" u="none" strike="noStrike" cap="none" spc="0" normalizeH="0" baseline="0" noProof="0">
                <a:ln>
                  <a:noFill/>
                </a:ln>
                <a:effectLst/>
                <a:uLnTx/>
                <a:uFillTx/>
              </a:rPr>
              <a:t>Financial eligibility:  Advice &amp; assistance and prison law</a:t>
            </a:r>
          </a:p>
          <a:p>
            <a:pPr marL="342900" marR="0" lvl="0" indent="-228600" fontAlgn="auto">
              <a:lnSpc>
                <a:spcPct val="90000"/>
              </a:lnSpc>
              <a:spcBef>
                <a:spcPts val="600"/>
              </a:spcBef>
              <a:spcAft>
                <a:spcPts val="1000"/>
              </a:spcAft>
              <a:buClrTx/>
              <a:buSzTx/>
              <a:buFont typeface="Arial" panose="020B0604020202020204" pitchFamily="34" charset="0"/>
              <a:buChar char="•"/>
              <a:tabLst/>
              <a:defRPr/>
            </a:pPr>
            <a:endParaRPr kumimoji="0" lang="en-US" b="0" i="0" u="none" strike="noStrike" cap="none" spc="0" normalizeH="0" baseline="0" noProof="0">
              <a:ln>
                <a:noFill/>
              </a:ln>
              <a:effectLst/>
              <a:uLnTx/>
              <a:uFillTx/>
            </a:endParaRPr>
          </a:p>
          <a:p>
            <a:pPr marL="342900" marR="0" lvl="0" indent="-228600" fontAlgn="auto">
              <a:lnSpc>
                <a:spcPct val="90000"/>
              </a:lnSpc>
              <a:spcBef>
                <a:spcPts val="600"/>
              </a:spcBef>
              <a:spcAft>
                <a:spcPts val="600"/>
              </a:spcAft>
              <a:buClrTx/>
              <a:buSzTx/>
              <a:buFont typeface="Arial" panose="020B0604020202020204" pitchFamily="34" charset="0"/>
              <a:buChar char="•"/>
              <a:tabLst/>
              <a:defRPr/>
            </a:pPr>
            <a:endParaRPr kumimoji="0" lang="en-US" b="0" i="0" u="none" strike="noStrike" cap="none" spc="0" normalizeH="0" baseline="0" noProof="0">
              <a:ln>
                <a:noFill/>
              </a:ln>
              <a:effectLst/>
              <a:uLnTx/>
              <a:uFillTx/>
            </a:endParaRPr>
          </a:p>
          <a:p>
            <a:pPr marL="0" marR="0" lvl="0" indent="-228600" fontAlgn="auto">
              <a:lnSpc>
                <a:spcPct val="90000"/>
              </a:lnSpc>
              <a:spcBef>
                <a:spcPts val="600"/>
              </a:spcBef>
              <a:spcAft>
                <a:spcPts val="600"/>
              </a:spcAft>
              <a:buClrTx/>
              <a:buSzTx/>
              <a:buFont typeface="Arial" panose="020B0604020202020204" pitchFamily="34" charset="0"/>
              <a:buChar char="•"/>
              <a:tabLst/>
              <a:defRPr/>
            </a:pPr>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91394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880547B-B263-DD0A-AAC9-FC9AE0052B4C}"/>
              </a:ext>
            </a:extLst>
          </p:cNvPr>
          <p:cNvSpPr txBox="1"/>
          <p:nvPr/>
        </p:nvSpPr>
        <p:spPr>
          <a:xfrm>
            <a:off x="826396" y="586855"/>
            <a:ext cx="4230100"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a:solidFill>
                  <a:srgbClr val="FFFFFF"/>
                </a:solidFill>
                <a:latin typeface="+mj-lt"/>
                <a:ea typeface="+mj-ea"/>
                <a:cs typeface="+mj-cs"/>
              </a:rPr>
              <a:t>Some things to remember…</a:t>
            </a:r>
            <a:endParaRPr lang="en-US" sz="40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B4994EEA-9274-273A-F2A5-8821C154CDA5}"/>
              </a:ext>
            </a:extLst>
          </p:cNvPr>
          <p:cNvSpPr txBox="1"/>
          <p:nvPr/>
        </p:nvSpPr>
        <p:spPr>
          <a:xfrm>
            <a:off x="6503158" y="649480"/>
            <a:ext cx="48624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a:t>You must tell the LAA if and when:</a:t>
            </a:r>
          </a:p>
          <a:p>
            <a:pPr indent="-228600">
              <a:lnSpc>
                <a:spcPct val="90000"/>
              </a:lnSpc>
              <a:spcAft>
                <a:spcPts val="600"/>
              </a:spcAft>
              <a:buFont typeface="Arial" panose="020B0604020202020204" pitchFamily="34" charset="0"/>
              <a:buChar char="•"/>
            </a:pPr>
            <a:endParaRPr lang="en-US" sz="1400"/>
          </a:p>
          <a:p>
            <a:pPr marL="285750" indent="-228600">
              <a:lnSpc>
                <a:spcPct val="90000"/>
              </a:lnSpc>
              <a:spcAft>
                <a:spcPts val="600"/>
              </a:spcAft>
              <a:buFont typeface="Arial" panose="020B0604020202020204" pitchFamily="34" charset="0"/>
              <a:buChar char="•"/>
            </a:pPr>
            <a:r>
              <a:rPr lang="en-US" sz="1400"/>
              <a:t>Any changes that would have affected the answers in your tender – largely SQQ issues.</a:t>
            </a:r>
          </a:p>
          <a:p>
            <a:pPr marL="285750" indent="-228600">
              <a:lnSpc>
                <a:spcPct val="90000"/>
              </a:lnSpc>
              <a:spcAft>
                <a:spcPts val="600"/>
              </a:spcAft>
              <a:buFont typeface="Arial" panose="020B0604020202020204" pitchFamily="34" charset="0"/>
              <a:buChar char="•"/>
            </a:pPr>
            <a:r>
              <a:rPr lang="en-US" sz="1400"/>
              <a:t>Changes in the structure of your firm as this may require formal novation of the contract.</a:t>
            </a:r>
          </a:p>
          <a:p>
            <a:pPr marL="285750" indent="-228600">
              <a:lnSpc>
                <a:spcPct val="90000"/>
              </a:lnSpc>
              <a:spcAft>
                <a:spcPts val="600"/>
              </a:spcAft>
              <a:buFont typeface="Arial" panose="020B0604020202020204" pitchFamily="34" charset="0"/>
              <a:buChar char="•"/>
            </a:pPr>
            <a:r>
              <a:rPr lang="en-US" sz="1400"/>
              <a:t>Changes in your capacity to perform contract work – anything that might significantly be expected to affect performance</a:t>
            </a:r>
          </a:p>
          <a:p>
            <a:pPr marL="285750" indent="-228600">
              <a:lnSpc>
                <a:spcPct val="90000"/>
              </a:lnSpc>
              <a:spcAft>
                <a:spcPts val="600"/>
              </a:spcAft>
              <a:buFont typeface="Arial" panose="020B0604020202020204" pitchFamily="34" charset="0"/>
              <a:buChar char="•"/>
            </a:pPr>
            <a:r>
              <a:rPr lang="en-US" sz="1400"/>
              <a:t>Changes in supervisors (new supervisors or supervisors that leave or stop supervising)</a:t>
            </a:r>
          </a:p>
          <a:p>
            <a:pPr marL="285750" indent="-228600">
              <a:lnSpc>
                <a:spcPct val="90000"/>
              </a:lnSpc>
              <a:spcAft>
                <a:spcPts val="600"/>
              </a:spcAft>
              <a:buFont typeface="Arial" panose="020B0604020202020204" pitchFamily="34" charset="0"/>
              <a:buChar char="•"/>
            </a:pPr>
            <a:r>
              <a:rPr lang="en-US" sz="1400"/>
              <a:t>Changes or closure of offices</a:t>
            </a:r>
          </a:p>
          <a:p>
            <a:pPr marL="285750" indent="-228600">
              <a:lnSpc>
                <a:spcPct val="90000"/>
              </a:lnSpc>
              <a:spcAft>
                <a:spcPts val="600"/>
              </a:spcAft>
              <a:buFont typeface="Arial" panose="020B0604020202020204" pitchFamily="34" charset="0"/>
              <a:buChar char="•"/>
            </a:pPr>
            <a:r>
              <a:rPr lang="en-US" sz="1400"/>
              <a:t>Professional body (SRA) proceedings in respect of any of your personnel</a:t>
            </a:r>
          </a:p>
          <a:p>
            <a:pPr marL="285750"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You must comply with / have regard to:</a:t>
            </a:r>
          </a:p>
          <a:p>
            <a:pPr indent="-228600">
              <a:lnSpc>
                <a:spcPct val="90000"/>
              </a:lnSpc>
              <a:spcAft>
                <a:spcPts val="600"/>
              </a:spcAft>
              <a:buFont typeface="Arial" panose="020B0604020202020204" pitchFamily="34" charset="0"/>
              <a:buChar char="•"/>
            </a:pPr>
            <a:endParaRPr lang="en-US" sz="1400"/>
          </a:p>
          <a:p>
            <a:pPr marL="285750" indent="-228600">
              <a:lnSpc>
                <a:spcPct val="90000"/>
              </a:lnSpc>
              <a:spcAft>
                <a:spcPts val="600"/>
              </a:spcAft>
              <a:buFont typeface="Arial" panose="020B0604020202020204" pitchFamily="34" charset="0"/>
              <a:buChar char="•"/>
            </a:pPr>
            <a:r>
              <a:rPr lang="en-US" sz="1400"/>
              <a:t>Quality standards</a:t>
            </a:r>
          </a:p>
          <a:p>
            <a:pPr marL="285750" indent="-228600">
              <a:lnSpc>
                <a:spcPct val="90000"/>
              </a:lnSpc>
              <a:spcAft>
                <a:spcPts val="600"/>
              </a:spcAft>
              <a:buFont typeface="Arial" panose="020B0604020202020204" pitchFamily="34" charset="0"/>
              <a:buChar char="•"/>
            </a:pPr>
            <a:r>
              <a:rPr lang="en-US" sz="1400"/>
              <a:t>Equality &amp; Diversity Guidance</a:t>
            </a:r>
          </a:p>
          <a:p>
            <a:pPr marL="285750" indent="-228600">
              <a:lnSpc>
                <a:spcPct val="90000"/>
              </a:lnSpc>
              <a:spcAft>
                <a:spcPts val="600"/>
              </a:spcAft>
              <a:buFont typeface="Arial" panose="020B0604020202020204" pitchFamily="34" charset="0"/>
              <a:buChar char="•"/>
            </a:pPr>
            <a:r>
              <a:rPr lang="en-US" sz="1400"/>
              <a:t>Data Security Guidance / Requirements</a:t>
            </a:r>
          </a:p>
          <a:p>
            <a:pPr marL="285750" indent="-228600">
              <a:lnSpc>
                <a:spcPct val="90000"/>
              </a:lnSpc>
              <a:spcAft>
                <a:spcPts val="600"/>
              </a:spcAft>
              <a:buFont typeface="Arial" panose="020B0604020202020204" pitchFamily="34" charset="0"/>
              <a:buChar char="•"/>
            </a:pPr>
            <a:r>
              <a:rPr lang="en-US" sz="1400"/>
              <a:t>Civil Costs Assessment Manual / Criminal Bills Assessment Manual</a:t>
            </a:r>
          </a:p>
        </p:txBody>
      </p:sp>
    </p:spTree>
    <p:extLst>
      <p:ext uri="{BB962C8B-B14F-4D97-AF65-F5344CB8AC3E}">
        <p14:creationId xmlns:p14="http://schemas.microsoft.com/office/powerpoint/2010/main" val="119523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normAutofit fontScale="90000"/>
          </a:bodyPr>
          <a:lstStyle/>
          <a:p>
            <a:r>
              <a:rPr lang="en-GB" dirty="0">
                <a:solidFill>
                  <a:srgbClr val="7030A0"/>
                </a:solidFill>
                <a:cs typeface="Arial"/>
              </a:rPr>
              <a:t>Legal aid agency training website:</a:t>
            </a:r>
            <a:endParaRPr lang="en-GB" dirty="0">
              <a:solidFill>
                <a:srgbClr val="7030A0"/>
              </a:solidFill>
            </a:endParaRPr>
          </a:p>
        </p:txBody>
      </p:sp>
      <p:pic>
        <p:nvPicPr>
          <p:cNvPr id="6" name="Picture 5" descr="Screen shot of LAA training website home page">
            <a:extLst>
              <a:ext uri="{FF2B5EF4-FFF2-40B4-BE49-F238E27FC236}">
                <a16:creationId xmlns:a16="http://schemas.microsoft.com/office/drawing/2014/main" id="{E9192E70-1705-4380-B278-E3042B87E5A2}"/>
              </a:ext>
            </a:extLst>
          </p:cNvPr>
          <p:cNvPicPr>
            <a:picLocks noChangeAspect="1"/>
          </p:cNvPicPr>
          <p:nvPr/>
        </p:nvPicPr>
        <p:blipFill>
          <a:blip r:embed="rId3"/>
          <a:stretch>
            <a:fillRect/>
          </a:stretch>
        </p:blipFill>
        <p:spPr>
          <a:xfrm>
            <a:off x="648000" y="1414021"/>
            <a:ext cx="10174898" cy="4223209"/>
          </a:xfrm>
          <a:prstGeom prst="rect">
            <a:avLst/>
          </a:prstGeom>
        </p:spPr>
      </p:pic>
    </p:spTree>
    <p:extLst>
      <p:ext uri="{BB962C8B-B14F-4D97-AF65-F5344CB8AC3E}">
        <p14:creationId xmlns:p14="http://schemas.microsoft.com/office/powerpoint/2010/main" val="106636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FE31898C-499A-4498-9DC5-277F08376F29}"/>
              </a:ext>
            </a:extLst>
          </p:cNvPr>
          <p:cNvGraphicFramePr/>
          <p:nvPr/>
        </p:nvGraphicFramePr>
        <p:xfrm>
          <a:off x="648000" y="1207470"/>
          <a:ext cx="10084957" cy="4833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EEEECF37-A05B-4171-8185-7695613F73F3}"/>
              </a:ext>
            </a:extLst>
          </p:cNvPr>
          <p:cNvSpPr>
            <a:spLocks noGrp="1"/>
          </p:cNvSpPr>
          <p:nvPr>
            <p:ph type="title"/>
          </p:nvPr>
        </p:nvSpPr>
        <p:spPr>
          <a:xfrm>
            <a:off x="648000" y="698597"/>
            <a:ext cx="11012776" cy="345232"/>
          </a:xfrm>
        </p:spPr>
        <p:txBody>
          <a:bodyPr>
            <a:normAutofit fontScale="90000"/>
          </a:bodyPr>
          <a:lstStyle/>
          <a:p>
            <a:r>
              <a:rPr lang="en-GB" dirty="0">
                <a:solidFill>
                  <a:srgbClr val="7030A0"/>
                </a:solidFill>
              </a:rPr>
              <a:t>What you can find on the website:</a:t>
            </a:r>
          </a:p>
        </p:txBody>
      </p:sp>
      <p:pic>
        <p:nvPicPr>
          <p:cNvPr id="7" name="Picture 6" descr="Person using digital tablet">
            <a:extLst>
              <a:ext uri="{FF2B5EF4-FFF2-40B4-BE49-F238E27FC236}">
                <a16:creationId xmlns:a16="http://schemas.microsoft.com/office/drawing/2014/main" id="{2A22FF90-F91F-4267-8B90-36B0B2C49A0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l="22400" r="22400"/>
          <a:stretch/>
        </p:blipFill>
        <p:spPr>
          <a:xfrm>
            <a:off x="8699489" y="698597"/>
            <a:ext cx="1820224" cy="2200107"/>
          </a:xfrm>
          <a:prstGeom prst="rect">
            <a:avLst/>
          </a:prstGeom>
        </p:spPr>
      </p:pic>
    </p:spTree>
    <p:extLst>
      <p:ext uri="{BB962C8B-B14F-4D97-AF65-F5344CB8AC3E}">
        <p14:creationId xmlns:p14="http://schemas.microsoft.com/office/powerpoint/2010/main" val="422284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1F2D355-4C55-4518-B1D5-49752217B26C}"/>
              </a:ext>
            </a:extLst>
          </p:cNvPr>
          <p:cNvSpPr>
            <a:spLocks noGrp="1"/>
          </p:cNvSpPr>
          <p:nvPr>
            <p:ph type="title"/>
          </p:nvPr>
        </p:nvSpPr>
        <p:spPr>
          <a:xfrm>
            <a:off x="752030" y="586135"/>
            <a:ext cx="8692054" cy="345232"/>
          </a:xfrm>
        </p:spPr>
        <p:txBody>
          <a:bodyPr>
            <a:normAutofit fontScale="90000"/>
          </a:bodyPr>
          <a:lstStyle/>
          <a:p>
            <a:r>
              <a:rPr lang="en-GB" dirty="0">
                <a:solidFill>
                  <a:srgbClr val="7030A0"/>
                </a:solidFill>
              </a:rPr>
              <a:t>When the LAA don’t get it right first time:</a:t>
            </a:r>
          </a:p>
        </p:txBody>
      </p:sp>
      <p:graphicFrame>
        <p:nvGraphicFramePr>
          <p:cNvPr id="6" name="Content Placeholder 12" descr="Vertical bullet list">
            <a:extLst>
              <a:ext uri="{FF2B5EF4-FFF2-40B4-BE49-F238E27FC236}">
                <a16:creationId xmlns:a16="http://schemas.microsoft.com/office/drawing/2014/main" id="{76940AAE-499A-439B-ADCE-3550555E1BC3}"/>
              </a:ext>
            </a:extLst>
          </p:cNvPr>
          <p:cNvGraphicFramePr>
            <a:graphicFrameLocks noGrp="1"/>
          </p:cNvGraphicFramePr>
          <p:nvPr>
            <p:ph sz="half" idx="1"/>
            <p:extLst>
              <p:ext uri="{D42A27DB-BD31-4B8C-83A1-F6EECF244321}">
                <p14:modId xmlns:p14="http://schemas.microsoft.com/office/powerpoint/2010/main" val="2766626942"/>
              </p:ext>
            </p:extLst>
          </p:nvPr>
        </p:nvGraphicFramePr>
        <p:xfrm>
          <a:off x="627448" y="1109272"/>
          <a:ext cx="9356001" cy="4691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life buoy tossed into the sea showing some splash">
            <a:extLst>
              <a:ext uri="{FF2B5EF4-FFF2-40B4-BE49-F238E27FC236}">
                <a16:creationId xmlns:a16="http://schemas.microsoft.com/office/drawing/2014/main" id="{8420CDB3-929C-4DDE-B2D9-22C39CF73CC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l="28348" r="28348"/>
          <a:stretch/>
        </p:blipFill>
        <p:spPr>
          <a:xfrm>
            <a:off x="10196947" y="758751"/>
            <a:ext cx="1618130" cy="2062065"/>
          </a:xfrm>
          <a:prstGeom prst="rect">
            <a:avLst/>
          </a:prstGeom>
        </p:spPr>
      </p:pic>
    </p:spTree>
    <p:extLst>
      <p:ext uri="{BB962C8B-B14F-4D97-AF65-F5344CB8AC3E}">
        <p14:creationId xmlns:p14="http://schemas.microsoft.com/office/powerpoint/2010/main" val="157469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73DDDD8-9417-2F5B-4B04-DB0F167DE7B1}"/>
              </a:ext>
            </a:extLst>
          </p:cNvPr>
          <p:cNvSpPr txBox="1"/>
          <p:nvPr/>
        </p:nvSpPr>
        <p:spPr>
          <a:xfrm>
            <a:off x="6513788" y="365125"/>
            <a:ext cx="4840010"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latin typeface="+mj-lt"/>
                <a:ea typeface="+mj-ea"/>
                <a:cs typeface="+mj-cs"/>
              </a:rPr>
              <a:t>Sanctions</a:t>
            </a:r>
          </a:p>
        </p:txBody>
      </p:sp>
      <p:pic>
        <p:nvPicPr>
          <p:cNvPr id="5" name="Picture 4" descr="Pen placed on top of a signature line">
            <a:extLst>
              <a:ext uri="{FF2B5EF4-FFF2-40B4-BE49-F238E27FC236}">
                <a16:creationId xmlns:a16="http://schemas.microsoft.com/office/drawing/2014/main" id="{80279AB1-2B70-8CB6-0C72-EAB4CABBC467}"/>
              </a:ext>
            </a:extLst>
          </p:cNvPr>
          <p:cNvPicPr>
            <a:picLocks noChangeAspect="1"/>
          </p:cNvPicPr>
          <p:nvPr/>
        </p:nvPicPr>
        <p:blipFill rotWithShape="1">
          <a:blip r:embed="rId2"/>
          <a:srcRect l="40467"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a:extLst>
              <a:ext uri="{FF2B5EF4-FFF2-40B4-BE49-F238E27FC236}">
                <a16:creationId xmlns:a16="http://schemas.microsoft.com/office/drawing/2014/main" id="{12AA7124-CC1C-28DA-72FD-AFE0B8BCA4E1}"/>
              </a:ext>
            </a:extLst>
          </p:cNvPr>
          <p:cNvSpPr txBox="1"/>
          <p:nvPr/>
        </p:nvSpPr>
        <p:spPr>
          <a:xfrm>
            <a:off x="6513788" y="2016305"/>
            <a:ext cx="4840010" cy="3843666"/>
          </a:xfrm>
          <a:prstGeom prst="rect">
            <a:avLst/>
          </a:prstGeom>
        </p:spPr>
        <p:txBody>
          <a:bodyPr vert="horz" lIns="91440" tIns="45720" rIns="91440" bIns="45720" rtlCol="0">
            <a:normAutofit/>
          </a:bodyPr>
          <a:lstStyle/>
          <a:p>
            <a:pPr>
              <a:lnSpc>
                <a:spcPct val="90000"/>
              </a:lnSpc>
              <a:spcAft>
                <a:spcPts val="600"/>
              </a:spcAft>
            </a:pPr>
            <a:r>
              <a:rPr lang="en-US" sz="1900" dirty="0">
                <a:effectLst/>
              </a:rPr>
              <a:t>They may apply any Sanction: </a:t>
            </a:r>
          </a:p>
          <a:p>
            <a:pPr>
              <a:lnSpc>
                <a:spcPct val="90000"/>
              </a:lnSpc>
              <a:spcAft>
                <a:spcPts val="600"/>
              </a:spcAft>
            </a:pPr>
            <a:endParaRPr lang="en-US" sz="1900" dirty="0"/>
          </a:p>
          <a:p>
            <a:pPr marL="285750" indent="-228600">
              <a:lnSpc>
                <a:spcPct val="90000"/>
              </a:lnSpc>
              <a:spcAft>
                <a:spcPts val="600"/>
              </a:spcAft>
              <a:buFont typeface="Arial" panose="020B0604020202020204" pitchFamily="34" charset="0"/>
              <a:buChar char="•"/>
            </a:pPr>
            <a:r>
              <a:rPr lang="en-US" sz="1900" dirty="0">
                <a:effectLst/>
              </a:rPr>
              <a:t>if you have materially breached the Contract</a:t>
            </a:r>
          </a:p>
          <a:p>
            <a:pPr marL="285750" indent="-228600">
              <a:lnSpc>
                <a:spcPct val="90000"/>
              </a:lnSpc>
              <a:spcAft>
                <a:spcPts val="600"/>
              </a:spcAft>
              <a:buFont typeface="Arial" panose="020B0604020202020204" pitchFamily="34" charset="0"/>
              <a:buChar char="•"/>
            </a:pPr>
            <a:r>
              <a:rPr lang="en-US" sz="1900" dirty="0">
                <a:effectLst/>
              </a:rPr>
              <a:t>if you have persistently breached the Contract meaning: </a:t>
            </a:r>
          </a:p>
          <a:p>
            <a:pPr marL="742950" lvl="1" indent="-228600">
              <a:lnSpc>
                <a:spcPct val="90000"/>
              </a:lnSpc>
              <a:spcAft>
                <a:spcPts val="600"/>
              </a:spcAft>
              <a:buFont typeface="Arial" panose="020B0604020202020204" pitchFamily="34" charset="0"/>
              <a:buChar char="•"/>
            </a:pPr>
            <a:r>
              <a:rPr lang="en-US" sz="1900" dirty="0">
                <a:effectLst/>
              </a:rPr>
              <a:t>3 breaches of the same term within any 24 month period; or </a:t>
            </a:r>
            <a:endParaRPr lang="en-US" sz="1900" dirty="0"/>
          </a:p>
          <a:p>
            <a:pPr marL="742950" lvl="1" indent="-228600">
              <a:lnSpc>
                <a:spcPct val="90000"/>
              </a:lnSpc>
              <a:spcAft>
                <a:spcPts val="600"/>
              </a:spcAft>
              <a:buFont typeface="Arial" panose="020B0604020202020204" pitchFamily="34" charset="0"/>
              <a:buChar char="•"/>
            </a:pPr>
            <a:r>
              <a:rPr lang="en-US" sz="1900" dirty="0">
                <a:effectLst/>
              </a:rPr>
              <a:t>6 breaches of this Contract within any 24 month period, </a:t>
            </a:r>
            <a:endParaRPr lang="en-US" sz="1900" dirty="0"/>
          </a:p>
          <a:p>
            <a:pPr lvl="1" indent="-228600">
              <a:lnSpc>
                <a:spcPct val="90000"/>
              </a:lnSpc>
              <a:spcAft>
                <a:spcPts val="600"/>
              </a:spcAft>
              <a:buFont typeface="Arial" panose="020B0604020202020204" pitchFamily="34" charset="0"/>
              <a:buChar char="•"/>
            </a:pPr>
            <a:endParaRPr lang="en-US" sz="1900" dirty="0">
              <a:effectLst/>
            </a:endParaRPr>
          </a:p>
          <a:p>
            <a:pPr indent="-228600">
              <a:lnSpc>
                <a:spcPct val="90000"/>
              </a:lnSpc>
              <a:spcAft>
                <a:spcPts val="600"/>
              </a:spcAft>
            </a:pPr>
            <a:r>
              <a:rPr lang="en-US" sz="1900" dirty="0">
                <a:effectLst/>
              </a:rPr>
              <a:t>and they need provide you with written notice of each breach. </a:t>
            </a:r>
            <a:endParaRPr lang="en-US" sz="1900" dirty="0"/>
          </a:p>
          <a:p>
            <a:pPr indent="-228600">
              <a:lnSpc>
                <a:spcPct val="90000"/>
              </a:lnSpc>
              <a:spcAft>
                <a:spcPts val="600"/>
              </a:spcAft>
              <a:buFont typeface="Arial" panose="020B0604020202020204" pitchFamily="34" charset="0"/>
              <a:buChar char="•"/>
            </a:pPr>
            <a:endParaRPr lang="en-US" sz="1900" dirty="0"/>
          </a:p>
        </p:txBody>
      </p:sp>
    </p:spTree>
    <p:extLst>
      <p:ext uri="{BB962C8B-B14F-4D97-AF65-F5344CB8AC3E}">
        <p14:creationId xmlns:p14="http://schemas.microsoft.com/office/powerpoint/2010/main" val="173817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30011C-9E73-1DB6-BD37-77FBC14B3AC3}"/>
              </a:ext>
            </a:extLst>
          </p:cNvPr>
          <p:cNvSpPr txBox="1"/>
          <p:nvPr/>
        </p:nvSpPr>
        <p:spPr>
          <a:xfrm>
            <a:off x="829057" y="1143000"/>
            <a:ext cx="4587770" cy="4401205"/>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US" sz="2800" b="1" dirty="0"/>
              <a:t>Informal Review</a:t>
            </a:r>
          </a:p>
          <a:p>
            <a:endParaRPr lang="en-US" dirty="0"/>
          </a:p>
          <a:p>
            <a:r>
              <a:rPr lang="en-GB" sz="1800" dirty="0">
                <a:effectLst/>
                <a:latin typeface="Verdana" panose="020B0604030504040204" pitchFamily="34" charset="0"/>
              </a:rPr>
              <a:t>If you disagree with any action we have taken or not taken, or a decision we have made, under this Contract you must, through your Contract Liaison Manager, provide details of the matter in writing to our Contract Manager to request an informal reconsideration of the action, inaction or decision. Any such request must be made within 21 days of the action or inaction or the date we notify you of the decision. </a:t>
            </a:r>
            <a:endParaRPr lang="en-GB" dirty="0">
              <a:effectLst/>
            </a:endParaRPr>
          </a:p>
          <a:p>
            <a:endParaRPr lang="en-US" dirty="0"/>
          </a:p>
        </p:txBody>
      </p:sp>
      <p:sp>
        <p:nvSpPr>
          <p:cNvPr id="3" name="TextBox 2">
            <a:extLst>
              <a:ext uri="{FF2B5EF4-FFF2-40B4-BE49-F238E27FC236}">
                <a16:creationId xmlns:a16="http://schemas.microsoft.com/office/drawing/2014/main" id="{C873BABE-A3C2-3E89-0661-96683EFCD739}"/>
              </a:ext>
            </a:extLst>
          </p:cNvPr>
          <p:cNvSpPr txBox="1"/>
          <p:nvPr/>
        </p:nvSpPr>
        <p:spPr>
          <a:xfrm>
            <a:off x="6165574" y="566678"/>
            <a:ext cx="4820479" cy="5724644"/>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US" sz="2800" b="1" dirty="0"/>
              <a:t>Formal Review (CRB)</a:t>
            </a:r>
          </a:p>
          <a:p>
            <a:endParaRPr lang="en-US" dirty="0"/>
          </a:p>
          <a:p>
            <a:r>
              <a:rPr lang="en-GB" dirty="0">
                <a:latin typeface="Verdana" panose="020B0604030504040204" pitchFamily="34" charset="0"/>
              </a:rPr>
              <a:t>If</a:t>
            </a:r>
            <a:r>
              <a:rPr lang="en-GB" dirty="0">
                <a:effectLst/>
                <a:latin typeface="Verdana" panose="020B0604030504040204" pitchFamily="34" charset="0"/>
              </a:rPr>
              <a:t> you disagree with any decision we make following our informal reconsideration pursuant to Clause 27.1, or if we have not reconsidered the matter and advised you of the outcome within 28 days of your request under Clause 27.1: </a:t>
            </a:r>
          </a:p>
          <a:p>
            <a:endParaRPr lang="en-GB" dirty="0">
              <a:effectLst/>
            </a:endParaRPr>
          </a:p>
          <a:p>
            <a:pPr lvl="1"/>
            <a:r>
              <a:rPr lang="en-GB" sz="1600" dirty="0">
                <a:effectLst/>
                <a:latin typeface="Verdana" panose="020B0604030504040204" pitchFamily="34" charset="0"/>
              </a:rPr>
              <a:t>(a)  if you wish to pursue the dispute and are permitted to do so under Clause 27.4, you must, subject to the remainder of this Clause 27.2, request a formal review; or</a:t>
            </a:r>
          </a:p>
          <a:p>
            <a:pPr lvl="1"/>
            <a:r>
              <a:rPr lang="en-GB" sz="1600" dirty="0">
                <a:effectLst/>
                <a:latin typeface="Verdana" panose="020B0604030504040204" pitchFamily="34" charset="0"/>
              </a:rPr>
              <a:t> </a:t>
            </a:r>
            <a:endParaRPr lang="en-GB" sz="1600" dirty="0">
              <a:effectLst/>
            </a:endParaRPr>
          </a:p>
          <a:p>
            <a:pPr lvl="1"/>
            <a:r>
              <a:rPr lang="en-GB" sz="1600" dirty="0">
                <a:effectLst/>
                <a:latin typeface="Verdana" panose="020B0604030504040204" pitchFamily="34" charset="0"/>
              </a:rPr>
              <a:t>(b)  if you cannot request a formal review under Clause 27.4, Clause 28 will apply, provided that the matter is not one contemplated under Clause 27.5 or 27.7. </a:t>
            </a:r>
            <a:endParaRPr lang="en-GB" sz="1600" dirty="0">
              <a:effectLst/>
            </a:endParaRPr>
          </a:p>
        </p:txBody>
      </p:sp>
    </p:spTree>
    <p:extLst>
      <p:ext uri="{BB962C8B-B14F-4D97-AF65-F5344CB8AC3E}">
        <p14:creationId xmlns:p14="http://schemas.microsoft.com/office/powerpoint/2010/main" val="267710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extBox 1">
            <a:extLst>
              <a:ext uri="{FF2B5EF4-FFF2-40B4-BE49-F238E27FC236}">
                <a16:creationId xmlns:a16="http://schemas.microsoft.com/office/drawing/2014/main" id="{67E485EF-3DE9-ED2D-3C9B-FB9CC759FF9D}"/>
              </a:ext>
            </a:extLst>
          </p:cNvPr>
          <p:cNvSpPr txBox="1"/>
          <p:nvPr/>
        </p:nvSpPr>
        <p:spPr>
          <a:xfrm>
            <a:off x="838200" y="838199"/>
            <a:ext cx="4191000" cy="53387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chemeClr val="tx1"/>
                </a:solidFill>
                <a:latin typeface="+mj-lt"/>
                <a:ea typeface="+mj-ea"/>
                <a:cs typeface="+mj-cs"/>
              </a:rPr>
              <a:t>Key changes for the 2024 Civil Contract</a:t>
            </a:r>
          </a:p>
        </p:txBody>
      </p:sp>
      <p:sp>
        <p:nvSpPr>
          <p:cNvPr id="3" name="TextBox 2">
            <a:extLst>
              <a:ext uri="{FF2B5EF4-FFF2-40B4-BE49-F238E27FC236}">
                <a16:creationId xmlns:a16="http://schemas.microsoft.com/office/drawing/2014/main" id="{8E5FA010-ABA6-0C9D-C2E9-EF76771EB595}"/>
              </a:ext>
            </a:extLst>
          </p:cNvPr>
          <p:cNvSpPr txBox="1"/>
          <p:nvPr/>
        </p:nvSpPr>
        <p:spPr>
          <a:xfrm>
            <a:off x="5302332" y="838199"/>
            <a:ext cx="6051468" cy="5338763"/>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t>Supervisors will be able to supervise fee earners in more than one category of law. There is no limit set within the General Specification on the number of categories a person can supervise or restrictions on whether they can cross-supervise civil, family and crime.  Limits are however set by the category specific requirements. </a:t>
            </a: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The FTE (Full Time Equivalent) remains in some categories but more flexibility on working hours is being introduced.  </a:t>
            </a: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The requirement for supervisors to attend each office that they supervise at least one day per calendar month has been removed.</a:t>
            </a:r>
          </a:p>
        </p:txBody>
      </p:sp>
    </p:spTree>
    <p:extLst>
      <p:ext uri="{BB962C8B-B14F-4D97-AF65-F5344CB8AC3E}">
        <p14:creationId xmlns:p14="http://schemas.microsoft.com/office/powerpoint/2010/main" val="122807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extBox 1">
            <a:extLst>
              <a:ext uri="{FF2B5EF4-FFF2-40B4-BE49-F238E27FC236}">
                <a16:creationId xmlns:a16="http://schemas.microsoft.com/office/drawing/2014/main" id="{B820BD9A-F543-0862-1429-67DD62EBBB9E}"/>
              </a:ext>
            </a:extLst>
          </p:cNvPr>
          <p:cNvSpPr txBox="1"/>
          <p:nvPr/>
        </p:nvSpPr>
        <p:spPr>
          <a:xfrm>
            <a:off x="3413760" y="838199"/>
            <a:ext cx="7940040" cy="5338763"/>
          </a:xfrm>
          <a:prstGeom prst="rect">
            <a:avLst/>
          </a:prstGeom>
        </p:spPr>
        <p:txBody>
          <a:bodyPr vert="horz" lIns="91440" tIns="45720" rIns="91440" bIns="45720" rtlCol="0" anchor="ctr">
            <a:normAutofit lnSpcReduction="10000"/>
          </a:bodyPr>
          <a:lstStyle/>
          <a:p>
            <a:pPr marL="285750" indent="-228600">
              <a:lnSpc>
                <a:spcPct val="90000"/>
              </a:lnSpc>
              <a:spcAft>
                <a:spcPts val="600"/>
              </a:spcAft>
              <a:buFont typeface="Arial" panose="020B0604020202020204" pitchFamily="34" charset="0"/>
              <a:buChar char="•"/>
            </a:pPr>
            <a:r>
              <a:rPr lang="en-US" sz="2800" dirty="0"/>
              <a:t>Providers can now make their own decision on whether face-to-face supervision (in the same location) is required and how often supervision is required (matching the crime contract).</a:t>
            </a:r>
          </a:p>
          <a:p>
            <a:pPr marL="285750" indent="-228600">
              <a:lnSpc>
                <a:spcPct val="90000"/>
              </a:lnSpc>
              <a:spcAft>
                <a:spcPts val="600"/>
              </a:spcAft>
              <a:buFont typeface="Arial" panose="020B0604020202020204" pitchFamily="34" charset="0"/>
              <a:buChar char="•"/>
            </a:pPr>
            <a:endParaRPr lang="en-US" sz="2800" dirty="0"/>
          </a:p>
          <a:p>
            <a:pPr marL="285750" indent="-228600">
              <a:lnSpc>
                <a:spcPct val="90000"/>
              </a:lnSpc>
              <a:spcAft>
                <a:spcPts val="600"/>
              </a:spcAft>
              <a:buFont typeface="Arial" panose="020B0604020202020204" pitchFamily="34" charset="0"/>
              <a:buChar char="•"/>
            </a:pPr>
            <a:r>
              <a:rPr lang="en-US" sz="2800" dirty="0"/>
              <a:t>The requirement that a supervisor must not supervise more than four caseworkers across a maximum of two offices or across two providers with one office each has been removed – but remains subject to the 1FTE to 4FTE requirement.</a:t>
            </a:r>
          </a:p>
          <a:p>
            <a:pPr marL="285750" indent="-228600">
              <a:lnSpc>
                <a:spcPct val="90000"/>
              </a:lnSpc>
              <a:spcAft>
                <a:spcPts val="600"/>
              </a:spcAft>
              <a:buFont typeface="Arial" panose="020B0604020202020204" pitchFamily="34" charset="0"/>
              <a:buChar char="•"/>
            </a:pPr>
            <a:endParaRPr lang="en-US" sz="2800" dirty="0"/>
          </a:p>
          <a:p>
            <a:pPr marL="285750" indent="-228600">
              <a:lnSpc>
                <a:spcPct val="90000"/>
              </a:lnSpc>
              <a:spcAft>
                <a:spcPts val="600"/>
              </a:spcAft>
              <a:buFont typeface="Arial" panose="020B0604020202020204" pitchFamily="34" charset="0"/>
              <a:buChar char="•"/>
            </a:pPr>
            <a:r>
              <a:rPr lang="en-US" sz="2800" dirty="0"/>
              <a:t>The requirement for a supervisor to only be employed by one provider has been removed.</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92530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F21EF6-4AFA-33A2-14E4-8689AE6DFD84}"/>
              </a:ext>
            </a:extLst>
          </p:cNvPr>
          <p:cNvSpPr txBox="1"/>
          <p:nvPr/>
        </p:nvSpPr>
        <p:spPr>
          <a:xfrm>
            <a:off x="0" y="536107"/>
            <a:ext cx="12192000" cy="646331"/>
          </a:xfrm>
          <a:prstGeom prst="rect">
            <a:avLst/>
          </a:prstGeom>
          <a:noFill/>
        </p:spPr>
        <p:txBody>
          <a:bodyPr wrap="square" rtlCol="0">
            <a:spAutoFit/>
          </a:bodyPr>
          <a:lstStyle/>
          <a:p>
            <a:pPr algn="ctr"/>
            <a:r>
              <a:rPr lang="en-US" sz="3600" b="1" dirty="0"/>
              <a:t>Welcome &amp; Introductions</a:t>
            </a:r>
          </a:p>
        </p:txBody>
      </p:sp>
      <p:pic>
        <p:nvPicPr>
          <p:cNvPr id="3" name="Picture 2">
            <a:extLst>
              <a:ext uri="{FF2B5EF4-FFF2-40B4-BE49-F238E27FC236}">
                <a16:creationId xmlns:a16="http://schemas.microsoft.com/office/drawing/2014/main" id="{0F8A1FAA-3BD1-099D-FA99-1170AC2CE4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9846" y="1609783"/>
            <a:ext cx="2651170" cy="1819218"/>
          </a:xfrm>
          <a:prstGeom prst="rect">
            <a:avLst/>
          </a:prstGeom>
          <a:noFill/>
          <a:ln>
            <a:solidFill>
              <a:schemeClr val="accent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B26E6BD9-0EB2-AA26-53E1-F1ABD0A343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99666" y="1609783"/>
            <a:ext cx="2731103" cy="1819217"/>
          </a:xfrm>
          <a:prstGeom prst="rect">
            <a:avLst/>
          </a:prstGeom>
          <a:noFill/>
          <a:ln>
            <a:solidFill>
              <a:schemeClr val="accent1"/>
            </a:solidFill>
          </a:ln>
          <a:effectLst>
            <a:outerShdw blurRad="50800" dist="38100" dir="8100000" algn="tr" rotWithShape="0">
              <a:prstClr val="black">
                <a:alpha val="40000"/>
              </a:prstClr>
            </a:outerShdw>
          </a:effectLst>
        </p:spPr>
      </p:pic>
      <p:sp>
        <p:nvSpPr>
          <p:cNvPr id="6" name="TextBox 5">
            <a:extLst>
              <a:ext uri="{FF2B5EF4-FFF2-40B4-BE49-F238E27FC236}">
                <a16:creationId xmlns:a16="http://schemas.microsoft.com/office/drawing/2014/main" id="{AF97C034-E720-3D41-7E00-39BAC723307E}"/>
              </a:ext>
            </a:extLst>
          </p:cNvPr>
          <p:cNvSpPr txBox="1"/>
          <p:nvPr/>
        </p:nvSpPr>
        <p:spPr>
          <a:xfrm>
            <a:off x="3019846" y="3637359"/>
            <a:ext cx="2651170" cy="800219"/>
          </a:xfrm>
          <a:prstGeom prst="rect">
            <a:avLst/>
          </a:prstGeom>
          <a:noFill/>
        </p:spPr>
        <p:txBody>
          <a:bodyPr wrap="square" rtlCol="0">
            <a:spAutoFit/>
          </a:bodyPr>
          <a:lstStyle/>
          <a:p>
            <a:pPr algn="ctr"/>
            <a:r>
              <a:rPr lang="en-US" sz="2800" dirty="0"/>
              <a:t>Vicky Ling</a:t>
            </a:r>
          </a:p>
          <a:p>
            <a:pPr algn="ctr"/>
            <a:r>
              <a:rPr lang="en-US" dirty="0" err="1"/>
              <a:t>vicky@vling.co.uk</a:t>
            </a:r>
            <a:endParaRPr lang="en-US" dirty="0"/>
          </a:p>
        </p:txBody>
      </p:sp>
      <p:sp>
        <p:nvSpPr>
          <p:cNvPr id="7" name="TextBox 6">
            <a:extLst>
              <a:ext uri="{FF2B5EF4-FFF2-40B4-BE49-F238E27FC236}">
                <a16:creationId xmlns:a16="http://schemas.microsoft.com/office/drawing/2014/main" id="{C4329693-83D9-CF96-C437-AA58228CCBBC}"/>
              </a:ext>
            </a:extLst>
          </p:cNvPr>
          <p:cNvSpPr txBox="1"/>
          <p:nvPr/>
        </p:nvSpPr>
        <p:spPr>
          <a:xfrm>
            <a:off x="6299665" y="3637359"/>
            <a:ext cx="2731103" cy="800219"/>
          </a:xfrm>
          <a:prstGeom prst="rect">
            <a:avLst/>
          </a:prstGeom>
          <a:noFill/>
        </p:spPr>
        <p:txBody>
          <a:bodyPr wrap="square" rtlCol="0">
            <a:spAutoFit/>
          </a:bodyPr>
          <a:lstStyle/>
          <a:p>
            <a:pPr algn="ctr"/>
            <a:r>
              <a:rPr lang="en-US" sz="2800" dirty="0"/>
              <a:t>Matt Howgate</a:t>
            </a:r>
          </a:p>
          <a:p>
            <a:pPr algn="ctr"/>
            <a:r>
              <a:rPr lang="en-US" dirty="0" err="1"/>
              <a:t>matt@mhconsult.co.uk</a:t>
            </a:r>
            <a:endParaRPr lang="en-US" dirty="0"/>
          </a:p>
        </p:txBody>
      </p:sp>
      <p:pic>
        <p:nvPicPr>
          <p:cNvPr id="1026" name="Picture 2" descr="A blue and white sign with white text&#10;&#10;Description automatically generated">
            <a:extLst>
              <a:ext uri="{FF2B5EF4-FFF2-40B4-BE49-F238E27FC236}">
                <a16:creationId xmlns:a16="http://schemas.microsoft.com/office/drawing/2014/main" id="{BD5658B6-E896-CA79-37E8-84690E59F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822" y="5111749"/>
            <a:ext cx="3529176" cy="10206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a:extLst>
              <a:ext uri="{FF2B5EF4-FFF2-40B4-BE49-F238E27FC236}">
                <a16:creationId xmlns:a16="http://schemas.microsoft.com/office/drawing/2014/main" id="{2392E034-6B95-1C5A-A07A-60A438B76B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111749"/>
            <a:ext cx="3724178" cy="1121462"/>
          </a:xfrm>
          <a:prstGeom prst="rect">
            <a:avLst/>
          </a:prstGeom>
        </p:spPr>
      </p:pic>
    </p:spTree>
    <p:extLst>
      <p:ext uri="{BB962C8B-B14F-4D97-AF65-F5344CB8AC3E}">
        <p14:creationId xmlns:p14="http://schemas.microsoft.com/office/powerpoint/2010/main" val="348088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DCC2371-5F6C-64B1-46E4-8EE7FF95D58C}"/>
              </a:ext>
            </a:extLst>
          </p:cNvPr>
          <p:cNvSpPr txBox="1"/>
          <p:nvPr/>
        </p:nvSpPr>
        <p:spPr>
          <a:xfrm>
            <a:off x="761802" y="499872"/>
            <a:ext cx="4646905" cy="5856477"/>
          </a:xfrm>
          <a:prstGeom prst="rect">
            <a:avLst/>
          </a:prstGeom>
        </p:spPr>
        <p:txBody>
          <a:bodyPr vert="horz" lIns="91440" tIns="45720" rIns="91440" bIns="45720" rtlCol="0" anchor="ctr">
            <a:noAutofit/>
          </a:bodyPr>
          <a:lstStyle/>
          <a:p>
            <a:pPr marL="285750" indent="-228600">
              <a:lnSpc>
                <a:spcPct val="90000"/>
              </a:lnSpc>
              <a:spcAft>
                <a:spcPts val="600"/>
              </a:spcAft>
              <a:buFont typeface="Arial" panose="020B0604020202020204" pitchFamily="34" charset="0"/>
              <a:buChar char="•"/>
            </a:pPr>
            <a:r>
              <a:rPr lang="en-US" sz="2400" dirty="0"/>
              <a:t>Residential property has been added as an exclusion as a type of office.</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For the purposes of the permanent presence requirements, you may now operate an office in a shared building such as another legal services provider’s premises or in a serviced office arrangement, but must have a right of access to the office at all times during Business Hours for the purpose of providing face-to-face legal services at that office. </a:t>
            </a:r>
          </a:p>
        </p:txBody>
      </p:sp>
      <p:pic>
        <p:nvPicPr>
          <p:cNvPr id="4" name="Picture 3" descr="Interior of a room with office table, chair, and office decorations">
            <a:extLst>
              <a:ext uri="{FF2B5EF4-FFF2-40B4-BE49-F238E27FC236}">
                <a16:creationId xmlns:a16="http://schemas.microsoft.com/office/drawing/2014/main" id="{85258A6D-CF9B-91F4-9F83-6AD3411B828E}"/>
              </a:ext>
            </a:extLst>
          </p:cNvPr>
          <p:cNvPicPr>
            <a:picLocks noChangeAspect="1"/>
          </p:cNvPicPr>
          <p:nvPr/>
        </p:nvPicPr>
        <p:blipFill rotWithShape="1">
          <a:blip r:embed="rId2"/>
          <a:srcRect l="26389" r="14210" b="-2"/>
          <a:stretch/>
        </p:blipFill>
        <p:spPr>
          <a:xfrm>
            <a:off x="6096000" y="1"/>
            <a:ext cx="6102825" cy="6858000"/>
          </a:xfrm>
          <a:prstGeom prst="rect">
            <a:avLst/>
          </a:prstGeom>
        </p:spPr>
      </p:pic>
    </p:spTree>
    <p:extLst>
      <p:ext uri="{BB962C8B-B14F-4D97-AF65-F5344CB8AC3E}">
        <p14:creationId xmlns:p14="http://schemas.microsoft.com/office/powerpoint/2010/main" val="242673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y Questions?">
            <a:extLst>
              <a:ext uri="{FF2B5EF4-FFF2-40B4-BE49-F238E27FC236}">
                <a16:creationId xmlns:a16="http://schemas.microsoft.com/office/drawing/2014/main" id="{AB85A716-1D9E-2E81-C280-D0E83EC157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95" r="4087"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95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9C1AE3-2F99-1C44-5BA4-84050B53DB3E}"/>
              </a:ext>
            </a:extLst>
          </p:cNvPr>
          <p:cNvSpPr txBox="1"/>
          <p:nvPr/>
        </p:nvSpPr>
        <p:spPr>
          <a:xfrm>
            <a:off x="487016" y="426668"/>
            <a:ext cx="8994913" cy="523220"/>
          </a:xfrm>
          <a:prstGeom prst="rect">
            <a:avLst/>
          </a:prstGeom>
          <a:noFill/>
        </p:spPr>
        <p:txBody>
          <a:bodyPr wrap="square" rtlCol="0">
            <a:spAutoFit/>
          </a:bodyPr>
          <a:lstStyle/>
          <a:p>
            <a:r>
              <a:rPr lang="en-US" sz="2800" b="1" dirty="0"/>
              <a:t>Some Civil Contract amendments from 1</a:t>
            </a:r>
            <a:r>
              <a:rPr lang="en-US" sz="2800" b="1" baseline="30000" dirty="0"/>
              <a:t>st</a:t>
            </a:r>
            <a:r>
              <a:rPr lang="en-US" sz="2800" b="1" dirty="0"/>
              <a:t> November 2023</a:t>
            </a:r>
          </a:p>
        </p:txBody>
      </p:sp>
      <p:sp>
        <p:nvSpPr>
          <p:cNvPr id="3" name="TextBox 2">
            <a:extLst>
              <a:ext uri="{FF2B5EF4-FFF2-40B4-BE49-F238E27FC236}">
                <a16:creationId xmlns:a16="http://schemas.microsoft.com/office/drawing/2014/main" id="{8642992C-6E8C-B7DA-0742-17097F7CEBBE}"/>
              </a:ext>
            </a:extLst>
          </p:cNvPr>
          <p:cNvSpPr txBox="1"/>
          <p:nvPr/>
        </p:nvSpPr>
        <p:spPr>
          <a:xfrm>
            <a:off x="1590262" y="1461053"/>
            <a:ext cx="9520030" cy="4801314"/>
          </a:xfrm>
          <a:prstGeom prst="rect">
            <a:avLst/>
          </a:prstGeom>
          <a:noFill/>
        </p:spPr>
        <p:txBody>
          <a:bodyPr wrap="square" rtlCol="0">
            <a:spAutoFit/>
          </a:bodyPr>
          <a:lstStyle/>
          <a:p>
            <a:r>
              <a:rPr lang="en-GB" sz="2400" dirty="0">
                <a:effectLst/>
                <a:latin typeface="Calibri" panose="020F0502020204030204" pitchFamily="34" charset="0"/>
              </a:rPr>
              <a:t>Specification 2.21 (Supervision Standard) </a:t>
            </a:r>
            <a:endParaRPr lang="en-GB" sz="2400" dirty="0">
              <a:effectLst/>
            </a:endParaRPr>
          </a:p>
          <a:p>
            <a:endParaRPr lang="en-GB" sz="2400" b="1" dirty="0">
              <a:effectLst/>
              <a:latin typeface="Calibri" panose="020F0502020204030204" pitchFamily="34" charset="0"/>
            </a:endParaRPr>
          </a:p>
          <a:p>
            <a:r>
              <a:rPr lang="en-GB" sz="2400" b="1" dirty="0">
                <a:effectLst/>
                <a:latin typeface="Calibri" panose="020F0502020204030204" pitchFamily="34" charset="0"/>
              </a:rPr>
              <a:t>Amended text </a:t>
            </a:r>
          </a:p>
          <a:p>
            <a:endParaRPr lang="en-GB" sz="2400" dirty="0">
              <a:effectLst/>
            </a:endParaRPr>
          </a:p>
          <a:p>
            <a:r>
              <a:rPr lang="en-GB" sz="2400" dirty="0">
                <a:effectLst/>
                <a:latin typeface="Calibri" panose="020F0502020204030204" pitchFamily="34" charset="0"/>
              </a:rPr>
              <a:t>Arrangements must be in place to ensure that each Supervisor is able to conduct their role effectively including but not limited to:</a:t>
            </a:r>
            <a:br>
              <a:rPr lang="en-GB" sz="2400" dirty="0">
                <a:effectLst/>
                <a:latin typeface="Calibri" panose="020F0502020204030204" pitchFamily="34" charset="0"/>
              </a:rPr>
            </a:br>
            <a:r>
              <a:rPr lang="en-GB" sz="2400" dirty="0">
                <a:effectLst/>
                <a:latin typeface="Calibri" panose="020F0502020204030204" pitchFamily="34" charset="0"/>
              </a:rPr>
              <a:t>(a) designating time to conduct supervision of each Caseworker; </a:t>
            </a:r>
            <a:endParaRPr lang="en-GB" sz="2400" dirty="0">
              <a:effectLst/>
            </a:endParaRPr>
          </a:p>
          <a:p>
            <a:r>
              <a:rPr lang="en-GB" sz="2400" dirty="0">
                <a:effectLst/>
                <a:latin typeface="Calibri" panose="020F0502020204030204" pitchFamily="34" charset="0"/>
              </a:rPr>
              <a:t>(b) </a:t>
            </a:r>
            <a:r>
              <a:rPr lang="en-GB" sz="2400" strike="sngStrike" dirty="0">
                <a:effectLst/>
                <a:latin typeface="Calibri" panose="020F0502020204030204" pitchFamily="34" charset="0"/>
              </a:rPr>
              <a:t>designating at least one day per calendar month </a:t>
            </a:r>
            <a:r>
              <a:rPr lang="en-GB" sz="2400" dirty="0">
                <a:effectLst/>
                <a:latin typeface="Calibri" panose="020F0502020204030204" pitchFamily="34" charset="0"/>
              </a:rPr>
              <a:t>to be in attendance at each Office at which they supervise staff </a:t>
            </a:r>
            <a:r>
              <a:rPr lang="en-GB" sz="2400" dirty="0">
                <a:solidFill>
                  <a:srgbClr val="FF0000"/>
                </a:solidFill>
                <a:effectLst/>
                <a:latin typeface="Calibri" panose="020F0502020204030204" pitchFamily="34" charset="0"/>
              </a:rPr>
              <a:t>where you determine that this is required </a:t>
            </a:r>
            <a:r>
              <a:rPr lang="en-GB" sz="2400" strike="sngStrike" dirty="0">
                <a:effectLst/>
                <a:latin typeface="Calibri" panose="020F0502020204030204" pitchFamily="34" charset="0"/>
              </a:rPr>
              <a:t>(which must coincide with attendance by staff supervised)</a:t>
            </a:r>
            <a:r>
              <a:rPr lang="en-GB" sz="2400" dirty="0">
                <a:effectLst/>
                <a:latin typeface="Calibri" panose="020F0502020204030204" pitchFamily="34" charset="0"/>
              </a:rPr>
              <a:t>; and </a:t>
            </a:r>
            <a:endParaRPr lang="en-GB" sz="2400" dirty="0">
              <a:effectLst/>
            </a:endParaRPr>
          </a:p>
          <a:p>
            <a:r>
              <a:rPr lang="en-GB" sz="2400" dirty="0">
                <a:effectLst/>
                <a:latin typeface="Calibri" panose="020F0502020204030204" pitchFamily="34" charset="0"/>
              </a:rPr>
              <a:t>(c) ensuring that the level of supervision provided reflects the skills, knowledge and experience of the individual Caseworker. </a:t>
            </a:r>
            <a:endParaRPr lang="en-GB" sz="2400" dirty="0">
              <a:effectLst/>
            </a:endParaRPr>
          </a:p>
          <a:p>
            <a:endParaRPr lang="en-US" dirty="0"/>
          </a:p>
        </p:txBody>
      </p:sp>
    </p:spTree>
    <p:extLst>
      <p:ext uri="{BB962C8B-B14F-4D97-AF65-F5344CB8AC3E}">
        <p14:creationId xmlns:p14="http://schemas.microsoft.com/office/powerpoint/2010/main" val="345391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81EA5D-B364-D773-1140-B09B5BFE3808}"/>
              </a:ext>
            </a:extLst>
          </p:cNvPr>
          <p:cNvSpPr txBox="1"/>
          <p:nvPr/>
        </p:nvSpPr>
        <p:spPr>
          <a:xfrm>
            <a:off x="1593574" y="1003851"/>
            <a:ext cx="9004852" cy="4678204"/>
          </a:xfrm>
          <a:prstGeom prst="rect">
            <a:avLst/>
          </a:prstGeom>
          <a:noFill/>
        </p:spPr>
        <p:txBody>
          <a:bodyPr wrap="square" rtlCol="0">
            <a:spAutoFit/>
          </a:bodyPr>
          <a:lstStyle/>
          <a:p>
            <a:r>
              <a:rPr lang="en-GB" sz="2800" dirty="0">
                <a:effectLst/>
                <a:latin typeface="Calibri" panose="020F0502020204030204" pitchFamily="34" charset="0"/>
              </a:rPr>
              <a:t>Specification 2.23 (Supervision Standard) </a:t>
            </a:r>
            <a:endParaRPr lang="en-GB" sz="2800" dirty="0">
              <a:effectLst/>
            </a:endParaRPr>
          </a:p>
          <a:p>
            <a:endParaRPr lang="en-GB" sz="2800" b="1" dirty="0">
              <a:effectLst/>
              <a:latin typeface="Calibri" panose="020F0502020204030204" pitchFamily="34" charset="0"/>
            </a:endParaRPr>
          </a:p>
          <a:p>
            <a:r>
              <a:rPr lang="en-GB" sz="2800" b="1" dirty="0">
                <a:effectLst/>
                <a:latin typeface="Calibri" panose="020F0502020204030204" pitchFamily="34" charset="0"/>
              </a:rPr>
              <a:t>Amended text </a:t>
            </a:r>
          </a:p>
          <a:p>
            <a:endParaRPr lang="en-GB" sz="2800" dirty="0">
              <a:effectLst/>
            </a:endParaRPr>
          </a:p>
          <a:p>
            <a:r>
              <a:rPr lang="en-GB" sz="2800" dirty="0">
                <a:effectLst/>
                <a:latin typeface="Calibri" panose="020F0502020204030204" pitchFamily="34" charset="0"/>
              </a:rPr>
              <a:t>Where a Caseworker undertakes Contract Work in a location other than where their Supervisor is based, the Supervisor must conduct</a:t>
            </a:r>
            <a:r>
              <a:rPr lang="en-GB" sz="2800" strike="sngStrike" dirty="0">
                <a:effectLst/>
                <a:latin typeface="Calibri" panose="020F0502020204030204" pitchFamily="34" charset="0"/>
              </a:rPr>
              <a:t>, as a minimum, </a:t>
            </a:r>
            <a:r>
              <a:rPr lang="en-GB" sz="2800" dirty="0">
                <a:effectLst/>
                <a:latin typeface="Calibri" panose="020F0502020204030204" pitchFamily="34" charset="0"/>
              </a:rPr>
              <a:t>face to face supervision </a:t>
            </a:r>
            <a:r>
              <a:rPr lang="en-GB" sz="2800" strike="sngStrike" dirty="0">
                <a:effectLst/>
                <a:latin typeface="Calibri" panose="020F0502020204030204" pitchFamily="34" charset="0"/>
              </a:rPr>
              <a:t>at least once per calendar month </a:t>
            </a:r>
            <a:r>
              <a:rPr lang="en-GB" sz="2800" dirty="0">
                <a:effectLst/>
                <a:latin typeface="Calibri" panose="020F0502020204030204" pitchFamily="34" charset="0"/>
              </a:rPr>
              <a:t>with the parties present in the same physical location </a:t>
            </a:r>
            <a:r>
              <a:rPr lang="en-GB" sz="2800" dirty="0">
                <a:solidFill>
                  <a:srgbClr val="FF0000"/>
                </a:solidFill>
                <a:effectLst/>
                <a:latin typeface="Calibri" panose="020F0502020204030204" pitchFamily="34" charset="0"/>
              </a:rPr>
              <a:t>where you determine that this is required</a:t>
            </a:r>
            <a:r>
              <a:rPr lang="en-GB" sz="2800" dirty="0">
                <a:effectLst/>
                <a:latin typeface="Calibri" panose="020F0502020204030204" pitchFamily="34" charset="0"/>
              </a:rPr>
              <a:t>. </a:t>
            </a:r>
            <a:endParaRPr lang="en-GB" sz="2800" dirty="0">
              <a:effectLst/>
            </a:endParaRPr>
          </a:p>
          <a:p>
            <a:endParaRPr lang="en-US" dirty="0"/>
          </a:p>
        </p:txBody>
      </p:sp>
    </p:spTree>
    <p:extLst>
      <p:ext uri="{BB962C8B-B14F-4D97-AF65-F5344CB8AC3E}">
        <p14:creationId xmlns:p14="http://schemas.microsoft.com/office/powerpoint/2010/main" val="60251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7CBF96-6D34-4BB1-AEC1-6E691C179CBF}"/>
              </a:ext>
            </a:extLst>
          </p:cNvPr>
          <p:cNvSpPr>
            <a:spLocks noGrp="1"/>
          </p:cNvSpPr>
          <p:nvPr>
            <p:ph type="title"/>
          </p:nvPr>
        </p:nvSpPr>
        <p:spPr>
          <a:xfrm>
            <a:off x="648000" y="681136"/>
            <a:ext cx="11012776" cy="345232"/>
          </a:xfrm>
        </p:spPr>
        <p:txBody>
          <a:bodyPr>
            <a:normAutofit fontScale="90000"/>
          </a:bodyPr>
          <a:lstStyle/>
          <a:p>
            <a:r>
              <a:rPr lang="en-GB" dirty="0">
                <a:solidFill>
                  <a:srgbClr val="7030A0"/>
                </a:solidFill>
                <a:cs typeface="Arial"/>
              </a:rPr>
              <a:t>Role of contract managers LAA view:</a:t>
            </a:r>
            <a:endParaRPr lang="en-GB" dirty="0">
              <a:solidFill>
                <a:srgbClr val="7030A0"/>
              </a:solidFill>
            </a:endParaRPr>
          </a:p>
        </p:txBody>
      </p:sp>
      <p:graphicFrame>
        <p:nvGraphicFramePr>
          <p:cNvPr id="10" name="Content Placeholder 3">
            <a:extLst>
              <a:ext uri="{FF2B5EF4-FFF2-40B4-BE49-F238E27FC236}">
                <a16:creationId xmlns:a16="http://schemas.microsoft.com/office/drawing/2014/main" id="{C3238D0E-0376-5816-4725-924EFBDFB3DB}"/>
              </a:ext>
            </a:extLst>
          </p:cNvPr>
          <p:cNvGraphicFramePr>
            <a:graphicFrameLocks noGrp="1"/>
          </p:cNvGraphicFramePr>
          <p:nvPr>
            <p:ph sz="half" idx="2"/>
            <p:extLst>
              <p:ext uri="{D42A27DB-BD31-4B8C-83A1-F6EECF244321}">
                <p14:modId xmlns:p14="http://schemas.microsoft.com/office/powerpoint/2010/main" val="2228843427"/>
              </p:ext>
            </p:extLst>
          </p:nvPr>
        </p:nvGraphicFramePr>
        <p:xfrm>
          <a:off x="648000" y="1247539"/>
          <a:ext cx="5635200" cy="4755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a:extLst>
              <a:ext uri="{FF2B5EF4-FFF2-40B4-BE49-F238E27FC236}">
                <a16:creationId xmlns:a16="http://schemas.microsoft.com/office/drawing/2014/main" id="{AB746B43-DC96-483B-A57D-14AA962ECC26}"/>
              </a:ext>
            </a:extLst>
          </p:cNvPr>
          <p:cNvSpPr>
            <a:spLocks noGrp="1"/>
          </p:cNvSpPr>
          <p:nvPr>
            <p:ph sz="half" idx="1"/>
          </p:nvPr>
        </p:nvSpPr>
        <p:spPr>
          <a:xfrm>
            <a:off x="6482443" y="1199338"/>
            <a:ext cx="5248757" cy="4851472"/>
          </a:xfrm>
        </p:spPr>
        <p:txBody>
          <a:bodyPr>
            <a:noAutofit/>
          </a:bodyPr>
          <a:lstStyle/>
          <a:p>
            <a:pPr>
              <a:lnSpc>
                <a:spcPct val="150000"/>
              </a:lnSpc>
            </a:pPr>
            <a:r>
              <a:rPr lang="en-GB" sz="1800" b="0" dirty="0">
                <a:latin typeface="Arial" panose="020B0604020202020204" pitchFamily="34" charset="0"/>
                <a:cs typeface="Arial" panose="020B0604020202020204" pitchFamily="34" charset="0"/>
              </a:rPr>
              <a:t>Contract managers are the main point of contact for your firm’s / organisation’s contract liaison manager on legal aid contract matters</a:t>
            </a:r>
            <a:r>
              <a:rPr lang="en-GB" sz="1800" dirty="0">
                <a:latin typeface="Arial" panose="020B0604020202020204" pitchFamily="34" charset="0"/>
                <a:cs typeface="Arial" panose="020B0604020202020204" pitchFamily="34" charset="0"/>
              </a:rPr>
              <a:t>:</a:t>
            </a:r>
            <a:r>
              <a:rPr lang="en-GB" sz="1800" b="0" dirty="0">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r>
              <a:rPr lang="en-GB" sz="1800" b="0" dirty="0">
                <a:latin typeface="Arial" panose="020B0604020202020204" pitchFamily="34" charset="0"/>
                <a:cs typeface="Arial" panose="020B0604020202020204" pitchFamily="34" charset="0"/>
              </a:rPr>
              <a:t>Check compliance against case files</a:t>
            </a:r>
          </a:p>
          <a:p>
            <a:pPr marL="285750" indent="-285750">
              <a:lnSpc>
                <a:spcPct val="150000"/>
              </a:lnSpc>
              <a:buFont typeface="Arial" panose="020B0604020202020204" pitchFamily="34" charset="0"/>
              <a:buChar char="•"/>
            </a:pPr>
            <a:r>
              <a:rPr lang="en-GB" sz="1800" b="0" dirty="0">
                <a:latin typeface="Arial" panose="020B0604020202020204" pitchFamily="34" charset="0"/>
                <a:cs typeface="Arial" panose="020B0604020202020204" pitchFamily="34" charset="0"/>
              </a:rPr>
              <a:t>Monitor performance against key performance indicators (KPIs)</a:t>
            </a:r>
          </a:p>
          <a:p>
            <a:pPr marL="285750" indent="-285750">
              <a:lnSpc>
                <a:spcPct val="150000"/>
              </a:lnSpc>
              <a:buFont typeface="Arial" panose="020B0604020202020204" pitchFamily="34" charset="0"/>
              <a:buChar char="•"/>
            </a:pPr>
            <a:r>
              <a:rPr lang="en-GB" sz="1800" b="0" dirty="0">
                <a:latin typeface="Arial" panose="020B0604020202020204" pitchFamily="34" charset="0"/>
                <a:cs typeface="Arial" panose="020B0604020202020204" pitchFamily="34" charset="0"/>
              </a:rPr>
              <a:t>Provide updates on contractual changes</a:t>
            </a:r>
          </a:p>
          <a:p>
            <a:pPr marL="285750" indent="-285750">
              <a:lnSpc>
                <a:spcPct val="150000"/>
              </a:lnSpc>
              <a:buFont typeface="Arial" panose="020B0604020202020204" pitchFamily="34" charset="0"/>
              <a:buChar char="•"/>
            </a:pPr>
            <a:r>
              <a:rPr lang="en-GB" sz="1800" b="0" dirty="0">
                <a:latin typeface="Arial" panose="020B0604020202020204" pitchFamily="34" charset="0"/>
                <a:cs typeface="Arial" panose="020B0604020202020204" pitchFamily="34" charset="0"/>
              </a:rPr>
              <a:t>Should be approached on changes to your business practices, including changes to key personnel such as supervisors, business structure, office location</a:t>
            </a:r>
          </a:p>
          <a:p>
            <a:endParaRPr lang="en-GB" sz="1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14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4AD29B6-BF3B-4407-9E75-52DF8E3B2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1045029" y="507160"/>
            <a:ext cx="2993571" cy="5438730"/>
          </a:xfrm>
        </p:spPr>
        <p:txBody>
          <a:bodyPr vert="horz" lIns="91440" tIns="45720" rIns="91440" bIns="45720" rtlCol="0" anchor="ctr">
            <a:normAutofit/>
          </a:bodyPr>
          <a:lstStyle/>
          <a:p>
            <a:r>
              <a:rPr lang="en-US" sz="3200" kern="1200" dirty="0">
                <a:solidFill>
                  <a:schemeClr val="tx1"/>
                </a:solidFill>
                <a:latin typeface="+mj-lt"/>
                <a:ea typeface="+mj-ea"/>
                <a:cs typeface="+mj-cs"/>
              </a:rPr>
              <a:t>File reviews</a:t>
            </a:r>
          </a:p>
        </p:txBody>
      </p:sp>
      <p:sp>
        <p:nvSpPr>
          <p:cNvPr id="18" name="Rectangle 17">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87448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 name="Diagram 1" descr="Vertical box list">
            <a:extLst>
              <a:ext uri="{FF2B5EF4-FFF2-40B4-BE49-F238E27FC236}">
                <a16:creationId xmlns:a16="http://schemas.microsoft.com/office/drawing/2014/main" id="{D43C7C4B-C0EC-4A75-A3AF-F559F7DB4D9B}"/>
              </a:ext>
            </a:extLst>
          </p:cNvPr>
          <p:cNvGraphicFramePr/>
          <p:nvPr>
            <p:extLst>
              <p:ext uri="{D42A27DB-BD31-4B8C-83A1-F6EECF244321}">
                <p14:modId xmlns:p14="http://schemas.microsoft.com/office/powerpoint/2010/main" val="4084320687"/>
              </p:ext>
            </p:extLst>
          </p:nvPr>
        </p:nvGraphicFramePr>
        <p:xfrm>
          <a:off x="4526280" y="512064"/>
          <a:ext cx="6830568" cy="544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423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a:solidFill>
                  <a:schemeClr val="tx1"/>
                </a:solidFill>
                <a:latin typeface="+mj-lt"/>
                <a:ea typeface="+mj-ea"/>
                <a:cs typeface="+mj-cs"/>
              </a:rPr>
              <a:t>File review outcomes</a:t>
            </a:r>
          </a:p>
        </p:txBody>
      </p:sp>
      <p:sp>
        <p:nvSpPr>
          <p:cNvPr id="3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descr="Vertical box list">
            <a:extLst>
              <a:ext uri="{FF2B5EF4-FFF2-40B4-BE49-F238E27FC236}">
                <a16:creationId xmlns:a16="http://schemas.microsoft.com/office/drawing/2014/main" id="{CB854B5C-9910-478C-9C09-E115B1D707FA}"/>
              </a:ext>
            </a:extLst>
          </p:cNvPr>
          <p:cNvGraphicFramePr/>
          <p:nvPr>
            <p:extLst>
              <p:ext uri="{D42A27DB-BD31-4B8C-83A1-F6EECF244321}">
                <p14:modId xmlns:p14="http://schemas.microsoft.com/office/powerpoint/2010/main" val="206593231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002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75E7A58-47CB-41A8-932F-60B2FCFC2255}"/>
              </a:ext>
            </a:extLst>
          </p:cNvPr>
          <p:cNvSpPr>
            <a:spLocks noGrp="1"/>
          </p:cNvSpPr>
          <p:nvPr>
            <p:ph type="title" idx="4294967295"/>
          </p:nvPr>
        </p:nvSpPr>
        <p:spPr>
          <a:xfrm>
            <a:off x="1081195" y="4418565"/>
            <a:ext cx="10306050" cy="1646237"/>
          </a:xfrm>
        </p:spPr>
        <p:txBody>
          <a:bodyPr vert="horz" lIns="91440" tIns="45720" rIns="91440" bIns="45720" rtlCol="0" anchor="ctr">
            <a:normAutofit/>
          </a:bodyPr>
          <a:lstStyle/>
          <a:p>
            <a:r>
              <a:rPr lang="en-US" sz="3200" b="1" dirty="0"/>
              <a:t>Compliance against key performance indicators (KPIs) - Civil </a:t>
            </a:r>
          </a:p>
        </p:txBody>
      </p:sp>
      <p:pic>
        <p:nvPicPr>
          <p:cNvPr id="6" name="Picture 5" descr="Woman holding pen">
            <a:extLst>
              <a:ext uri="{FF2B5EF4-FFF2-40B4-BE49-F238E27FC236}">
                <a16:creationId xmlns:a16="http://schemas.microsoft.com/office/drawing/2014/main" id="{9EA159D6-1975-4CB2-9981-781A3E4246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20950" b="20950"/>
          <a:stretch/>
        </p:blipFill>
        <p:spPr>
          <a:xfrm>
            <a:off x="1641483" y="737386"/>
            <a:ext cx="3989446" cy="3483864"/>
          </a:xfrm>
          <a:prstGeom prst="rect">
            <a:avLst/>
          </a:prstGeom>
        </p:spPr>
      </p:pic>
      <p:sp>
        <p:nvSpPr>
          <p:cNvPr id="8" name="TextBox 7">
            <a:extLst>
              <a:ext uri="{FF2B5EF4-FFF2-40B4-BE49-F238E27FC236}">
                <a16:creationId xmlns:a16="http://schemas.microsoft.com/office/drawing/2014/main" id="{21D78AA2-78F9-4CC3-9193-147B734DF7E0}"/>
              </a:ext>
            </a:extLst>
          </p:cNvPr>
          <p:cNvSpPr txBox="1"/>
          <p:nvPr/>
        </p:nvSpPr>
        <p:spPr>
          <a:xfrm>
            <a:off x="5280503" y="4320085"/>
            <a:ext cx="6106742" cy="1645920"/>
          </a:xfrm>
          <a:prstGeom prst="rect">
            <a:avLst/>
          </a:prstGeom>
        </p:spPr>
        <p:txBody>
          <a:bodyPr vert="horz" lIns="91440" tIns="45720" rIns="91440" bIns="45720" rtlCol="0" anchor="ctr">
            <a:normAutofit/>
          </a:bodyPr>
          <a:lstStyle/>
          <a:p>
            <a:pPr>
              <a:lnSpc>
                <a:spcPct val="90000"/>
              </a:lnSpc>
              <a:spcAft>
                <a:spcPts val="600"/>
              </a:spcAft>
            </a:pPr>
            <a:endParaRPr lang="en-US" dirty="0"/>
          </a:p>
        </p:txBody>
      </p:sp>
      <p:graphicFrame>
        <p:nvGraphicFramePr>
          <p:cNvPr id="7" name="Table 10">
            <a:extLst>
              <a:ext uri="{FF2B5EF4-FFF2-40B4-BE49-F238E27FC236}">
                <a16:creationId xmlns:a16="http://schemas.microsoft.com/office/drawing/2014/main" id="{6AD54568-C39B-488F-BE57-0906F418A0EB}"/>
              </a:ext>
            </a:extLst>
          </p:cNvPr>
          <p:cNvGraphicFramePr>
            <a:graphicFrameLocks noGrp="1"/>
          </p:cNvGraphicFramePr>
          <p:nvPr>
            <p:extLst>
              <p:ext uri="{D42A27DB-BD31-4B8C-83A1-F6EECF244321}">
                <p14:modId xmlns:p14="http://schemas.microsoft.com/office/powerpoint/2010/main" val="2436237020"/>
              </p:ext>
            </p:extLst>
          </p:nvPr>
        </p:nvGraphicFramePr>
        <p:xfrm>
          <a:off x="6561072" y="737424"/>
          <a:ext cx="4202259" cy="3483864"/>
        </p:xfrm>
        <a:graphic>
          <a:graphicData uri="http://schemas.openxmlformats.org/drawingml/2006/table">
            <a:tbl>
              <a:tblPr firstRow="1" bandRow="1">
                <a:tableStyleId>{69012ECD-51FC-41F1-AA8D-1B2483CD663E}</a:tableStyleId>
              </a:tblPr>
              <a:tblGrid>
                <a:gridCol w="2940273">
                  <a:extLst>
                    <a:ext uri="{9D8B030D-6E8A-4147-A177-3AD203B41FA5}">
                      <a16:colId xmlns:a16="http://schemas.microsoft.com/office/drawing/2014/main" val="2455285589"/>
                    </a:ext>
                  </a:extLst>
                </a:gridCol>
                <a:gridCol w="1261986">
                  <a:extLst>
                    <a:ext uri="{9D8B030D-6E8A-4147-A177-3AD203B41FA5}">
                      <a16:colId xmlns:a16="http://schemas.microsoft.com/office/drawing/2014/main" val="2330315500"/>
                    </a:ext>
                  </a:extLst>
                </a:gridCol>
              </a:tblGrid>
              <a:tr h="580644">
                <a:tc>
                  <a:txBody>
                    <a:bodyPr/>
                    <a:lstStyle/>
                    <a:p>
                      <a:r>
                        <a:rPr lang="en-GB" sz="1500" dirty="0">
                          <a:latin typeface="Arial" panose="020B0604020202020204" pitchFamily="34" charset="0"/>
                          <a:cs typeface="Arial" panose="020B0604020202020204" pitchFamily="34" charset="0"/>
                        </a:rPr>
                        <a:t>Performance indicator</a:t>
                      </a:r>
                    </a:p>
                  </a:txBody>
                  <a:tcPr marL="78465" marR="78465" marT="39233" marB="39233">
                    <a:solidFill>
                      <a:srgbClr val="676CA0"/>
                    </a:solidFill>
                  </a:tcPr>
                </a:tc>
                <a:tc>
                  <a:txBody>
                    <a:bodyPr/>
                    <a:lstStyle/>
                    <a:p>
                      <a:r>
                        <a:rPr lang="en-GB" sz="1500">
                          <a:latin typeface="Arial" panose="020B0604020202020204" pitchFamily="34" charset="0"/>
                          <a:cs typeface="Arial" panose="020B0604020202020204" pitchFamily="34" charset="0"/>
                        </a:rPr>
                        <a:t>% not to be exceeded</a:t>
                      </a:r>
                    </a:p>
                  </a:txBody>
                  <a:tcPr marL="78465" marR="78465" marT="39233" marB="39233">
                    <a:solidFill>
                      <a:srgbClr val="676CA0"/>
                    </a:solidFill>
                  </a:tcPr>
                </a:tc>
                <a:extLst>
                  <a:ext uri="{0D108BD9-81ED-4DB2-BD59-A6C34878D82A}">
                    <a16:rowId xmlns:a16="http://schemas.microsoft.com/office/drawing/2014/main" val="1325191127"/>
                  </a:ext>
                </a:extLst>
              </a:tr>
              <a:tr h="580644">
                <a:tc>
                  <a:txBody>
                    <a:bodyPr/>
                    <a:lstStyle/>
                    <a:p>
                      <a:r>
                        <a:rPr lang="en-GB" sz="1500">
                          <a:latin typeface="Arial" panose="020B0604020202020204" pitchFamily="34" charset="0"/>
                          <a:cs typeface="Arial" panose="020B0604020202020204" pitchFamily="34" charset="0"/>
                        </a:rPr>
                        <a:t>Refused applications for civil funding</a:t>
                      </a:r>
                    </a:p>
                  </a:txBody>
                  <a:tcPr marL="78465" marR="78465" marT="39233" marB="39233"/>
                </a:tc>
                <a:tc>
                  <a:txBody>
                    <a:bodyPr/>
                    <a:lstStyle/>
                    <a:p>
                      <a:r>
                        <a:rPr lang="en-GB" sz="1500">
                          <a:latin typeface="Arial" panose="020B0604020202020204" pitchFamily="34" charset="0"/>
                          <a:cs typeface="Arial" panose="020B0604020202020204" pitchFamily="34" charset="0"/>
                        </a:rPr>
                        <a:t>15%</a:t>
                      </a:r>
                    </a:p>
                  </a:txBody>
                  <a:tcPr marL="78465" marR="78465" marT="39233" marB="39233"/>
                </a:tc>
                <a:extLst>
                  <a:ext uri="{0D108BD9-81ED-4DB2-BD59-A6C34878D82A}">
                    <a16:rowId xmlns:a16="http://schemas.microsoft.com/office/drawing/2014/main" val="2622422679"/>
                  </a:ext>
                </a:extLst>
              </a:tr>
              <a:tr h="580644">
                <a:tc>
                  <a:txBody>
                    <a:bodyPr/>
                    <a:lstStyle/>
                    <a:p>
                      <a:r>
                        <a:rPr lang="en-GB" sz="1500">
                          <a:latin typeface="Arial" panose="020B0604020202020204" pitchFamily="34" charset="0"/>
                          <a:cs typeface="Arial" panose="020B0604020202020204" pitchFamily="34" charset="0"/>
                        </a:rPr>
                        <a:t>Rejected applications for civil funding</a:t>
                      </a:r>
                    </a:p>
                  </a:txBody>
                  <a:tcPr marL="78465" marR="78465" marT="39233" marB="39233"/>
                </a:tc>
                <a:tc>
                  <a:txBody>
                    <a:bodyPr/>
                    <a:lstStyle/>
                    <a:p>
                      <a:r>
                        <a:rPr lang="en-GB" sz="1500">
                          <a:latin typeface="Arial" panose="020B0604020202020204" pitchFamily="34" charset="0"/>
                          <a:cs typeface="Arial" panose="020B0604020202020204" pitchFamily="34" charset="0"/>
                        </a:rPr>
                        <a:t>5%</a:t>
                      </a:r>
                    </a:p>
                  </a:txBody>
                  <a:tcPr marL="78465" marR="78465" marT="39233" marB="39233"/>
                </a:tc>
                <a:extLst>
                  <a:ext uri="{0D108BD9-81ED-4DB2-BD59-A6C34878D82A}">
                    <a16:rowId xmlns:a16="http://schemas.microsoft.com/office/drawing/2014/main" val="462625642"/>
                  </a:ext>
                </a:extLst>
              </a:tr>
              <a:tr h="580644">
                <a:tc>
                  <a:txBody>
                    <a:bodyPr/>
                    <a:lstStyle/>
                    <a:p>
                      <a:r>
                        <a:rPr lang="en-GB" sz="1500">
                          <a:latin typeface="Arial" panose="020B0604020202020204" pitchFamily="34" charset="0"/>
                          <a:cs typeface="Arial" panose="020B0604020202020204" pitchFamily="34" charset="0"/>
                        </a:rPr>
                        <a:t>Rejected claims for certificated costs</a:t>
                      </a:r>
                    </a:p>
                  </a:txBody>
                  <a:tcPr marL="78465" marR="78465" marT="39233" marB="39233"/>
                </a:tc>
                <a:tc>
                  <a:txBody>
                    <a:bodyPr/>
                    <a:lstStyle/>
                    <a:p>
                      <a:r>
                        <a:rPr lang="en-GB" sz="1500">
                          <a:latin typeface="Arial" panose="020B0604020202020204" pitchFamily="34" charset="0"/>
                          <a:cs typeface="Arial" panose="020B0604020202020204" pitchFamily="34" charset="0"/>
                        </a:rPr>
                        <a:t>5%</a:t>
                      </a:r>
                    </a:p>
                  </a:txBody>
                  <a:tcPr marL="78465" marR="78465" marT="39233" marB="39233"/>
                </a:tc>
                <a:extLst>
                  <a:ext uri="{0D108BD9-81ED-4DB2-BD59-A6C34878D82A}">
                    <a16:rowId xmlns:a16="http://schemas.microsoft.com/office/drawing/2014/main" val="965998291"/>
                  </a:ext>
                </a:extLst>
              </a:tr>
              <a:tr h="580644">
                <a:tc>
                  <a:txBody>
                    <a:bodyPr/>
                    <a:lstStyle/>
                    <a:p>
                      <a:r>
                        <a:rPr lang="en-GB" sz="1500">
                          <a:latin typeface="Arial" panose="020B0604020202020204" pitchFamily="34" charset="0"/>
                          <a:cs typeface="Arial" panose="020B0604020202020204" pitchFamily="34" charset="0"/>
                        </a:rPr>
                        <a:t>Reductions on escape fee claims</a:t>
                      </a:r>
                    </a:p>
                  </a:txBody>
                  <a:tcPr marL="78465" marR="78465" marT="39233" marB="39233"/>
                </a:tc>
                <a:tc>
                  <a:txBody>
                    <a:bodyPr/>
                    <a:lstStyle/>
                    <a:p>
                      <a:r>
                        <a:rPr lang="en-GB" sz="1500">
                          <a:latin typeface="Arial" panose="020B0604020202020204" pitchFamily="34" charset="0"/>
                          <a:cs typeface="Arial" panose="020B0604020202020204" pitchFamily="34" charset="0"/>
                        </a:rPr>
                        <a:t>10%</a:t>
                      </a:r>
                    </a:p>
                  </a:txBody>
                  <a:tcPr marL="78465" marR="78465" marT="39233" marB="39233"/>
                </a:tc>
                <a:extLst>
                  <a:ext uri="{0D108BD9-81ED-4DB2-BD59-A6C34878D82A}">
                    <a16:rowId xmlns:a16="http://schemas.microsoft.com/office/drawing/2014/main" val="3256990823"/>
                  </a:ext>
                </a:extLst>
              </a:tr>
              <a:tr h="580644">
                <a:tc>
                  <a:txBody>
                    <a:bodyPr/>
                    <a:lstStyle/>
                    <a:p>
                      <a:r>
                        <a:rPr lang="en-GB" sz="1500">
                          <a:latin typeface="Arial" panose="020B0604020202020204" pitchFamily="34" charset="0"/>
                          <a:cs typeface="Arial" panose="020B0604020202020204" pitchFamily="34" charset="0"/>
                        </a:rPr>
                        <a:t>Reductions on certificated work claims</a:t>
                      </a:r>
                    </a:p>
                  </a:txBody>
                  <a:tcPr marL="78465" marR="78465" marT="39233" marB="39233"/>
                </a:tc>
                <a:tc>
                  <a:txBody>
                    <a:bodyPr/>
                    <a:lstStyle/>
                    <a:p>
                      <a:r>
                        <a:rPr lang="en-GB" sz="1500" dirty="0">
                          <a:latin typeface="Arial" panose="020B0604020202020204" pitchFamily="34" charset="0"/>
                          <a:cs typeface="Arial" panose="020B0604020202020204" pitchFamily="34" charset="0"/>
                        </a:rPr>
                        <a:t>15%</a:t>
                      </a:r>
                    </a:p>
                  </a:txBody>
                  <a:tcPr marL="78465" marR="78465" marT="39233" marB="39233"/>
                </a:tc>
                <a:extLst>
                  <a:ext uri="{0D108BD9-81ED-4DB2-BD59-A6C34878D82A}">
                    <a16:rowId xmlns:a16="http://schemas.microsoft.com/office/drawing/2014/main" val="2194438850"/>
                  </a:ext>
                </a:extLst>
              </a:tr>
            </a:tbl>
          </a:graphicData>
        </a:graphic>
      </p:graphicFrame>
    </p:spTree>
    <p:extLst>
      <p:ext uri="{BB962C8B-B14F-4D97-AF65-F5344CB8AC3E}">
        <p14:creationId xmlns:p14="http://schemas.microsoft.com/office/powerpoint/2010/main" val="1385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75E7A58-47CB-41A8-932F-60B2FCFC2255}"/>
              </a:ext>
            </a:extLst>
          </p:cNvPr>
          <p:cNvSpPr>
            <a:spLocks noGrp="1"/>
          </p:cNvSpPr>
          <p:nvPr>
            <p:ph type="title" idx="4294967295"/>
          </p:nvPr>
        </p:nvSpPr>
        <p:spPr>
          <a:xfrm>
            <a:off x="942975" y="4634236"/>
            <a:ext cx="10306050" cy="1646237"/>
          </a:xfrm>
        </p:spPr>
        <p:txBody>
          <a:bodyPr vert="horz" lIns="91440" tIns="45720" rIns="91440" bIns="45720" rtlCol="0" anchor="ctr">
            <a:normAutofit/>
          </a:bodyPr>
          <a:lstStyle/>
          <a:p>
            <a:pPr algn="ctr"/>
            <a:r>
              <a:rPr lang="en-US" sz="2700" b="1" dirty="0"/>
              <a:t>Compliance against key performance indicators (KPIs) Crime </a:t>
            </a:r>
          </a:p>
        </p:txBody>
      </p:sp>
      <p:pic>
        <p:nvPicPr>
          <p:cNvPr id="6" name="Picture 5" descr="Woman holding pen">
            <a:extLst>
              <a:ext uri="{FF2B5EF4-FFF2-40B4-BE49-F238E27FC236}">
                <a16:creationId xmlns:a16="http://schemas.microsoft.com/office/drawing/2014/main" id="{9EA159D6-1975-4CB2-9981-781A3E4246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20950" b="20950"/>
          <a:stretch/>
        </p:blipFill>
        <p:spPr>
          <a:xfrm>
            <a:off x="1346016" y="845457"/>
            <a:ext cx="3989446" cy="3483864"/>
          </a:xfrm>
          <a:prstGeom prst="rect">
            <a:avLst/>
          </a:prstGeom>
        </p:spPr>
      </p:pic>
      <p:sp>
        <p:nvSpPr>
          <p:cNvPr id="8" name="TextBox 7">
            <a:extLst>
              <a:ext uri="{FF2B5EF4-FFF2-40B4-BE49-F238E27FC236}">
                <a16:creationId xmlns:a16="http://schemas.microsoft.com/office/drawing/2014/main" id="{21D78AA2-78F9-4CC3-9193-147B734DF7E0}"/>
              </a:ext>
            </a:extLst>
          </p:cNvPr>
          <p:cNvSpPr txBox="1"/>
          <p:nvPr/>
        </p:nvSpPr>
        <p:spPr>
          <a:xfrm>
            <a:off x="5250106" y="4329321"/>
            <a:ext cx="6106742" cy="1645920"/>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endParaRPr kumimoji="0" lang="en-US" b="0" i="0" u="none" strike="noStrike" cap="none" spc="0" normalizeH="0" baseline="0" noProof="0" dirty="0">
              <a:ln>
                <a:noFill/>
              </a:ln>
              <a:effectLst/>
              <a:uLnTx/>
              <a:uFillTx/>
            </a:endParaRPr>
          </a:p>
        </p:txBody>
      </p:sp>
      <p:graphicFrame>
        <p:nvGraphicFramePr>
          <p:cNvPr id="7" name="Table 10">
            <a:extLst>
              <a:ext uri="{FF2B5EF4-FFF2-40B4-BE49-F238E27FC236}">
                <a16:creationId xmlns:a16="http://schemas.microsoft.com/office/drawing/2014/main" id="{6AD54568-C39B-488F-BE57-0906F418A0EB}"/>
              </a:ext>
            </a:extLst>
          </p:cNvPr>
          <p:cNvGraphicFramePr>
            <a:graphicFrameLocks noGrp="1"/>
          </p:cNvGraphicFramePr>
          <p:nvPr>
            <p:extLst>
              <p:ext uri="{D42A27DB-BD31-4B8C-83A1-F6EECF244321}">
                <p14:modId xmlns:p14="http://schemas.microsoft.com/office/powerpoint/2010/main" val="392337010"/>
              </p:ext>
            </p:extLst>
          </p:nvPr>
        </p:nvGraphicFramePr>
        <p:xfrm>
          <a:off x="6010044" y="1104829"/>
          <a:ext cx="5522977" cy="3224492"/>
        </p:xfrm>
        <a:graphic>
          <a:graphicData uri="http://schemas.openxmlformats.org/drawingml/2006/table">
            <a:tbl>
              <a:tblPr firstRow="1" bandRow="1">
                <a:tableStyleId>{69012ECD-51FC-41F1-AA8D-1B2483CD663E}</a:tableStyleId>
              </a:tblPr>
              <a:tblGrid>
                <a:gridCol w="4166877">
                  <a:extLst>
                    <a:ext uri="{9D8B030D-6E8A-4147-A177-3AD203B41FA5}">
                      <a16:colId xmlns:a16="http://schemas.microsoft.com/office/drawing/2014/main" val="2455285589"/>
                    </a:ext>
                  </a:extLst>
                </a:gridCol>
                <a:gridCol w="1356100">
                  <a:extLst>
                    <a:ext uri="{9D8B030D-6E8A-4147-A177-3AD203B41FA5}">
                      <a16:colId xmlns:a16="http://schemas.microsoft.com/office/drawing/2014/main" val="2330315500"/>
                    </a:ext>
                  </a:extLst>
                </a:gridCol>
              </a:tblGrid>
              <a:tr h="0">
                <a:tc>
                  <a:txBody>
                    <a:bodyPr/>
                    <a:lstStyle/>
                    <a:p>
                      <a:r>
                        <a:rPr lang="en-GB" sz="1900" dirty="0">
                          <a:latin typeface="Arial"/>
                          <a:cs typeface="Arial"/>
                        </a:rPr>
                        <a:t>Performance indicator</a:t>
                      </a:r>
                    </a:p>
                  </a:txBody>
                  <a:tcPr marL="95913" marR="95913" marT="47956" marB="47956">
                    <a:solidFill>
                      <a:srgbClr val="00A5A1"/>
                    </a:solidFill>
                  </a:tcPr>
                </a:tc>
                <a:tc>
                  <a:txBody>
                    <a:bodyPr/>
                    <a:lstStyle/>
                    <a:p>
                      <a:pPr algn="ctr"/>
                      <a:r>
                        <a:rPr lang="en-GB" sz="1900">
                          <a:latin typeface="Arial"/>
                          <a:cs typeface="Arial"/>
                        </a:rPr>
                        <a:t>KPI Level</a:t>
                      </a:r>
                      <a:endParaRPr lang="en-GB" sz="1900">
                        <a:latin typeface="Arial" panose="020B0604020202020204" pitchFamily="34" charset="0"/>
                        <a:cs typeface="Arial" panose="020B0604020202020204" pitchFamily="34" charset="0"/>
                      </a:endParaRPr>
                    </a:p>
                  </a:txBody>
                  <a:tcPr marL="95913" marR="95913" marT="47956" marB="47956">
                    <a:solidFill>
                      <a:srgbClr val="00A5A1"/>
                    </a:solidFill>
                  </a:tcPr>
                </a:tc>
                <a:extLst>
                  <a:ext uri="{0D108BD9-81ED-4DB2-BD59-A6C34878D82A}">
                    <a16:rowId xmlns:a16="http://schemas.microsoft.com/office/drawing/2014/main" val="1325191127"/>
                  </a:ext>
                </a:extLst>
              </a:tr>
              <a:tr h="709755">
                <a:tc>
                  <a:txBody>
                    <a:bodyPr/>
                    <a:lstStyle/>
                    <a:p>
                      <a:pPr lvl="0" algn="l">
                        <a:lnSpc>
                          <a:spcPct val="100000"/>
                        </a:lnSpc>
                        <a:spcBef>
                          <a:spcPts val="0"/>
                        </a:spcBef>
                        <a:spcAft>
                          <a:spcPts val="0"/>
                        </a:spcAft>
                        <a:buNone/>
                      </a:pPr>
                      <a:r>
                        <a:rPr lang="en-GB" sz="1900" b="0" i="0" u="none" strike="noStrike" noProof="0">
                          <a:latin typeface="Arial"/>
                        </a:rPr>
                        <a:t>Reductions on assessed claims (Escape fees or non-standard fees)</a:t>
                      </a:r>
                      <a:endParaRPr lang="en-GB" sz="1900" b="0" i="0" u="none" strike="noStrike" noProof="0"/>
                    </a:p>
                  </a:txBody>
                  <a:tcPr marL="95913" marR="95913" marT="47956" marB="47956"/>
                </a:tc>
                <a:tc>
                  <a:txBody>
                    <a:bodyPr/>
                    <a:lstStyle/>
                    <a:p>
                      <a:pPr algn="ctr"/>
                      <a:r>
                        <a:rPr lang="en-GB" sz="1900">
                          <a:latin typeface="Arial"/>
                          <a:cs typeface="Arial"/>
                        </a:rPr>
                        <a:t>&lt;15% reduction</a:t>
                      </a:r>
                      <a:endParaRPr lang="en-GB" sz="1900">
                        <a:latin typeface="Arial" panose="020B0604020202020204" pitchFamily="34" charset="0"/>
                        <a:cs typeface="Arial" panose="020B0604020202020204" pitchFamily="34" charset="0"/>
                      </a:endParaRPr>
                    </a:p>
                  </a:txBody>
                  <a:tcPr marL="95913" marR="95913" marT="47956" marB="47956"/>
                </a:tc>
                <a:extLst>
                  <a:ext uri="{0D108BD9-81ED-4DB2-BD59-A6C34878D82A}">
                    <a16:rowId xmlns:a16="http://schemas.microsoft.com/office/drawing/2014/main" val="2622422679"/>
                  </a:ext>
                </a:extLst>
              </a:tr>
              <a:tr h="709755">
                <a:tc>
                  <a:txBody>
                    <a:bodyPr/>
                    <a:lstStyle/>
                    <a:p>
                      <a:pPr lvl="0">
                        <a:buNone/>
                      </a:pPr>
                      <a:r>
                        <a:rPr lang="en-GB" sz="1900">
                          <a:latin typeface="Arial"/>
                          <a:cs typeface="Arial"/>
                        </a:rPr>
                        <a:t>Defence solicitor call centre (DSCC) acceptance rate</a:t>
                      </a:r>
                      <a:endParaRPr lang="en-GB" sz="1900">
                        <a:latin typeface="Arial" panose="020B0604020202020204" pitchFamily="34" charset="0"/>
                        <a:cs typeface="Arial" panose="020B0604020202020204" pitchFamily="34" charset="0"/>
                      </a:endParaRPr>
                    </a:p>
                  </a:txBody>
                  <a:tcPr marL="95913" marR="95913" marT="47956" marB="47956"/>
                </a:tc>
                <a:tc>
                  <a:txBody>
                    <a:bodyPr/>
                    <a:lstStyle/>
                    <a:p>
                      <a:pPr algn="ctr"/>
                      <a:r>
                        <a:rPr lang="en-GB" sz="1900">
                          <a:latin typeface="Arial"/>
                          <a:cs typeface="Arial"/>
                        </a:rPr>
                        <a:t>90%</a:t>
                      </a:r>
                      <a:endParaRPr lang="en-GB" sz="1900">
                        <a:latin typeface="Arial" panose="020B0604020202020204" pitchFamily="34" charset="0"/>
                        <a:cs typeface="Arial" panose="020B0604020202020204" pitchFamily="34" charset="0"/>
                      </a:endParaRPr>
                    </a:p>
                  </a:txBody>
                  <a:tcPr marL="95913" marR="95913" marT="47956" marB="47956"/>
                </a:tc>
                <a:extLst>
                  <a:ext uri="{0D108BD9-81ED-4DB2-BD59-A6C34878D82A}">
                    <a16:rowId xmlns:a16="http://schemas.microsoft.com/office/drawing/2014/main" val="462625642"/>
                  </a:ext>
                </a:extLst>
              </a:tr>
              <a:tr h="709755">
                <a:tc>
                  <a:txBody>
                    <a:bodyPr/>
                    <a:lstStyle/>
                    <a:p>
                      <a:pPr lvl="0">
                        <a:buNone/>
                      </a:pPr>
                      <a:r>
                        <a:rPr lang="en-GB" sz="1900">
                          <a:latin typeface="Arial"/>
                          <a:cs typeface="Arial"/>
                        </a:rPr>
                        <a:t>Virtual court acceptance (where applicable)</a:t>
                      </a:r>
                      <a:endParaRPr lang="en-GB" sz="1900">
                        <a:latin typeface="Arial" panose="020B0604020202020204" pitchFamily="34" charset="0"/>
                        <a:cs typeface="Arial" panose="020B0604020202020204" pitchFamily="34" charset="0"/>
                      </a:endParaRPr>
                    </a:p>
                  </a:txBody>
                  <a:tcPr marL="95913" marR="95913" marT="47956" marB="47956"/>
                </a:tc>
                <a:tc>
                  <a:txBody>
                    <a:bodyPr/>
                    <a:lstStyle/>
                    <a:p>
                      <a:pPr algn="ctr"/>
                      <a:r>
                        <a:rPr lang="en-GB" sz="1900">
                          <a:latin typeface="Arial"/>
                          <a:cs typeface="Arial"/>
                        </a:rPr>
                        <a:t>90%</a:t>
                      </a:r>
                      <a:endParaRPr lang="en-GB" sz="1900">
                        <a:latin typeface="Arial" panose="020B0604020202020204" pitchFamily="34" charset="0"/>
                        <a:cs typeface="Arial" panose="020B0604020202020204" pitchFamily="34" charset="0"/>
                      </a:endParaRPr>
                    </a:p>
                  </a:txBody>
                  <a:tcPr marL="95913" marR="95913" marT="47956" marB="47956"/>
                </a:tc>
                <a:extLst>
                  <a:ext uri="{0D108BD9-81ED-4DB2-BD59-A6C34878D82A}">
                    <a16:rowId xmlns:a16="http://schemas.microsoft.com/office/drawing/2014/main" val="965998291"/>
                  </a:ext>
                </a:extLst>
              </a:tr>
              <a:tr h="709755">
                <a:tc>
                  <a:txBody>
                    <a:bodyPr/>
                    <a:lstStyle/>
                    <a:p>
                      <a:pPr lvl="0">
                        <a:buNone/>
                      </a:pPr>
                      <a:r>
                        <a:rPr lang="en-GB" sz="1900">
                          <a:latin typeface="Arial"/>
                          <a:cs typeface="Arial"/>
                        </a:rPr>
                        <a:t>Provider transfers prior to case conclusion</a:t>
                      </a:r>
                      <a:endParaRPr lang="en-GB" sz="1900">
                        <a:latin typeface="Arial" panose="020B0604020202020204" pitchFamily="34" charset="0"/>
                        <a:cs typeface="Arial" panose="020B0604020202020204" pitchFamily="34" charset="0"/>
                      </a:endParaRPr>
                    </a:p>
                  </a:txBody>
                  <a:tcPr marL="95913" marR="95913" marT="47956" marB="47956"/>
                </a:tc>
                <a:tc>
                  <a:txBody>
                    <a:bodyPr/>
                    <a:lstStyle/>
                    <a:p>
                      <a:pPr algn="ctr"/>
                      <a:r>
                        <a:rPr lang="en-GB" sz="1900" dirty="0">
                          <a:latin typeface="Arial"/>
                          <a:cs typeface="Arial"/>
                        </a:rPr>
                        <a:t>95%</a:t>
                      </a:r>
                      <a:endParaRPr lang="en-GB" sz="1900" dirty="0">
                        <a:latin typeface="Arial" panose="020B0604020202020204" pitchFamily="34" charset="0"/>
                        <a:cs typeface="Arial" panose="020B0604020202020204" pitchFamily="34" charset="0"/>
                      </a:endParaRPr>
                    </a:p>
                  </a:txBody>
                  <a:tcPr marL="95913" marR="95913" marT="47956" marB="47956"/>
                </a:tc>
                <a:extLst>
                  <a:ext uri="{0D108BD9-81ED-4DB2-BD59-A6C34878D82A}">
                    <a16:rowId xmlns:a16="http://schemas.microsoft.com/office/drawing/2014/main" val="3256990823"/>
                  </a:ext>
                </a:extLst>
              </a:tr>
            </a:tbl>
          </a:graphicData>
        </a:graphic>
      </p:graphicFrame>
    </p:spTree>
    <p:extLst>
      <p:ext uri="{BB962C8B-B14F-4D97-AF65-F5344CB8AC3E}">
        <p14:creationId xmlns:p14="http://schemas.microsoft.com/office/powerpoint/2010/main" val="135847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1854</Words>
  <Application>Microsoft Office PowerPoint</Application>
  <PresentationFormat>Widescreen</PresentationFormat>
  <Paragraphs>180</Paragraphs>
  <Slides>21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Verdana</vt:lpstr>
      <vt:lpstr>Office Theme</vt:lpstr>
      <vt:lpstr>Managing Legal Aid Contracts</vt:lpstr>
      <vt:lpstr>PowerPoint Presentation</vt:lpstr>
      <vt:lpstr>PowerPoint Presentation</vt:lpstr>
      <vt:lpstr>PowerPoint Presentation</vt:lpstr>
      <vt:lpstr>Role of contract managers LAA view:</vt:lpstr>
      <vt:lpstr>File reviews</vt:lpstr>
      <vt:lpstr>File review outcomes</vt:lpstr>
      <vt:lpstr>Compliance against key performance indicators (KPIs) - Civil </vt:lpstr>
      <vt:lpstr>Compliance against key performance indicators (KPIs) Crime </vt:lpstr>
      <vt:lpstr>Common Errors Civil:</vt:lpstr>
      <vt:lpstr>Common Errors on File Review Crime:</vt:lpstr>
      <vt:lpstr>PowerPoint Presentation</vt:lpstr>
      <vt:lpstr>Legal aid agency training website:</vt:lpstr>
      <vt:lpstr>What you can find on the website:</vt:lpstr>
      <vt:lpstr>When the LAA don’t get it right first time: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Remotely and Hybrid Working</dc:title>
  <dc:creator>vicky  ling</dc:creator>
  <cp:lastModifiedBy>vicky  ling</cp:lastModifiedBy>
  <cp:revision>12</cp:revision>
  <dcterms:created xsi:type="dcterms:W3CDTF">2023-10-06T17:10:40Z</dcterms:created>
  <dcterms:modified xsi:type="dcterms:W3CDTF">2023-11-10T09:04:30Z</dcterms:modified>
</cp:coreProperties>
</file>