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1" r:id="rId2"/>
    <p:sldId id="338" r:id="rId3"/>
    <p:sldId id="315" r:id="rId4"/>
    <p:sldId id="336" r:id="rId5"/>
    <p:sldId id="258" r:id="rId6"/>
    <p:sldId id="337" r:id="rId7"/>
    <p:sldId id="334" r:id="rId8"/>
    <p:sldId id="332" r:id="rId9"/>
    <p:sldId id="397" r:id="rId10"/>
    <p:sldId id="371" r:id="rId11"/>
    <p:sldId id="280" r:id="rId12"/>
    <p:sldId id="377" r:id="rId13"/>
    <p:sldId id="3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2C880-9A47-41A6-B410-BF75ACAFE85B}" v="30" dt="2022-09-12T12:38:17.711"/>
    <p1510:client id="{C36AB320-562B-443A-9B55-73B8B4E1D027}" v="13" dt="2022-09-13T10:38:21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667" autoAdjust="0"/>
  </p:normalViewPr>
  <p:slideViewPr>
    <p:cSldViewPr snapToGrid="0">
      <p:cViewPr varScale="1">
        <p:scale>
          <a:sx n="72" d="100"/>
          <a:sy n="72" d="100"/>
        </p:scale>
        <p:origin x="54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C9019-DEF8-4E1A-8B92-DF79F31D8C92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5D15A-539C-42BD-AF4A-564D01D3D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12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ffieldfjo.org.uk/resource/what-do-we-know-about-adults-in-private-law-proceedings-spotlight-serie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6598-59A8-1044-B445-7498C0C0719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88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2651E-E1F1-AA46-919B-100DD00EC8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0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What do we know about adults in private law proceedings? Spotlight series - Nuffield Family Justice Observatory (nuffieldfjo.org.uk)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2651E-E1F1-AA46-919B-100DD00EC8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5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5D15A-539C-42BD-AF4A-564D01D3D3A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001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5D15A-539C-42BD-AF4A-564D01D3D3A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46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5D15A-539C-42BD-AF4A-564D01D3D3A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1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5D15A-539C-42BD-AF4A-564D01D3D3A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976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5D15A-539C-42BD-AF4A-564D01D3D3A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140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2651E-E1F1-AA46-919B-100DD00EC8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57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2651E-E1F1-AA46-919B-100DD00EC8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43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2651E-E1F1-AA46-919B-100DD00EC8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015D2-DEE7-2173-016C-14E2B24B8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B18AC-F55C-87BE-0199-FA17DFED4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48AAE-B36F-3BF5-E788-39C0ADD9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90D7-2154-4D19-93BB-1FD6E59E2C9C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41DC-6852-F8BC-E7D9-424B7287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9E1CA-3F21-B226-7797-1276C67B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2B4-FFAC-4CE1-8867-230179E96A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28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E373-2357-AD7E-D636-9E76E3887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C7DCC-68CC-C12B-B846-9C8D69D61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F4E15-4337-6CA0-51D4-8F6C9BD1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90D7-2154-4D19-93BB-1FD6E59E2C9C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F09DA-D26D-5FD4-85C5-C5D1020E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4261B-F6B7-772A-C68E-28C002371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2B4-FFAC-4CE1-8867-230179E96A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86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7EECB4-0F75-E1EC-07FE-9E4B1F281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39254-E0B2-4485-BFA0-2F382AF96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B0270-887F-D325-EA0D-26B546A7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90D7-2154-4D19-93BB-1FD6E59E2C9C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0C93A-649B-F15D-DF24-C26CD938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B3957-1F33-30A4-47E5-24556507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2B4-FFAC-4CE1-8867-230179E96A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51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illustr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AAC511-F9DF-0D4E-9963-39BAAEF902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984C6A68-915A-2A4E-92FF-78136764B23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847023"/>
            <a:ext cx="12192000" cy="3760966"/>
          </a:xfrm>
          <a:prstGeom prst="bentConnector3">
            <a:avLst>
              <a:gd name="adj1" fmla="val 94281"/>
            </a:avLst>
          </a:prstGeom>
          <a:ln w="127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ext&#10;&#10;Description automatically generated with low confidence">
            <a:extLst>
              <a:ext uri="{FF2B5EF4-FFF2-40B4-BE49-F238E27FC236}">
                <a16:creationId xmlns:a16="http://schemas.microsoft.com/office/drawing/2014/main" id="{9634233D-E12D-1948-A999-8781FDBDE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428179"/>
            <a:ext cx="2105578" cy="149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614AF3-C723-5549-8ADB-F957F1DBA2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05022" y="-31464"/>
            <a:ext cx="969340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FCCD7-8457-D24B-A0EE-277427E1C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124" y="2147223"/>
            <a:ext cx="4851749" cy="2387600"/>
          </a:xfrm>
        </p:spPr>
        <p:txBody>
          <a:bodyPr anchor="b">
            <a:normAutofit/>
          </a:bodyPr>
          <a:lstStyle>
            <a:lvl1pPr algn="l">
              <a:defRPr sz="5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C0055-D81F-1848-939D-289FC1ED5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124" y="4626898"/>
            <a:ext cx="4851749" cy="76134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FB7AD19-7804-5141-A213-0274E56413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6008412"/>
            <a:ext cx="4851400" cy="54677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Date and details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54713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459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37A7A-1A28-9741-A468-F1AA4EB8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684" y="6356350"/>
            <a:ext cx="4114800" cy="365125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3E8DB-7FA5-E54B-A5F0-B180202B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41" y="365125"/>
            <a:ext cx="10984675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CA8CE-3CBC-E14C-8062-F2BE1C9E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7116" y="6356350"/>
            <a:ext cx="2743200" cy="365125"/>
          </a:xfrm>
        </p:spPr>
        <p:txBody>
          <a:bodyPr/>
          <a:lstStyle/>
          <a:p>
            <a:fld id="{1A2B1F10-9903-0749-AA33-695599E9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91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438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5518">
          <p15:clr>
            <a:srgbClr val="FBAE40"/>
          </p15:clr>
        </p15:guide>
        <p15:guide id="6" pos="5564">
          <p15:clr>
            <a:srgbClr val="FBAE40"/>
          </p15:clr>
        </p15:guide>
        <p15:guide id="7" pos="5473">
          <p15:clr>
            <a:srgbClr val="FBAE40"/>
          </p15:clr>
        </p15:guide>
        <p15:guide id="8" orient="horz" pos="123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37A7A-1A28-9741-A468-F1AA4EB8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684" y="6356350"/>
            <a:ext cx="4114800" cy="365125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3E8DB-7FA5-E54B-A5F0-B180202B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41" y="365125"/>
            <a:ext cx="10984675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58964-3468-9A4D-8522-C6934B18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42" y="1825625"/>
            <a:ext cx="5418922" cy="435133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CA8CE-3CBC-E14C-8062-F2BE1C9E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7116" y="6356350"/>
            <a:ext cx="2743200" cy="365125"/>
          </a:xfrm>
        </p:spPr>
        <p:txBody>
          <a:bodyPr/>
          <a:lstStyle/>
          <a:p>
            <a:fld id="{1A2B1F10-9903-0749-AA33-695599E917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D4151-F3C8-F543-AB5B-F13D7EB7A31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7438" y="1825625"/>
            <a:ext cx="5418921" cy="435133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9354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438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38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C8114-6FB0-393A-9F2B-C9E098E8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55E8-7316-54F5-DB8D-EB2E1DDF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6EC85-429C-D476-FEA3-DD151ED0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90D7-2154-4D19-93BB-1FD6E59E2C9C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23AEE-5F7F-183F-53E6-0D2E0D26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3D872-37CF-9065-258F-8AB37F4C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2B4-FFAC-4CE1-8867-230179E96A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1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D42C8-3BE1-1EC9-8093-F21E8A60C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6BE28-24E5-5AE0-7628-8D58982FA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3CF8B-4213-CF1F-6AC7-8BD4E33AC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90D7-2154-4D19-93BB-1FD6E59E2C9C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DE3F0-5DBE-662D-32BE-7CADA689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19FC1-F1CC-B45E-F1E1-7FA2F5E7F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2B4-FFAC-4CE1-8867-230179E96A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84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C7D15-ACAD-2375-B8C1-F6617025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98764-F069-F26F-240A-4A7E3F0D5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8907F-2823-B454-AB3B-DA1EADA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45EF4-153B-BD7F-9A74-425DE42C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90D7-2154-4D19-93BB-1FD6E59E2C9C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E3154-B3D4-A7B0-E876-D3B5007E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CE93D-B263-8A6C-3922-C1A0A498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2B4-FFAC-4CE1-8867-230179E96A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91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C7BF-E7E6-24FD-AC3C-FE01A716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8C94A-B290-52CC-E659-0CD15999D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44ECE-688B-ABC0-63F7-B013A3CA1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8F06-C7ED-CD3E-B55C-D0F4701B7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93399-27D2-3D14-6557-123A623FB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7AEDC0-9B80-03F9-C0CC-46B0E324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90D7-2154-4D19-93BB-1FD6E59E2C9C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3A7536-3B43-6B38-B0CF-6B29B53D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81DF7-3477-9DC6-CC42-40FDEC8D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2B4-FFAC-4CE1-8867-230179E96A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80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169EF-2FC9-5D72-FC2C-A8E58104B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C7850B-8B6E-FCAB-9BF6-B09BE7ED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90D7-2154-4D19-93BB-1FD6E59E2C9C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A38DC-C316-2580-4480-66D7B205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20150-DA82-6F51-5DEF-3E0D6D49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2B4-FFAC-4CE1-8867-230179E96A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81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6D3B7-0E0F-754F-9A9C-AF0B0E81E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90D7-2154-4D19-93BB-1FD6E59E2C9C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B93A2-98CB-25EE-D5C2-957DDB28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7F88D-F21A-10C9-0478-D827E398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2B4-FFAC-4CE1-8867-230179E96A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7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EC00-DBF0-F697-7125-BDA016A26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0B91D-C5A5-EC4D-703F-85BB2D686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42617-5EAA-276A-EB04-D41A3DF53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162CA-592B-5563-83AD-1160BDA5C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90D7-2154-4D19-93BB-1FD6E59E2C9C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02B66-FCEF-430E-7FC2-20A99335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0A338-0E4A-EC61-41C7-59948C40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2B4-FFAC-4CE1-8867-230179E96A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82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2E5A-CFCF-102B-26CB-AADC5726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87B6D3-E70E-0460-25B8-549A485EA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9ECC7-C0A5-AD3C-F3D5-8026AD3E7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9EFBF-4528-9409-71C0-30F76DB2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90D7-2154-4D19-93BB-1FD6E59E2C9C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68DDF-33FB-8D7C-9E0A-6714640E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D290D-78AC-4E43-BB81-24E157B1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42B4-FFAC-4CE1-8867-230179E96A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72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723C69-FADB-BEED-0843-55D9C3299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952A9-D20E-4253-4086-8CC8C32A2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A8CC6-1ECB-02C9-8BDD-AD3CAC4D4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890D7-2154-4D19-93BB-1FD6E59E2C9C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1E7DE-19F8-C3C8-EC4D-B9C7D5F33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1CB4A-7171-DA1C-C54B-5E81BEBFE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42B4-FFAC-4CE1-8867-230179E96A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461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nsultations/assessing-risk-of-harm-to-children-and-parents-in-private-law-children-cas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government/publications/the-family-court-and-domestic-abuse-achieving-cultural-chang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the-family-court-and-domestic-abuse-achieving-cultural-chang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ilii.org/ew/cases/EWHC/Fam/2023/345.html" TargetMode="External"/><Relationship Id="rId2" Type="http://schemas.openxmlformats.org/officeDocument/2006/relationships/hyperlink" Target="https://www.judiciary.uk/guidance-and-resources/president-of-the-family-divisions-memorandum-experts-in-the-family-cour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plore.bps.org.uk/content/report-guideline/bpsrep.2023.inf248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diciary.uk/guidance-and-resources/practice-guidance-non-molestation-injunction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799" y="2492896"/>
            <a:ext cx="9144000" cy="23876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5400" b="1" dirty="0"/>
              <a:t>Private Law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374450"/>
            <a:ext cx="9144000" cy="724429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sz="8000" dirty="0"/>
              <a:t>Jenny Beck KC (Hon)</a:t>
            </a:r>
          </a:p>
          <a:p>
            <a:pPr algn="l"/>
            <a:r>
              <a:rPr lang="en-US" sz="2000" dirty="0"/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00199" y="5165706"/>
            <a:ext cx="899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325" y="461895"/>
            <a:ext cx="3390900" cy="1103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1032" y="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87221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887A89-8F93-1B48-7023-146E6417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1C4F"/>
                </a:solidFill>
                <a:effectLst/>
                <a:uLnTx/>
                <a:uFillTx/>
                <a:latin typeface="Founders Grotesk Medium" panose="020B0503030202060203" pitchFamily="34" charset="77"/>
                <a:ea typeface="+mn-ea"/>
                <a:cs typeface="+mn-cs"/>
              </a:rPr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69AB2-00AD-D3F0-E03D-0045691A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B1F10-9903-0749-AA33-695599E9178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71C4F"/>
                </a:solidFill>
                <a:effectLst/>
                <a:uLnTx/>
                <a:uFillTx/>
                <a:latin typeface="Founders Grotesk Medium" panose="020B050303020206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71C4F"/>
              </a:solidFill>
              <a:effectLst/>
              <a:uLnTx/>
              <a:uFillTx/>
              <a:latin typeface="Founders Grotesk Medium" panose="020B0503030202060203" pitchFamily="34" charset="77"/>
              <a:ea typeface="+mn-ea"/>
              <a:cs typeface="+mn-cs"/>
            </a:endParaRPr>
          </a:p>
        </p:txBody>
      </p:sp>
      <p:pic>
        <p:nvPicPr>
          <p:cNvPr id="3" name="Picture 2" descr="A diagram of a person reading a book&#10;&#10;Description automatically generated">
            <a:extLst>
              <a:ext uri="{FF2B5EF4-FFF2-40B4-BE49-F238E27FC236}">
                <a16:creationId xmlns:a16="http://schemas.microsoft.com/office/drawing/2014/main" id="{8941FC26-F001-6452-F362-BBEBC9334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882"/>
            <a:ext cx="12192000" cy="6720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3DE2FE-69F7-7D1B-BD61-4F6CE90F032D}"/>
              </a:ext>
            </a:extLst>
          </p:cNvPr>
          <p:cNvSpPr txBox="1"/>
          <p:nvPr/>
        </p:nvSpPr>
        <p:spPr>
          <a:xfrm>
            <a:off x="7848600" y="4357936"/>
            <a:ext cx="39014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Founders Grotesk Regular" panose="020B0503030202060203"/>
              </a:rPr>
              <a:t>An introduction </a:t>
            </a:r>
          </a:p>
          <a:p>
            <a:r>
              <a:rPr lang="en-US" sz="4000" dirty="0">
                <a:latin typeface="Founders Grotesk Regular" panose="020B0503030202060203"/>
              </a:rPr>
              <a:t>to NFJO</a:t>
            </a:r>
          </a:p>
        </p:txBody>
      </p:sp>
    </p:spTree>
    <p:extLst>
      <p:ext uri="{BB962C8B-B14F-4D97-AF65-F5344CB8AC3E}">
        <p14:creationId xmlns:p14="http://schemas.microsoft.com/office/powerpoint/2010/main" val="3598856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9C52A3-B30A-42B5-8BD2-01B12B0E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41" y="365125"/>
            <a:ext cx="11369241" cy="1325563"/>
          </a:xfrm>
        </p:spPr>
        <p:txBody>
          <a:bodyPr>
            <a:normAutofit/>
          </a:bodyPr>
          <a:lstStyle/>
          <a:p>
            <a:r>
              <a:rPr lang="en-GB" sz="3600" dirty="0"/>
              <a:t>Private law – an evidence jigsaw with lots of missing pieces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61B4C-A593-400D-B3ED-569534D7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76" y="1825625"/>
            <a:ext cx="5265664" cy="4351338"/>
          </a:xfrm>
        </p:spPr>
        <p:txBody>
          <a:bodyPr>
            <a:normAutofit/>
          </a:bodyPr>
          <a:lstStyle/>
          <a:p>
            <a:r>
              <a:rPr lang="en-GB" sz="2800" dirty="0"/>
              <a:t>About three times as many private law applications are made each year as public law applications but much less is known about the characteristics and experiences of the court population. </a:t>
            </a:r>
          </a:p>
          <a:p>
            <a:r>
              <a:rPr lang="en-GB" sz="2800" dirty="0"/>
              <a:t>Even less is known about those who separate and don’t go to Court.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D1DF2-44B1-49D9-B418-57D21C35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1F10-9903-0749-AA33-695599E91783}" type="slidenum">
              <a:rPr lang="en-US" smtClean="0"/>
              <a:t>11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C79080-7EF4-EA6C-AD5F-5F96A479E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674" y="1825625"/>
            <a:ext cx="4402941" cy="379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20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FABCA9-164A-4784-9949-B242A371D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130" y="1697343"/>
            <a:ext cx="1412040" cy="2010244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90E0C363-D13F-436A-9F38-DE6808E4F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311" y="1697343"/>
            <a:ext cx="1420572" cy="201024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D1DF2-44B1-49D9-B418-57D21C35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1F10-9903-0749-AA33-695599E91783}" type="slidenum">
              <a:rPr lang="en-US" smtClean="0"/>
              <a:t>12</a:t>
            </a:fld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46C6EA-6E8F-4265-8B2E-1AF543AC98E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/>
          <a:stretch>
            <a:fillRect/>
          </a:stretch>
        </p:blipFill>
        <p:spPr>
          <a:xfrm>
            <a:off x="5126832" y="1697343"/>
            <a:ext cx="1418996" cy="2010244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011CA8-0B12-4BDE-87F8-2215BBAE95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5841" y="1690688"/>
            <a:ext cx="1513655" cy="2155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FB3CEB-9744-498A-9796-EAE1521ED7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5200" y="1697343"/>
            <a:ext cx="1419337" cy="20102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AAC06-A1FA-C31D-EF66-F6B0BC4FAD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144" y="3698365"/>
            <a:ext cx="1513655" cy="21485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4DE1CE-9CA6-35FE-7322-94A5E9FD96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4123" y="3698366"/>
            <a:ext cx="1518663" cy="21485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C33E7E-B475-5B8A-832F-FB3E8601FD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2500" y="3689426"/>
            <a:ext cx="1505329" cy="21554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F641F4-922B-FE15-486A-7997274DDB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95507" y="3634000"/>
            <a:ext cx="1506494" cy="21554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E5FDA3-33F9-70E1-57DD-D036841EE2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78525" y="3664480"/>
            <a:ext cx="1513657" cy="2156283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77F5DF58-5AB3-2DB7-C40E-852B529F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41" y="365125"/>
            <a:ext cx="1100386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Filling gaps in the evidence relating to private law</a:t>
            </a:r>
          </a:p>
        </p:txBody>
      </p:sp>
    </p:spTree>
    <p:extLst>
      <p:ext uri="{BB962C8B-B14F-4D97-AF65-F5344CB8AC3E}">
        <p14:creationId xmlns:p14="http://schemas.microsoft.com/office/powerpoint/2010/main" val="216558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A5A6EA-E0A8-7749-E29F-EFCF02B22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79" y="632862"/>
            <a:ext cx="9570721" cy="756104"/>
          </a:xfrm>
        </p:spPr>
        <p:txBody>
          <a:bodyPr>
            <a:normAutofit fontScale="90000"/>
          </a:bodyPr>
          <a:lstStyle/>
          <a:p>
            <a:r>
              <a:rPr lang="en-US" dirty="0"/>
              <a:t>Spotlight on what we know about adults in private law proceedings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5F63B-1D1F-F85E-065A-32FD55A7B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71930"/>
            <a:ext cx="11048998" cy="518607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/>
              <a:t>Families in private law proceedings often face </a:t>
            </a:r>
            <a:r>
              <a:rPr lang="en-GB" sz="2400" b="1" dirty="0"/>
              <a:t>deprivation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/>
              <a:t>Court is a </a:t>
            </a:r>
            <a:r>
              <a:rPr lang="en-GB" sz="2400" b="1" dirty="0"/>
              <a:t>last resort </a:t>
            </a:r>
            <a:r>
              <a:rPr lang="en-GB" sz="2400" dirty="0"/>
              <a:t>for separating Families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/>
              <a:t>There is an </a:t>
            </a:r>
            <a:r>
              <a:rPr lang="en-GB" sz="2400" b="1" dirty="0"/>
              <a:t>over-representation</a:t>
            </a:r>
            <a:r>
              <a:rPr lang="en-GB" sz="2400" dirty="0"/>
              <a:t> of adults from </a:t>
            </a:r>
            <a:r>
              <a:rPr lang="en-GB" sz="2400" b="1" dirty="0"/>
              <a:t>some ethnicities </a:t>
            </a:r>
            <a:r>
              <a:rPr lang="en-GB" sz="2400" dirty="0"/>
              <a:t>other than ‘White’ 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GB" sz="2400" dirty="0"/>
              <a:t>About 10% of applications also involve </a:t>
            </a:r>
            <a:r>
              <a:rPr lang="en-GB" sz="2400" b="1" dirty="0"/>
              <a:t>‘Non-Parents’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b="1" dirty="0"/>
              <a:t>Health issues </a:t>
            </a:r>
            <a:r>
              <a:rPr lang="en-GB" sz="2400" dirty="0"/>
              <a:t>disproportionately effect families going through court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b="1" dirty="0"/>
              <a:t>Domestic abuse </a:t>
            </a:r>
            <a:r>
              <a:rPr lang="en-GB" sz="2400" dirty="0"/>
              <a:t>effects many families in private law proceedings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/>
              <a:t>Rates of </a:t>
            </a:r>
            <a:r>
              <a:rPr lang="en-GB" sz="2400" b="1" dirty="0"/>
              <a:t>adults representing themselves </a:t>
            </a:r>
            <a:r>
              <a:rPr lang="en-GB" sz="2400" dirty="0"/>
              <a:t>in private proceedings is growing</a:t>
            </a:r>
            <a:endParaRPr lang="en-GB" sz="3600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AF8D6-AC4B-3098-686F-34EF2137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1F10-9903-0749-AA33-695599E91783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A blue and white cover with a person sitting on a bench&#10;&#10;Description automatically generated">
            <a:extLst>
              <a:ext uri="{FF2B5EF4-FFF2-40B4-BE49-F238E27FC236}">
                <a16:creationId xmlns:a16="http://schemas.microsoft.com/office/drawing/2014/main" id="{128D0CF8-4ED1-249C-A9E9-894693EAE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59" y="349897"/>
            <a:ext cx="1889759" cy="260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3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EA49-D9D5-CB5F-A08B-9FC7AF560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Summary</a:t>
            </a:r>
            <a:endParaRPr lang="en-GB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0C92E-77DF-88A3-2151-EB65946A6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Harm panel report: 3 years 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Alienating </a:t>
            </a:r>
            <a:r>
              <a:rPr lang="en-US" sz="3600" dirty="0" err="1"/>
              <a:t>behaviours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Current operational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NFJO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2650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AFCC-3507-B2C9-1F79-A916511C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0287"/>
          </a:xfrm>
        </p:spPr>
        <p:txBody>
          <a:bodyPr>
            <a:normAutofit/>
          </a:bodyPr>
          <a:lstStyle/>
          <a:p>
            <a:r>
              <a:rPr lang="en-GB" sz="5400" b="1" dirty="0"/>
              <a:t>Harm panel report: 3 years on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CEC64F5-A5C7-6B70-6148-85BA1EC49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412"/>
            <a:ext cx="10515600" cy="46015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Ministry of Justice: Assessing risk of harm to children and parents in private law children cases </a:t>
            </a:r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GOV.UK (www.gov.uk)</a:t>
            </a:r>
            <a:endParaRPr lang="en-US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     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b="1" dirty="0"/>
              <a:t>Systemic barriers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/>
              <a:t>Resource constraints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/>
              <a:t>Pro-contact culture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/>
              <a:t>Silo working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/>
              <a:t>Adversarial system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29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CB478-9224-8BA7-7C88-22F70CCC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Harm Panel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DDAC9-F897-5FA4-E294-53D76677E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Pathfinder pilots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DAC monitoring and reporting mechanism</a:t>
            </a:r>
          </a:p>
          <a:p>
            <a:pPr marL="457200" lvl="1" indent="0">
              <a:buNone/>
            </a:pP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Family Court and domestic abuse: achieving cultural change - GOV.UK (www.gov.uk)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Review of the presumption of parental involvement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38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77138" y="3770195"/>
            <a:ext cx="36815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8E3A80"/>
                </a:solidFill>
                <a:latin typeface="+mn-lt"/>
              </a:rPr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FC6072-1632-9703-06DF-E21B7BDE580E}"/>
              </a:ext>
            </a:extLst>
          </p:cNvPr>
          <p:cNvSpPr txBox="1">
            <a:spLocks/>
          </p:cNvSpPr>
          <p:nvPr/>
        </p:nvSpPr>
        <p:spPr>
          <a:xfrm>
            <a:off x="1524000" y="3429000"/>
            <a:ext cx="9144000" cy="16774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/>
              <a:t>Experts and Process</a:t>
            </a:r>
            <a:endParaRPr lang="en-US" sz="28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A0BE96-58D1-1BB2-EFC3-C7C12805F4FB}"/>
              </a:ext>
            </a:extLst>
          </p:cNvPr>
          <p:cNvSpPr txBox="1">
            <a:spLocks/>
          </p:cNvSpPr>
          <p:nvPr/>
        </p:nvSpPr>
        <p:spPr>
          <a:xfrm>
            <a:off x="1752599" y="2563219"/>
            <a:ext cx="9144000" cy="16774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/>
              <a:t>Alienating Behaviours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30956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71A6-EA75-342C-3B3B-349525DD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Experts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4837E-2AAC-23FE-ED52-7A3BE7B32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President’s Memorandum: Experts in the Family Court - Judiciary.UK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 C (‘Parental Alienation’; Instruction of Expert) [2023] EWHC 345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British Psychological Society: Psychologists as Expert Witnesses in the family courts in England and Wales: Standards, competencies and expectations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1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022" y="129149"/>
            <a:ext cx="10506777" cy="1131760"/>
          </a:xfrm>
        </p:spPr>
        <p:txBody>
          <a:bodyPr>
            <a:noAutofit/>
          </a:bodyPr>
          <a:lstStyle/>
          <a:p>
            <a:r>
              <a:rPr lang="en-GB" sz="5400" b="1" dirty="0"/>
              <a:t>Process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2B8A7-E790-F060-79CD-60B475AB1B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38" t="32000" r="8846" b="11385"/>
          <a:stretch/>
        </p:blipFill>
        <p:spPr>
          <a:xfrm>
            <a:off x="1071843" y="1058779"/>
            <a:ext cx="10048313" cy="560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0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Current Operational Issues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B66E9F-D46D-9AFD-0E16-F4EEAE5C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Issuing difficulties and representation deserts 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Practice Guidance: Non-Molestation Injunctions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QLRs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406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42F05-4F14-C54C-8565-CB386FF4B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75" y="1737360"/>
            <a:ext cx="6693425" cy="2579454"/>
          </a:xfrm>
        </p:spPr>
        <p:txBody>
          <a:bodyPr>
            <a:noAutofit/>
          </a:bodyPr>
          <a:lstStyle/>
          <a:p>
            <a:r>
              <a:rPr lang="en-GB" sz="4000" dirty="0">
                <a:effectLst/>
                <a:latin typeface="Founders Grotesk Regular" panose="020B0503030202060203"/>
                <a:ea typeface="Calibri" panose="020F0502020204030204" pitchFamily="34" charset="0"/>
              </a:rPr>
              <a:t>Challenges and Opportunities: Learning from research </a:t>
            </a:r>
            <a:br>
              <a:rPr lang="en-GB" sz="4000" dirty="0">
                <a:effectLst/>
                <a:latin typeface="Founders Grotesk Regular" panose="020B0503030202060203"/>
                <a:ea typeface="Calibri" panose="020F0502020204030204" pitchFamily="34" charset="0"/>
              </a:rPr>
            </a:br>
            <a:r>
              <a:rPr lang="en-GB" sz="4000" dirty="0">
                <a:effectLst/>
                <a:latin typeface="Founders Grotesk Regular" panose="020B0503030202060203"/>
                <a:ea typeface="Calibri" panose="020F0502020204030204" pitchFamily="34" charset="0"/>
              </a:rPr>
              <a:t>to improve outcomes </a:t>
            </a:r>
            <a:br>
              <a:rPr lang="en-GB" sz="4000" dirty="0">
                <a:effectLst/>
                <a:latin typeface="Founders Grotesk Regular" panose="020B0503030202060203"/>
                <a:ea typeface="Calibri" panose="020F0502020204030204" pitchFamily="34" charset="0"/>
              </a:rPr>
            </a:br>
            <a:r>
              <a:rPr lang="en-GB" sz="4000" dirty="0">
                <a:effectLst/>
                <a:latin typeface="Founders Grotesk Regular" panose="020B0503030202060203"/>
                <a:ea typeface="Calibri" panose="020F0502020204030204" pitchFamily="34" charset="0"/>
              </a:rPr>
              <a:t>for families</a:t>
            </a:r>
            <a:endParaRPr lang="en-US" sz="4000" dirty="0">
              <a:latin typeface="Founders Grotesk Regular" panose="020B0503030202060203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31776-DA29-7947-9034-CEE8D7CBF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775" y="4626898"/>
            <a:ext cx="4851749" cy="761346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Reflections from NFJO</a:t>
            </a:r>
          </a:p>
        </p:txBody>
      </p:sp>
    </p:spTree>
    <p:extLst>
      <p:ext uri="{BB962C8B-B14F-4D97-AF65-F5344CB8AC3E}">
        <p14:creationId xmlns:p14="http://schemas.microsoft.com/office/powerpoint/2010/main" val="2102191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388</Words>
  <Application>Microsoft Office PowerPoint</Application>
  <PresentationFormat>Widescreen</PresentationFormat>
  <Paragraphs>76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Founders Grotesk Medium</vt:lpstr>
      <vt:lpstr>Founders Grotesk Regular</vt:lpstr>
      <vt:lpstr>Office Theme</vt:lpstr>
      <vt:lpstr>Private Law Update</vt:lpstr>
      <vt:lpstr>Summary</vt:lpstr>
      <vt:lpstr>Harm panel report: 3 years on</vt:lpstr>
      <vt:lpstr>Harm Panel Action</vt:lpstr>
      <vt:lpstr>PowerPoint Presentation</vt:lpstr>
      <vt:lpstr>Experts</vt:lpstr>
      <vt:lpstr>Process</vt:lpstr>
      <vt:lpstr>Current Operational Issues</vt:lpstr>
      <vt:lpstr>Challenges and Opportunities: Learning from research  to improve outcomes  for families</vt:lpstr>
      <vt:lpstr>PowerPoint Presentation</vt:lpstr>
      <vt:lpstr>Private law – an evidence jigsaw with lots of missing pieces </vt:lpstr>
      <vt:lpstr>Filling gaps in the evidence relating to private law</vt:lpstr>
      <vt:lpstr>Spotlight on what we know about adults in private law proceedings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A</dc:creator>
  <cp:lastModifiedBy>Rebecca Pantelli</cp:lastModifiedBy>
  <cp:revision>21</cp:revision>
  <dcterms:created xsi:type="dcterms:W3CDTF">2022-09-12T10:00:55Z</dcterms:created>
  <dcterms:modified xsi:type="dcterms:W3CDTF">2023-11-08T15:07:04Z</dcterms:modified>
</cp:coreProperties>
</file>