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09" r:id="rId2"/>
    <p:sldId id="569" r:id="rId3"/>
    <p:sldId id="614" r:id="rId4"/>
    <p:sldId id="615" r:id="rId5"/>
    <p:sldId id="616" r:id="rId6"/>
    <p:sldId id="591" r:id="rId7"/>
    <p:sldId id="594" r:id="rId8"/>
    <p:sldId id="621" r:id="rId9"/>
    <p:sldId id="613" r:id="rId10"/>
    <p:sldId id="617" r:id="rId11"/>
    <p:sldId id="618" r:id="rId12"/>
    <p:sldId id="619" r:id="rId13"/>
    <p:sldId id="62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CD8C8-87E6-4A8B-BDE3-89C15D25F758}"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25002487-8E77-4584-A2A1-50A77E8F8481}">
      <dgm:prSet/>
      <dgm:spPr/>
      <dgm:t>
        <a:bodyPr/>
        <a:lstStyle/>
        <a:p>
          <a:r>
            <a:rPr lang="en-GB" dirty="0"/>
            <a:t>Quality of legal awork</a:t>
          </a:r>
          <a:endParaRPr lang="en-US" dirty="0"/>
        </a:p>
      </dgm:t>
    </dgm:pt>
    <dgm:pt modelId="{40DDABE1-E617-4CEA-9637-BD3DB26DBBB4}" type="parTrans" cxnId="{408B2813-D8D8-4FBE-8D2A-BFD777B566D7}">
      <dgm:prSet/>
      <dgm:spPr/>
      <dgm:t>
        <a:bodyPr/>
        <a:lstStyle/>
        <a:p>
          <a:endParaRPr lang="en-US"/>
        </a:p>
      </dgm:t>
    </dgm:pt>
    <dgm:pt modelId="{7CFAE252-1947-4D10-ADD1-2ADC4CD745EA}" type="sibTrans" cxnId="{408B2813-D8D8-4FBE-8D2A-BFD777B566D7}">
      <dgm:prSet/>
      <dgm:spPr/>
      <dgm:t>
        <a:bodyPr/>
        <a:lstStyle/>
        <a:p>
          <a:endParaRPr lang="en-US"/>
        </a:p>
      </dgm:t>
    </dgm:pt>
    <dgm:pt modelId="{3374E609-F6E6-440D-9165-D2AB4A1CE38A}">
      <dgm:prSet/>
      <dgm:spPr/>
      <dgm:t>
        <a:bodyPr/>
        <a:lstStyle/>
        <a:p>
          <a:r>
            <a:rPr lang="en-GB" dirty="0"/>
            <a:t>Whether the practice’s policies have been followed</a:t>
          </a:r>
          <a:endParaRPr lang="en-US" dirty="0"/>
        </a:p>
      </dgm:t>
    </dgm:pt>
    <dgm:pt modelId="{1A0EAE01-32F0-4792-A97D-92966ACC7368}" type="parTrans" cxnId="{91C1A9C4-C96C-4FB9-9868-570789B8D063}">
      <dgm:prSet/>
      <dgm:spPr/>
      <dgm:t>
        <a:bodyPr/>
        <a:lstStyle/>
        <a:p>
          <a:endParaRPr lang="en-US"/>
        </a:p>
      </dgm:t>
    </dgm:pt>
    <dgm:pt modelId="{E184EB56-F4AA-4578-8463-2CC88099C0E8}" type="sibTrans" cxnId="{91C1A9C4-C96C-4FB9-9868-570789B8D063}">
      <dgm:prSet/>
      <dgm:spPr/>
      <dgm:t>
        <a:bodyPr/>
        <a:lstStyle/>
        <a:p>
          <a:endParaRPr lang="en-US"/>
        </a:p>
      </dgm:t>
    </dgm:pt>
    <dgm:pt modelId="{DA390C65-8022-48B9-A336-F941B9FE8E1F}">
      <dgm:prSet/>
      <dgm:spPr/>
      <dgm:t>
        <a:bodyPr/>
        <a:lstStyle/>
        <a:p>
          <a:r>
            <a:rPr lang="en-GB" dirty="0"/>
            <a:t>Any relevant ethical and regulatory considerations</a:t>
          </a:r>
          <a:endParaRPr lang="en-US" dirty="0"/>
        </a:p>
      </dgm:t>
    </dgm:pt>
    <dgm:pt modelId="{312D99B6-F712-4D01-A27F-FB6E70A7E3B2}" type="parTrans" cxnId="{F5A484BF-17A9-4EFB-A7E8-AD750D2AEF50}">
      <dgm:prSet/>
      <dgm:spPr/>
      <dgm:t>
        <a:bodyPr/>
        <a:lstStyle/>
        <a:p>
          <a:endParaRPr lang="en-US"/>
        </a:p>
      </dgm:t>
    </dgm:pt>
    <dgm:pt modelId="{65B50C05-57DE-41B3-BA59-20595AB9D6D7}" type="sibTrans" cxnId="{F5A484BF-17A9-4EFB-A7E8-AD750D2AEF50}">
      <dgm:prSet/>
      <dgm:spPr/>
      <dgm:t>
        <a:bodyPr/>
        <a:lstStyle/>
        <a:p>
          <a:endParaRPr lang="en-US"/>
        </a:p>
      </dgm:t>
    </dgm:pt>
    <dgm:pt modelId="{703098EC-D393-41B7-9537-9C70E85EEAC5}">
      <dgm:prSet/>
      <dgm:spPr/>
      <dgm:t>
        <a:bodyPr/>
        <a:lstStyle/>
        <a:p>
          <a:r>
            <a:rPr lang="en-GB" dirty="0"/>
            <a:t>Management of the file</a:t>
          </a:r>
          <a:endParaRPr lang="en-US" dirty="0"/>
        </a:p>
      </dgm:t>
    </dgm:pt>
    <dgm:pt modelId="{6A8003EE-5B85-4ED8-AE00-373FB559E57A}" type="parTrans" cxnId="{F493CA97-2A5D-434A-BECC-73BD8B0863ED}">
      <dgm:prSet/>
      <dgm:spPr/>
      <dgm:t>
        <a:bodyPr/>
        <a:lstStyle/>
        <a:p>
          <a:endParaRPr lang="en-US"/>
        </a:p>
      </dgm:t>
    </dgm:pt>
    <dgm:pt modelId="{984BDDB8-4BCC-4B28-956F-6CDAC30297B4}" type="sibTrans" cxnId="{F493CA97-2A5D-434A-BECC-73BD8B0863ED}">
      <dgm:prSet/>
      <dgm:spPr/>
      <dgm:t>
        <a:bodyPr/>
        <a:lstStyle/>
        <a:p>
          <a:endParaRPr lang="en-US"/>
        </a:p>
      </dgm:t>
    </dgm:pt>
    <dgm:pt modelId="{6069221C-6CD4-43E4-9635-4DF251428ECF}">
      <dgm:prSet/>
      <dgm:spPr/>
      <dgm:t>
        <a:bodyPr/>
        <a:lstStyle/>
        <a:p>
          <a:r>
            <a:rPr lang="en-GB" dirty="0"/>
            <a:t>Recording supervisory arrangements</a:t>
          </a:r>
          <a:endParaRPr lang="en-US" dirty="0"/>
        </a:p>
      </dgm:t>
    </dgm:pt>
    <dgm:pt modelId="{68706024-D4EE-4273-8425-476D34710066}" type="parTrans" cxnId="{609EE6B5-3CBF-41E5-985B-71BF33E74788}">
      <dgm:prSet/>
      <dgm:spPr/>
      <dgm:t>
        <a:bodyPr/>
        <a:lstStyle/>
        <a:p>
          <a:endParaRPr lang="en-US"/>
        </a:p>
      </dgm:t>
    </dgm:pt>
    <dgm:pt modelId="{5EB36708-5BDB-4DDB-A64C-E9F4E8736F42}" type="sibTrans" cxnId="{609EE6B5-3CBF-41E5-985B-71BF33E74788}">
      <dgm:prSet/>
      <dgm:spPr/>
      <dgm:t>
        <a:bodyPr/>
        <a:lstStyle/>
        <a:p>
          <a:endParaRPr lang="en-US"/>
        </a:p>
      </dgm:t>
    </dgm:pt>
    <dgm:pt modelId="{47034406-10F1-4BC1-96B6-2F484ED6628B}">
      <dgm:prSet/>
      <dgm:spPr/>
      <dgm:t>
        <a:bodyPr/>
        <a:lstStyle/>
        <a:p>
          <a:r>
            <a:rPr lang="en-GB" dirty="0"/>
            <a:t>Remote, hybrid and agile working</a:t>
          </a:r>
          <a:endParaRPr lang="en-US" dirty="0"/>
        </a:p>
      </dgm:t>
    </dgm:pt>
    <dgm:pt modelId="{E5657F8A-63E4-495E-A1FA-CEAC62D5BFB3}" type="parTrans" cxnId="{094A7C74-F8D6-4BD2-A59F-F5AB616FE731}">
      <dgm:prSet/>
      <dgm:spPr/>
      <dgm:t>
        <a:bodyPr/>
        <a:lstStyle/>
        <a:p>
          <a:endParaRPr lang="en-US"/>
        </a:p>
      </dgm:t>
    </dgm:pt>
    <dgm:pt modelId="{14780E01-4635-43BE-B1EF-FA1146AEF68E}" type="sibTrans" cxnId="{094A7C74-F8D6-4BD2-A59F-F5AB616FE731}">
      <dgm:prSet/>
      <dgm:spPr/>
      <dgm:t>
        <a:bodyPr/>
        <a:lstStyle/>
        <a:p>
          <a:endParaRPr lang="en-US"/>
        </a:p>
      </dgm:t>
    </dgm:pt>
    <dgm:pt modelId="{2F8CDBCE-7E1D-4E0F-A311-B8AD46258112}">
      <dgm:prSet/>
      <dgm:spPr/>
      <dgm:t>
        <a:bodyPr/>
        <a:lstStyle/>
        <a:p>
          <a:r>
            <a:rPr lang="en-GB" dirty="0"/>
            <a:t>Freelancers, advocacy, trainees and other legal professionals, reserved legal activities</a:t>
          </a:r>
          <a:endParaRPr lang="en-US" dirty="0"/>
        </a:p>
      </dgm:t>
    </dgm:pt>
    <dgm:pt modelId="{06018A43-4570-494C-966B-F649B4E8BA30}" type="parTrans" cxnId="{2D68661C-5BB7-4F91-B1D0-3E742E08FC9E}">
      <dgm:prSet/>
      <dgm:spPr/>
      <dgm:t>
        <a:bodyPr/>
        <a:lstStyle/>
        <a:p>
          <a:endParaRPr lang="en-US"/>
        </a:p>
      </dgm:t>
    </dgm:pt>
    <dgm:pt modelId="{D23962BF-4E35-4F0E-B6A8-88E93B454783}" type="sibTrans" cxnId="{2D68661C-5BB7-4F91-B1D0-3E742E08FC9E}">
      <dgm:prSet/>
      <dgm:spPr/>
      <dgm:t>
        <a:bodyPr/>
        <a:lstStyle/>
        <a:p>
          <a:endParaRPr lang="en-US"/>
        </a:p>
      </dgm:t>
    </dgm:pt>
    <dgm:pt modelId="{06301194-3C0F-45FA-9FCF-07A6E40B90AB}" type="pres">
      <dgm:prSet presAssocID="{DAFCD8C8-87E6-4A8B-BDE3-89C15D25F758}" presName="diagram" presStyleCnt="0">
        <dgm:presLayoutVars>
          <dgm:dir/>
          <dgm:resizeHandles val="exact"/>
        </dgm:presLayoutVars>
      </dgm:prSet>
      <dgm:spPr/>
    </dgm:pt>
    <dgm:pt modelId="{4D2D5368-0ECF-46C8-A259-5238DF3908FB}" type="pres">
      <dgm:prSet presAssocID="{25002487-8E77-4584-A2A1-50A77E8F8481}" presName="node" presStyleLbl="node1" presStyleIdx="0" presStyleCnt="7">
        <dgm:presLayoutVars>
          <dgm:bulletEnabled val="1"/>
        </dgm:presLayoutVars>
      </dgm:prSet>
      <dgm:spPr/>
    </dgm:pt>
    <dgm:pt modelId="{2E6A5765-8CB0-464A-98B3-9AE1A1AFD3F5}" type="pres">
      <dgm:prSet presAssocID="{7CFAE252-1947-4D10-ADD1-2ADC4CD745EA}" presName="sibTrans" presStyleCnt="0"/>
      <dgm:spPr/>
    </dgm:pt>
    <dgm:pt modelId="{42010387-D7E4-4861-8D60-913A27F0F553}" type="pres">
      <dgm:prSet presAssocID="{3374E609-F6E6-440D-9165-D2AB4A1CE38A}" presName="node" presStyleLbl="node1" presStyleIdx="1" presStyleCnt="7">
        <dgm:presLayoutVars>
          <dgm:bulletEnabled val="1"/>
        </dgm:presLayoutVars>
      </dgm:prSet>
      <dgm:spPr/>
    </dgm:pt>
    <dgm:pt modelId="{5B45AA2E-4A85-46A1-9049-2F985DB5C70B}" type="pres">
      <dgm:prSet presAssocID="{E184EB56-F4AA-4578-8463-2CC88099C0E8}" presName="sibTrans" presStyleCnt="0"/>
      <dgm:spPr/>
    </dgm:pt>
    <dgm:pt modelId="{C1DA1875-4B6D-4C25-9DE5-A012C29E16CB}" type="pres">
      <dgm:prSet presAssocID="{DA390C65-8022-48B9-A336-F941B9FE8E1F}" presName="node" presStyleLbl="node1" presStyleIdx="2" presStyleCnt="7">
        <dgm:presLayoutVars>
          <dgm:bulletEnabled val="1"/>
        </dgm:presLayoutVars>
      </dgm:prSet>
      <dgm:spPr/>
    </dgm:pt>
    <dgm:pt modelId="{BAF47954-529C-418E-A7B5-64A0FBB44BCB}" type="pres">
      <dgm:prSet presAssocID="{65B50C05-57DE-41B3-BA59-20595AB9D6D7}" presName="sibTrans" presStyleCnt="0"/>
      <dgm:spPr/>
    </dgm:pt>
    <dgm:pt modelId="{3EB778A5-F807-4319-92BC-617F541BDAFD}" type="pres">
      <dgm:prSet presAssocID="{703098EC-D393-41B7-9537-9C70E85EEAC5}" presName="node" presStyleLbl="node1" presStyleIdx="3" presStyleCnt="7">
        <dgm:presLayoutVars>
          <dgm:bulletEnabled val="1"/>
        </dgm:presLayoutVars>
      </dgm:prSet>
      <dgm:spPr/>
    </dgm:pt>
    <dgm:pt modelId="{278AFFFE-A16F-468C-9FF4-68EEBC010882}" type="pres">
      <dgm:prSet presAssocID="{984BDDB8-4BCC-4B28-956F-6CDAC30297B4}" presName="sibTrans" presStyleCnt="0"/>
      <dgm:spPr/>
    </dgm:pt>
    <dgm:pt modelId="{FD13DD46-7FA5-47F7-9C4B-F5157B611EB6}" type="pres">
      <dgm:prSet presAssocID="{6069221C-6CD4-43E4-9635-4DF251428ECF}" presName="node" presStyleLbl="node1" presStyleIdx="4" presStyleCnt="7">
        <dgm:presLayoutVars>
          <dgm:bulletEnabled val="1"/>
        </dgm:presLayoutVars>
      </dgm:prSet>
      <dgm:spPr/>
    </dgm:pt>
    <dgm:pt modelId="{B794FC25-E330-4923-B534-C3A39ECEC8C6}" type="pres">
      <dgm:prSet presAssocID="{5EB36708-5BDB-4DDB-A64C-E9F4E8736F42}" presName="sibTrans" presStyleCnt="0"/>
      <dgm:spPr/>
    </dgm:pt>
    <dgm:pt modelId="{FDAD427C-52A5-41B9-9202-BD058961F97E}" type="pres">
      <dgm:prSet presAssocID="{47034406-10F1-4BC1-96B6-2F484ED6628B}" presName="node" presStyleLbl="node1" presStyleIdx="5" presStyleCnt="7">
        <dgm:presLayoutVars>
          <dgm:bulletEnabled val="1"/>
        </dgm:presLayoutVars>
      </dgm:prSet>
      <dgm:spPr/>
    </dgm:pt>
    <dgm:pt modelId="{73CFE69B-FFDD-4B06-9728-7C5B5D46BE82}" type="pres">
      <dgm:prSet presAssocID="{14780E01-4635-43BE-B1EF-FA1146AEF68E}" presName="sibTrans" presStyleCnt="0"/>
      <dgm:spPr/>
    </dgm:pt>
    <dgm:pt modelId="{F98DD538-5905-465E-8DE7-56DF5D784C5F}" type="pres">
      <dgm:prSet presAssocID="{2F8CDBCE-7E1D-4E0F-A311-B8AD46258112}" presName="node" presStyleLbl="node1" presStyleIdx="6" presStyleCnt="7">
        <dgm:presLayoutVars>
          <dgm:bulletEnabled val="1"/>
        </dgm:presLayoutVars>
      </dgm:prSet>
      <dgm:spPr/>
    </dgm:pt>
  </dgm:ptLst>
  <dgm:cxnLst>
    <dgm:cxn modelId="{408B2813-D8D8-4FBE-8D2A-BFD777B566D7}" srcId="{DAFCD8C8-87E6-4A8B-BDE3-89C15D25F758}" destId="{25002487-8E77-4584-A2A1-50A77E8F8481}" srcOrd="0" destOrd="0" parTransId="{40DDABE1-E617-4CEA-9637-BD3DB26DBBB4}" sibTransId="{7CFAE252-1947-4D10-ADD1-2ADC4CD745EA}"/>
    <dgm:cxn modelId="{2D68661C-5BB7-4F91-B1D0-3E742E08FC9E}" srcId="{DAFCD8C8-87E6-4A8B-BDE3-89C15D25F758}" destId="{2F8CDBCE-7E1D-4E0F-A311-B8AD46258112}" srcOrd="6" destOrd="0" parTransId="{06018A43-4570-494C-966B-F649B4E8BA30}" sibTransId="{D23962BF-4E35-4F0E-B6A8-88E93B454783}"/>
    <dgm:cxn modelId="{A500D436-86FE-47F6-BEA7-5A613A279CF7}" type="presOf" srcId="{25002487-8E77-4584-A2A1-50A77E8F8481}" destId="{4D2D5368-0ECF-46C8-A259-5238DF3908FB}" srcOrd="0" destOrd="0" presId="urn:microsoft.com/office/officeart/2005/8/layout/default"/>
    <dgm:cxn modelId="{F32E035D-6A5D-493A-AB92-E459D1024FC8}" type="presOf" srcId="{2F8CDBCE-7E1D-4E0F-A311-B8AD46258112}" destId="{F98DD538-5905-465E-8DE7-56DF5D784C5F}" srcOrd="0" destOrd="0" presId="urn:microsoft.com/office/officeart/2005/8/layout/default"/>
    <dgm:cxn modelId="{CD44344A-D98E-4283-BA26-9BA1418917FE}" type="presOf" srcId="{703098EC-D393-41B7-9537-9C70E85EEAC5}" destId="{3EB778A5-F807-4319-92BC-617F541BDAFD}" srcOrd="0" destOrd="0" presId="urn:microsoft.com/office/officeart/2005/8/layout/default"/>
    <dgm:cxn modelId="{094A7C74-F8D6-4BD2-A59F-F5AB616FE731}" srcId="{DAFCD8C8-87E6-4A8B-BDE3-89C15D25F758}" destId="{47034406-10F1-4BC1-96B6-2F484ED6628B}" srcOrd="5" destOrd="0" parTransId="{E5657F8A-63E4-495E-A1FA-CEAC62D5BFB3}" sibTransId="{14780E01-4635-43BE-B1EF-FA1146AEF68E}"/>
    <dgm:cxn modelId="{4454F783-A397-4EBF-B3F3-0FE4EB10B528}" type="presOf" srcId="{3374E609-F6E6-440D-9165-D2AB4A1CE38A}" destId="{42010387-D7E4-4861-8D60-913A27F0F553}" srcOrd="0" destOrd="0" presId="urn:microsoft.com/office/officeart/2005/8/layout/default"/>
    <dgm:cxn modelId="{646CA68D-C438-4E31-87CE-3A67E6990B78}" type="presOf" srcId="{DA390C65-8022-48B9-A336-F941B9FE8E1F}" destId="{C1DA1875-4B6D-4C25-9DE5-A012C29E16CB}" srcOrd="0" destOrd="0" presId="urn:microsoft.com/office/officeart/2005/8/layout/default"/>
    <dgm:cxn modelId="{2C0AB995-81BE-4F43-87F5-56A4803DC8AE}" type="presOf" srcId="{DAFCD8C8-87E6-4A8B-BDE3-89C15D25F758}" destId="{06301194-3C0F-45FA-9FCF-07A6E40B90AB}" srcOrd="0" destOrd="0" presId="urn:microsoft.com/office/officeart/2005/8/layout/default"/>
    <dgm:cxn modelId="{F493CA97-2A5D-434A-BECC-73BD8B0863ED}" srcId="{DAFCD8C8-87E6-4A8B-BDE3-89C15D25F758}" destId="{703098EC-D393-41B7-9537-9C70E85EEAC5}" srcOrd="3" destOrd="0" parTransId="{6A8003EE-5B85-4ED8-AE00-373FB559E57A}" sibTransId="{984BDDB8-4BCC-4B28-956F-6CDAC30297B4}"/>
    <dgm:cxn modelId="{609EE6B5-3CBF-41E5-985B-71BF33E74788}" srcId="{DAFCD8C8-87E6-4A8B-BDE3-89C15D25F758}" destId="{6069221C-6CD4-43E4-9635-4DF251428ECF}" srcOrd="4" destOrd="0" parTransId="{68706024-D4EE-4273-8425-476D34710066}" sibTransId="{5EB36708-5BDB-4DDB-A64C-E9F4E8736F42}"/>
    <dgm:cxn modelId="{F5A484BF-17A9-4EFB-A7E8-AD750D2AEF50}" srcId="{DAFCD8C8-87E6-4A8B-BDE3-89C15D25F758}" destId="{DA390C65-8022-48B9-A336-F941B9FE8E1F}" srcOrd="2" destOrd="0" parTransId="{312D99B6-F712-4D01-A27F-FB6E70A7E3B2}" sibTransId="{65B50C05-57DE-41B3-BA59-20595AB9D6D7}"/>
    <dgm:cxn modelId="{5F655EC1-AD6F-4337-80D2-9D49DA9A7C3A}" type="presOf" srcId="{47034406-10F1-4BC1-96B6-2F484ED6628B}" destId="{FDAD427C-52A5-41B9-9202-BD058961F97E}" srcOrd="0" destOrd="0" presId="urn:microsoft.com/office/officeart/2005/8/layout/default"/>
    <dgm:cxn modelId="{91C1A9C4-C96C-4FB9-9868-570789B8D063}" srcId="{DAFCD8C8-87E6-4A8B-BDE3-89C15D25F758}" destId="{3374E609-F6E6-440D-9165-D2AB4A1CE38A}" srcOrd="1" destOrd="0" parTransId="{1A0EAE01-32F0-4792-A97D-92966ACC7368}" sibTransId="{E184EB56-F4AA-4578-8463-2CC88099C0E8}"/>
    <dgm:cxn modelId="{622BA3F7-9840-4F02-A9FA-5604762533F9}" type="presOf" srcId="{6069221C-6CD4-43E4-9635-4DF251428ECF}" destId="{FD13DD46-7FA5-47F7-9C4B-F5157B611EB6}" srcOrd="0" destOrd="0" presId="urn:microsoft.com/office/officeart/2005/8/layout/default"/>
    <dgm:cxn modelId="{B89BFF42-0084-43D8-9E00-4490F5D63F1B}" type="presParOf" srcId="{06301194-3C0F-45FA-9FCF-07A6E40B90AB}" destId="{4D2D5368-0ECF-46C8-A259-5238DF3908FB}" srcOrd="0" destOrd="0" presId="urn:microsoft.com/office/officeart/2005/8/layout/default"/>
    <dgm:cxn modelId="{90D4D846-9DBF-443A-9FEA-F4E45EDEB94B}" type="presParOf" srcId="{06301194-3C0F-45FA-9FCF-07A6E40B90AB}" destId="{2E6A5765-8CB0-464A-98B3-9AE1A1AFD3F5}" srcOrd="1" destOrd="0" presId="urn:microsoft.com/office/officeart/2005/8/layout/default"/>
    <dgm:cxn modelId="{2FD30AB0-5206-4DD5-A2C1-BFEFB78CE985}" type="presParOf" srcId="{06301194-3C0F-45FA-9FCF-07A6E40B90AB}" destId="{42010387-D7E4-4861-8D60-913A27F0F553}" srcOrd="2" destOrd="0" presId="urn:microsoft.com/office/officeart/2005/8/layout/default"/>
    <dgm:cxn modelId="{23D3FC79-AC5E-4E96-A4FA-372D18D3DA06}" type="presParOf" srcId="{06301194-3C0F-45FA-9FCF-07A6E40B90AB}" destId="{5B45AA2E-4A85-46A1-9049-2F985DB5C70B}" srcOrd="3" destOrd="0" presId="urn:microsoft.com/office/officeart/2005/8/layout/default"/>
    <dgm:cxn modelId="{9D4591E3-9FEE-46A3-AF75-0A78381064FA}" type="presParOf" srcId="{06301194-3C0F-45FA-9FCF-07A6E40B90AB}" destId="{C1DA1875-4B6D-4C25-9DE5-A012C29E16CB}" srcOrd="4" destOrd="0" presId="urn:microsoft.com/office/officeart/2005/8/layout/default"/>
    <dgm:cxn modelId="{4399F225-87BB-4987-B9BA-8CFA45EE168D}" type="presParOf" srcId="{06301194-3C0F-45FA-9FCF-07A6E40B90AB}" destId="{BAF47954-529C-418E-A7B5-64A0FBB44BCB}" srcOrd="5" destOrd="0" presId="urn:microsoft.com/office/officeart/2005/8/layout/default"/>
    <dgm:cxn modelId="{8CC843AD-7E31-4CA4-8DE2-AA1BB422060D}" type="presParOf" srcId="{06301194-3C0F-45FA-9FCF-07A6E40B90AB}" destId="{3EB778A5-F807-4319-92BC-617F541BDAFD}" srcOrd="6" destOrd="0" presId="urn:microsoft.com/office/officeart/2005/8/layout/default"/>
    <dgm:cxn modelId="{9F7917AB-A1F3-4A0C-AB2C-B15AE30183CB}" type="presParOf" srcId="{06301194-3C0F-45FA-9FCF-07A6E40B90AB}" destId="{278AFFFE-A16F-468C-9FF4-68EEBC010882}" srcOrd="7" destOrd="0" presId="urn:microsoft.com/office/officeart/2005/8/layout/default"/>
    <dgm:cxn modelId="{6AED8EA2-15D0-43A5-8D1B-D29BB4C7836F}" type="presParOf" srcId="{06301194-3C0F-45FA-9FCF-07A6E40B90AB}" destId="{FD13DD46-7FA5-47F7-9C4B-F5157B611EB6}" srcOrd="8" destOrd="0" presId="urn:microsoft.com/office/officeart/2005/8/layout/default"/>
    <dgm:cxn modelId="{A3B25B31-C59C-440A-BC2E-F9B04054BDE2}" type="presParOf" srcId="{06301194-3C0F-45FA-9FCF-07A6E40B90AB}" destId="{B794FC25-E330-4923-B534-C3A39ECEC8C6}" srcOrd="9" destOrd="0" presId="urn:microsoft.com/office/officeart/2005/8/layout/default"/>
    <dgm:cxn modelId="{14C2DDA3-FF1E-4F22-91B3-020ABD8DED71}" type="presParOf" srcId="{06301194-3C0F-45FA-9FCF-07A6E40B90AB}" destId="{FDAD427C-52A5-41B9-9202-BD058961F97E}" srcOrd="10" destOrd="0" presId="urn:microsoft.com/office/officeart/2005/8/layout/default"/>
    <dgm:cxn modelId="{818A544D-59E5-4088-80B6-DE9852BA7FB2}" type="presParOf" srcId="{06301194-3C0F-45FA-9FCF-07A6E40B90AB}" destId="{73CFE69B-FFDD-4B06-9728-7C5B5D46BE82}" srcOrd="11" destOrd="0" presId="urn:microsoft.com/office/officeart/2005/8/layout/default"/>
    <dgm:cxn modelId="{DE51DA69-BCF8-4B65-8B42-94ECA4E959B0}" type="presParOf" srcId="{06301194-3C0F-45FA-9FCF-07A6E40B90AB}" destId="{F98DD538-5905-465E-8DE7-56DF5D784C5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D5368-0ECF-46C8-A259-5238DF3908FB}">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Quality of legal awork</a:t>
          </a:r>
          <a:endParaRPr lang="en-US" sz="1900" kern="1200" dirty="0"/>
        </a:p>
      </dsp:txBody>
      <dsp:txXfrm>
        <a:off x="3080" y="587032"/>
        <a:ext cx="2444055" cy="1466433"/>
      </dsp:txXfrm>
    </dsp:sp>
    <dsp:sp modelId="{42010387-D7E4-4861-8D60-913A27F0F553}">
      <dsp:nvSpPr>
        <dsp:cNvPr id="0" name=""/>
        <dsp:cNvSpPr/>
      </dsp:nvSpPr>
      <dsp:spPr>
        <a:xfrm>
          <a:off x="2691541"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Whether the practice’s policies have been followed</a:t>
          </a:r>
          <a:endParaRPr lang="en-US" sz="1900" kern="1200" dirty="0"/>
        </a:p>
      </dsp:txBody>
      <dsp:txXfrm>
        <a:off x="2691541" y="587032"/>
        <a:ext cx="2444055" cy="1466433"/>
      </dsp:txXfrm>
    </dsp:sp>
    <dsp:sp modelId="{C1DA1875-4B6D-4C25-9DE5-A012C29E16CB}">
      <dsp:nvSpPr>
        <dsp:cNvPr id="0" name=""/>
        <dsp:cNvSpPr/>
      </dsp:nvSpPr>
      <dsp:spPr>
        <a:xfrm>
          <a:off x="5380002"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Any relevant ethical and regulatory considerations</a:t>
          </a:r>
          <a:endParaRPr lang="en-US" sz="1900" kern="1200" dirty="0"/>
        </a:p>
      </dsp:txBody>
      <dsp:txXfrm>
        <a:off x="5380002" y="587032"/>
        <a:ext cx="2444055" cy="1466433"/>
      </dsp:txXfrm>
    </dsp:sp>
    <dsp:sp modelId="{3EB778A5-F807-4319-92BC-617F541BDAFD}">
      <dsp:nvSpPr>
        <dsp:cNvPr id="0" name=""/>
        <dsp:cNvSpPr/>
      </dsp:nvSpPr>
      <dsp:spPr>
        <a:xfrm>
          <a:off x="8068463"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Management of the file</a:t>
          </a:r>
          <a:endParaRPr lang="en-US" sz="1900" kern="1200" dirty="0"/>
        </a:p>
      </dsp:txBody>
      <dsp:txXfrm>
        <a:off x="8068463" y="587032"/>
        <a:ext cx="2444055" cy="1466433"/>
      </dsp:txXfrm>
    </dsp:sp>
    <dsp:sp modelId="{FD13DD46-7FA5-47F7-9C4B-F5157B611EB6}">
      <dsp:nvSpPr>
        <dsp:cNvPr id="0" name=""/>
        <dsp:cNvSpPr/>
      </dsp:nvSpPr>
      <dsp:spPr>
        <a:xfrm>
          <a:off x="1347311" y="229787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Recording supervisory arrangements</a:t>
          </a:r>
          <a:endParaRPr lang="en-US" sz="1900" kern="1200" dirty="0"/>
        </a:p>
      </dsp:txBody>
      <dsp:txXfrm>
        <a:off x="1347311" y="2297871"/>
        <a:ext cx="2444055" cy="1466433"/>
      </dsp:txXfrm>
    </dsp:sp>
    <dsp:sp modelId="{FDAD427C-52A5-41B9-9202-BD058961F97E}">
      <dsp:nvSpPr>
        <dsp:cNvPr id="0" name=""/>
        <dsp:cNvSpPr/>
      </dsp:nvSpPr>
      <dsp:spPr>
        <a:xfrm>
          <a:off x="4035772" y="229787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Remote, hybrid and agile working</a:t>
          </a:r>
          <a:endParaRPr lang="en-US" sz="1900" kern="1200" dirty="0"/>
        </a:p>
      </dsp:txBody>
      <dsp:txXfrm>
        <a:off x="4035772" y="2297871"/>
        <a:ext cx="2444055" cy="1466433"/>
      </dsp:txXfrm>
    </dsp:sp>
    <dsp:sp modelId="{F98DD538-5905-465E-8DE7-56DF5D784C5F}">
      <dsp:nvSpPr>
        <dsp:cNvPr id="0" name=""/>
        <dsp:cNvSpPr/>
      </dsp:nvSpPr>
      <dsp:spPr>
        <a:xfrm>
          <a:off x="6724233" y="229787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Freelancers, advocacy, trainees and other legal professionals, reserved legal activities</a:t>
          </a:r>
          <a:endParaRPr lang="en-US" sz="1900" kern="1200" dirty="0"/>
        </a:p>
      </dsp:txBody>
      <dsp:txXfrm>
        <a:off x="672423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D86D-2FE7-A37E-D29B-F4B35F7411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D09194-21C3-DC87-27EC-437E496F70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EA7ADC-F5CC-41D1-F0E0-E3106A20AC2D}"/>
              </a:ext>
            </a:extLst>
          </p:cNvPr>
          <p:cNvSpPr>
            <a:spLocks noGrp="1"/>
          </p:cNvSpPr>
          <p:nvPr>
            <p:ph type="dt" sz="half" idx="10"/>
          </p:nvPr>
        </p:nvSpPr>
        <p:spPr/>
        <p:txBody>
          <a:bodyPr/>
          <a:lstStyle/>
          <a:p>
            <a:fld id="{BB208944-9A2A-40EA-A652-F7BCF057C721}" type="datetimeFigureOut">
              <a:rPr lang="en-GB" smtClean="0"/>
              <a:t>10/11/2023</a:t>
            </a:fld>
            <a:endParaRPr lang="en-GB"/>
          </a:p>
        </p:txBody>
      </p:sp>
      <p:sp>
        <p:nvSpPr>
          <p:cNvPr id="5" name="Footer Placeholder 4">
            <a:extLst>
              <a:ext uri="{FF2B5EF4-FFF2-40B4-BE49-F238E27FC236}">
                <a16:creationId xmlns:a16="http://schemas.microsoft.com/office/drawing/2014/main" id="{F9DCF698-D0F5-9CC3-6D57-E552ED00FD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FB31C0-5C82-495D-CD86-C4C8EA493512}"/>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232221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2E98-6671-CFA2-3A24-F69C2CC390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3D2E54-9BBD-297F-3642-994E0E7EBB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F5D04A-557C-A9B6-2B19-1BEB7AD22106}"/>
              </a:ext>
            </a:extLst>
          </p:cNvPr>
          <p:cNvSpPr>
            <a:spLocks noGrp="1"/>
          </p:cNvSpPr>
          <p:nvPr>
            <p:ph type="dt" sz="half" idx="10"/>
          </p:nvPr>
        </p:nvSpPr>
        <p:spPr/>
        <p:txBody>
          <a:bodyPr/>
          <a:lstStyle/>
          <a:p>
            <a:fld id="{BB208944-9A2A-40EA-A652-F7BCF057C721}" type="datetimeFigureOut">
              <a:rPr lang="en-GB" smtClean="0"/>
              <a:t>10/11/2023</a:t>
            </a:fld>
            <a:endParaRPr lang="en-GB"/>
          </a:p>
        </p:txBody>
      </p:sp>
      <p:sp>
        <p:nvSpPr>
          <p:cNvPr id="5" name="Footer Placeholder 4">
            <a:extLst>
              <a:ext uri="{FF2B5EF4-FFF2-40B4-BE49-F238E27FC236}">
                <a16:creationId xmlns:a16="http://schemas.microsoft.com/office/drawing/2014/main" id="{22ED46F7-4D73-2E98-653A-50117EADBB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6585FA-D557-9E6A-60A8-9FD1D9B0F57B}"/>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303920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49279B-4C7D-692E-9582-62BBBB3477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AB82C8-4EFD-01FB-0A86-177D1EA7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B402A4-120B-3683-A9C8-AB8849552A74}"/>
              </a:ext>
            </a:extLst>
          </p:cNvPr>
          <p:cNvSpPr>
            <a:spLocks noGrp="1"/>
          </p:cNvSpPr>
          <p:nvPr>
            <p:ph type="dt" sz="half" idx="10"/>
          </p:nvPr>
        </p:nvSpPr>
        <p:spPr/>
        <p:txBody>
          <a:bodyPr/>
          <a:lstStyle/>
          <a:p>
            <a:fld id="{BB208944-9A2A-40EA-A652-F7BCF057C721}" type="datetimeFigureOut">
              <a:rPr lang="en-GB" smtClean="0"/>
              <a:t>10/11/2023</a:t>
            </a:fld>
            <a:endParaRPr lang="en-GB"/>
          </a:p>
        </p:txBody>
      </p:sp>
      <p:sp>
        <p:nvSpPr>
          <p:cNvPr id="5" name="Footer Placeholder 4">
            <a:extLst>
              <a:ext uri="{FF2B5EF4-FFF2-40B4-BE49-F238E27FC236}">
                <a16:creationId xmlns:a16="http://schemas.microsoft.com/office/drawing/2014/main" id="{3D7AD6AA-27AD-96D2-F412-B398E1F824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08CF53-6722-906C-5B20-F1C98AD579A0}"/>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165156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02F8-A848-46C7-D950-8FD5274A04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8D319-F522-F993-DB22-E1F989810C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76C85F-9776-C99A-457A-256544A469BE}"/>
              </a:ext>
            </a:extLst>
          </p:cNvPr>
          <p:cNvSpPr>
            <a:spLocks noGrp="1"/>
          </p:cNvSpPr>
          <p:nvPr>
            <p:ph type="dt" sz="half" idx="10"/>
          </p:nvPr>
        </p:nvSpPr>
        <p:spPr/>
        <p:txBody>
          <a:bodyPr/>
          <a:lstStyle/>
          <a:p>
            <a:fld id="{BB208944-9A2A-40EA-A652-F7BCF057C721}" type="datetimeFigureOut">
              <a:rPr lang="en-GB" smtClean="0"/>
              <a:t>10/11/2023</a:t>
            </a:fld>
            <a:endParaRPr lang="en-GB"/>
          </a:p>
        </p:txBody>
      </p:sp>
      <p:sp>
        <p:nvSpPr>
          <p:cNvPr id="5" name="Footer Placeholder 4">
            <a:extLst>
              <a:ext uri="{FF2B5EF4-FFF2-40B4-BE49-F238E27FC236}">
                <a16:creationId xmlns:a16="http://schemas.microsoft.com/office/drawing/2014/main" id="{DA05C39F-2677-9F70-0F8A-366DC73C90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D1334A-9595-F624-CD84-893C84FCCA9B}"/>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146797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D23D-FAA0-5691-116A-F10ABE7A5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B1433E-EC78-0279-0ECF-9E0E4C998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87C3E-1F8E-5511-D3BB-CB771AFB02FA}"/>
              </a:ext>
            </a:extLst>
          </p:cNvPr>
          <p:cNvSpPr>
            <a:spLocks noGrp="1"/>
          </p:cNvSpPr>
          <p:nvPr>
            <p:ph type="dt" sz="half" idx="10"/>
          </p:nvPr>
        </p:nvSpPr>
        <p:spPr/>
        <p:txBody>
          <a:bodyPr/>
          <a:lstStyle/>
          <a:p>
            <a:fld id="{BB208944-9A2A-40EA-A652-F7BCF057C721}" type="datetimeFigureOut">
              <a:rPr lang="en-GB" smtClean="0"/>
              <a:t>10/11/2023</a:t>
            </a:fld>
            <a:endParaRPr lang="en-GB"/>
          </a:p>
        </p:txBody>
      </p:sp>
      <p:sp>
        <p:nvSpPr>
          <p:cNvPr id="5" name="Footer Placeholder 4">
            <a:extLst>
              <a:ext uri="{FF2B5EF4-FFF2-40B4-BE49-F238E27FC236}">
                <a16:creationId xmlns:a16="http://schemas.microsoft.com/office/drawing/2014/main" id="{BF057508-2095-C105-B99C-B96D5488BA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B80723-06BE-80FC-5099-6511380EDCC5}"/>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290690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C1FD-4144-DBDC-7884-1B2AD8C0DE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CE2793-4854-9449-0F07-726BBBC114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9BC3A3-572E-69E0-98A6-D774A343CC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561C6A-B6D3-A4E9-452C-A50604951410}"/>
              </a:ext>
            </a:extLst>
          </p:cNvPr>
          <p:cNvSpPr>
            <a:spLocks noGrp="1"/>
          </p:cNvSpPr>
          <p:nvPr>
            <p:ph type="dt" sz="half" idx="10"/>
          </p:nvPr>
        </p:nvSpPr>
        <p:spPr/>
        <p:txBody>
          <a:bodyPr/>
          <a:lstStyle/>
          <a:p>
            <a:fld id="{BB208944-9A2A-40EA-A652-F7BCF057C721}" type="datetimeFigureOut">
              <a:rPr lang="en-GB" smtClean="0"/>
              <a:t>10/11/2023</a:t>
            </a:fld>
            <a:endParaRPr lang="en-GB"/>
          </a:p>
        </p:txBody>
      </p:sp>
      <p:sp>
        <p:nvSpPr>
          <p:cNvPr id="6" name="Footer Placeholder 5">
            <a:extLst>
              <a:ext uri="{FF2B5EF4-FFF2-40B4-BE49-F238E27FC236}">
                <a16:creationId xmlns:a16="http://schemas.microsoft.com/office/drawing/2014/main" id="{7B78CF44-32D9-D417-C5F9-8FCC2DE4B9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AE7348-6931-5874-0ED7-081BE6065A8F}"/>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59918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1BCF-C894-BE1B-E0C3-9356292A89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8AEF19-AAF3-D917-C7A4-3EFA2F9FC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936D5-6532-06F2-2C45-42E3C4C169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E8915C-A0FB-F9CE-DC6B-DF79450E90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D492E4-CB12-648B-CE55-7D9B1E17D3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D354FD-57BF-8BE5-40EB-853E4FC04FC1}"/>
              </a:ext>
            </a:extLst>
          </p:cNvPr>
          <p:cNvSpPr>
            <a:spLocks noGrp="1"/>
          </p:cNvSpPr>
          <p:nvPr>
            <p:ph type="dt" sz="half" idx="10"/>
          </p:nvPr>
        </p:nvSpPr>
        <p:spPr/>
        <p:txBody>
          <a:bodyPr/>
          <a:lstStyle/>
          <a:p>
            <a:fld id="{BB208944-9A2A-40EA-A652-F7BCF057C721}" type="datetimeFigureOut">
              <a:rPr lang="en-GB" smtClean="0"/>
              <a:t>10/11/2023</a:t>
            </a:fld>
            <a:endParaRPr lang="en-GB"/>
          </a:p>
        </p:txBody>
      </p:sp>
      <p:sp>
        <p:nvSpPr>
          <p:cNvPr id="8" name="Footer Placeholder 7">
            <a:extLst>
              <a:ext uri="{FF2B5EF4-FFF2-40B4-BE49-F238E27FC236}">
                <a16:creationId xmlns:a16="http://schemas.microsoft.com/office/drawing/2014/main" id="{16C7F3A8-C45C-4CDC-FCE6-FA9309CA53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B38BD8-EBB8-E8B6-CC6B-69CC211D71ED}"/>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386764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7FAD-DDDE-0265-A892-F3E7612BD2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3F742F-EE0B-27FF-CF32-5838CEED75E4}"/>
              </a:ext>
            </a:extLst>
          </p:cNvPr>
          <p:cNvSpPr>
            <a:spLocks noGrp="1"/>
          </p:cNvSpPr>
          <p:nvPr>
            <p:ph type="dt" sz="half" idx="10"/>
          </p:nvPr>
        </p:nvSpPr>
        <p:spPr/>
        <p:txBody>
          <a:bodyPr/>
          <a:lstStyle/>
          <a:p>
            <a:fld id="{BB208944-9A2A-40EA-A652-F7BCF057C721}" type="datetimeFigureOut">
              <a:rPr lang="en-GB" smtClean="0"/>
              <a:t>10/11/2023</a:t>
            </a:fld>
            <a:endParaRPr lang="en-GB"/>
          </a:p>
        </p:txBody>
      </p:sp>
      <p:sp>
        <p:nvSpPr>
          <p:cNvPr id="4" name="Footer Placeholder 3">
            <a:extLst>
              <a:ext uri="{FF2B5EF4-FFF2-40B4-BE49-F238E27FC236}">
                <a16:creationId xmlns:a16="http://schemas.microsoft.com/office/drawing/2014/main" id="{D4D4EA1C-9BED-534B-38E8-106EDA249C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3FE1BF-A071-D87D-BC8F-E790D9102AC4}"/>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389659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1CB7D-78D7-9F52-D99E-473D30C066F0}"/>
              </a:ext>
            </a:extLst>
          </p:cNvPr>
          <p:cNvSpPr>
            <a:spLocks noGrp="1"/>
          </p:cNvSpPr>
          <p:nvPr>
            <p:ph type="dt" sz="half" idx="10"/>
          </p:nvPr>
        </p:nvSpPr>
        <p:spPr/>
        <p:txBody>
          <a:bodyPr/>
          <a:lstStyle/>
          <a:p>
            <a:fld id="{BB208944-9A2A-40EA-A652-F7BCF057C721}" type="datetimeFigureOut">
              <a:rPr lang="en-GB" smtClean="0"/>
              <a:t>10/11/2023</a:t>
            </a:fld>
            <a:endParaRPr lang="en-GB"/>
          </a:p>
        </p:txBody>
      </p:sp>
      <p:sp>
        <p:nvSpPr>
          <p:cNvPr id="3" name="Footer Placeholder 2">
            <a:extLst>
              <a:ext uri="{FF2B5EF4-FFF2-40B4-BE49-F238E27FC236}">
                <a16:creationId xmlns:a16="http://schemas.microsoft.com/office/drawing/2014/main" id="{47CD5CB9-523B-0846-CA05-165F1904B5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6A6B4C-D23F-FBFA-1107-4CFFF985AB3A}"/>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363592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E4E4-2613-69FB-10E9-F11976AFA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CE62EB-D363-7F6A-10E0-44754FEB50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D8098A-2C42-B509-2F3D-E600DFB23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116C0-A1EA-4574-8AA9-0C776DCF11E5}"/>
              </a:ext>
            </a:extLst>
          </p:cNvPr>
          <p:cNvSpPr>
            <a:spLocks noGrp="1"/>
          </p:cNvSpPr>
          <p:nvPr>
            <p:ph type="dt" sz="half" idx="10"/>
          </p:nvPr>
        </p:nvSpPr>
        <p:spPr/>
        <p:txBody>
          <a:bodyPr/>
          <a:lstStyle/>
          <a:p>
            <a:fld id="{BB208944-9A2A-40EA-A652-F7BCF057C721}" type="datetimeFigureOut">
              <a:rPr lang="en-GB" smtClean="0"/>
              <a:t>10/11/2023</a:t>
            </a:fld>
            <a:endParaRPr lang="en-GB"/>
          </a:p>
        </p:txBody>
      </p:sp>
      <p:sp>
        <p:nvSpPr>
          <p:cNvPr id="6" name="Footer Placeholder 5">
            <a:extLst>
              <a:ext uri="{FF2B5EF4-FFF2-40B4-BE49-F238E27FC236}">
                <a16:creationId xmlns:a16="http://schemas.microsoft.com/office/drawing/2014/main" id="{9A9213B1-C6A7-C9E2-C166-D410500E93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96D0A1-2D98-CFD0-9FE0-6844C242CF2B}"/>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266967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77C1-C617-1412-0A66-69BC51211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926169-8450-1E18-1763-2040EDC287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E5418E-DC78-8478-4873-ED268BE3F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73B21-E856-971A-D2D7-3905628758AD}"/>
              </a:ext>
            </a:extLst>
          </p:cNvPr>
          <p:cNvSpPr>
            <a:spLocks noGrp="1"/>
          </p:cNvSpPr>
          <p:nvPr>
            <p:ph type="dt" sz="half" idx="10"/>
          </p:nvPr>
        </p:nvSpPr>
        <p:spPr/>
        <p:txBody>
          <a:bodyPr/>
          <a:lstStyle/>
          <a:p>
            <a:fld id="{BB208944-9A2A-40EA-A652-F7BCF057C721}" type="datetimeFigureOut">
              <a:rPr lang="en-GB" smtClean="0"/>
              <a:t>10/11/2023</a:t>
            </a:fld>
            <a:endParaRPr lang="en-GB"/>
          </a:p>
        </p:txBody>
      </p:sp>
      <p:sp>
        <p:nvSpPr>
          <p:cNvPr id="6" name="Footer Placeholder 5">
            <a:extLst>
              <a:ext uri="{FF2B5EF4-FFF2-40B4-BE49-F238E27FC236}">
                <a16:creationId xmlns:a16="http://schemas.microsoft.com/office/drawing/2014/main" id="{5AEC6AFB-A351-D67C-9E5A-40992F7A92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A2A49D-C2E2-72CA-2C4C-3499512641C7}"/>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251356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188379-D454-A1B2-BF92-4468B02B1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73AF32-ECEB-1969-D9CF-88FEBF775A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5A8EA-4ABA-B601-BC08-C58F6D7AA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08944-9A2A-40EA-A652-F7BCF057C721}" type="datetimeFigureOut">
              <a:rPr lang="en-GB" smtClean="0"/>
              <a:t>10/11/2023</a:t>
            </a:fld>
            <a:endParaRPr lang="en-GB"/>
          </a:p>
        </p:txBody>
      </p:sp>
      <p:sp>
        <p:nvSpPr>
          <p:cNvPr id="5" name="Footer Placeholder 4">
            <a:extLst>
              <a:ext uri="{FF2B5EF4-FFF2-40B4-BE49-F238E27FC236}">
                <a16:creationId xmlns:a16="http://schemas.microsoft.com/office/drawing/2014/main" id="{9487B8D5-F4DB-2124-7D68-8846DF9A36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7237C3-4CA0-F05E-F56B-AD73481AB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AEC6-9D4A-4E2A-AD06-49E5D4139A57}" type="slidenum">
              <a:rPr lang="en-GB" smtClean="0"/>
              <a:t>‹#›</a:t>
            </a:fld>
            <a:endParaRPr lang="en-GB"/>
          </a:p>
        </p:txBody>
      </p:sp>
    </p:spTree>
    <p:extLst>
      <p:ext uri="{BB962C8B-B14F-4D97-AF65-F5344CB8AC3E}">
        <p14:creationId xmlns:p14="http://schemas.microsoft.com/office/powerpoint/2010/main" val="599409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www.thomsonreuters.com/en-us/posts/wp-content/uploads/sites/20/2023/01/2023-State-of-the-Legal-Market.pdf" TargetMode="External"/><Relationship Id="rId2" Type="http://schemas.openxmlformats.org/officeDocument/2006/relationships/hyperlink" Target="https://www.legalfutures.co.uk/latest-news/economic-uncertainty-taking-its-toll-on-lawyers"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legalfutures.co.uk/latest-news/lawyers-will-walk-if-hybrid-working-demands-not-me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awsociety.org.uk/en/topics/hr-and-people-management/supervision-good-practice-for-remote-supervision-of-junior-staff-and-trainee-solicito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sra.org.uk/pdfcentre/?type=Id&amp;data=358714212"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874815" y="798703"/>
            <a:ext cx="5221185" cy="3072015"/>
          </a:xfrm>
        </p:spPr>
        <p:txBody>
          <a:bodyPr anchor="b">
            <a:normAutofit/>
          </a:bodyPr>
          <a:lstStyle/>
          <a:p>
            <a:r>
              <a:rPr lang="en-GB" dirty="0"/>
              <a:t>Managing Remotely and Hybrid Working</a:t>
            </a:r>
          </a:p>
        </p:txBody>
      </p:sp>
      <p:sp>
        <p:nvSpPr>
          <p:cNvPr id="3" name="Subtitle 2"/>
          <p:cNvSpPr>
            <a:spLocks noGrp="1"/>
          </p:cNvSpPr>
          <p:nvPr>
            <p:ph type="subTitle" idx="1"/>
          </p:nvPr>
        </p:nvSpPr>
        <p:spPr>
          <a:xfrm>
            <a:off x="870148" y="3962792"/>
            <a:ext cx="5221185" cy="2102108"/>
          </a:xfrm>
        </p:spPr>
        <p:txBody>
          <a:bodyPr anchor="t">
            <a:normAutofit/>
          </a:bodyPr>
          <a:lstStyle/>
          <a:p>
            <a:r>
              <a:rPr lang="en-GB" dirty="0"/>
              <a:t>Matthew Howgate and Vicky Ling </a:t>
            </a:r>
          </a:p>
        </p:txBody>
      </p:sp>
      <p:sp>
        <p:nvSpPr>
          <p:cNvPr id="17" name="Freeform: Shape 16">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243" y="1826240"/>
            <a:ext cx="4939504" cy="2822573"/>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6" name="Freeform: Shape 15">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17269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0B29790-CDEA-EE65-101F-E66FE772AB33}"/>
              </a:ext>
            </a:extLst>
          </p:cNvPr>
          <p:cNvSpPr txBox="1"/>
          <p:nvPr/>
        </p:nvSpPr>
        <p:spPr>
          <a:xfrm>
            <a:off x="6513788" y="365125"/>
            <a:ext cx="4840010"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dirty="0">
                <a:latin typeface="+mj-lt"/>
                <a:ea typeface="+mj-ea"/>
                <a:cs typeface="+mj-cs"/>
              </a:rPr>
              <a:t>Some practical tips for managing and supervising home / remote workers</a:t>
            </a:r>
          </a:p>
        </p:txBody>
      </p:sp>
      <p:pic>
        <p:nvPicPr>
          <p:cNvPr id="5" name="Picture 4" descr="Hands on keyboard and mouse">
            <a:extLst>
              <a:ext uri="{FF2B5EF4-FFF2-40B4-BE49-F238E27FC236}">
                <a16:creationId xmlns:a16="http://schemas.microsoft.com/office/drawing/2014/main" id="{433AA839-E503-EC21-CBA3-82495027CD76}"/>
              </a:ext>
            </a:extLst>
          </p:cNvPr>
          <p:cNvPicPr>
            <a:picLocks noChangeAspect="1"/>
          </p:cNvPicPr>
          <p:nvPr/>
        </p:nvPicPr>
        <p:blipFill rotWithShape="1">
          <a:blip r:embed="rId2"/>
          <a:srcRect l="28258" r="12208"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A51AA7BA-E11B-4F31-553F-FA8822BDE1F7}"/>
              </a:ext>
            </a:extLst>
          </p:cNvPr>
          <p:cNvSpPr txBox="1"/>
          <p:nvPr/>
        </p:nvSpPr>
        <p:spPr>
          <a:xfrm>
            <a:off x="6513788" y="2333297"/>
            <a:ext cx="4840010" cy="3843666"/>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1600" dirty="0"/>
              <a:t>Be clear yourself (and with your team) about what you expect them to do remotely and what you expect them to do in the office (and be clear and consistent about what that dividing line is).</a:t>
            </a:r>
          </a:p>
          <a:p>
            <a:pPr marL="342900" indent="-228600">
              <a:lnSpc>
                <a:spcPct val="90000"/>
              </a:lnSpc>
              <a:spcAft>
                <a:spcPts val="600"/>
              </a:spcAft>
              <a:buFont typeface="Arial" panose="020B0604020202020204" pitchFamily="34" charset="0"/>
              <a:buChar char="•"/>
            </a:pPr>
            <a:r>
              <a:rPr lang="en-US" sz="1600" dirty="0"/>
              <a:t>Remember that this can’t work by osmosis. Set Deadlines on Tasks and Projects and clear targets and deliverables.  Know yourself what ”good” looks like and communicate that to your team members. Setting deadlines for tasks and projects keeps employees focused on the goal without micromanaging them. Ensure that your team members know what is expected of them at all times.</a:t>
            </a:r>
          </a:p>
          <a:p>
            <a:pPr marL="342900" indent="-228600">
              <a:lnSpc>
                <a:spcPct val="90000"/>
              </a:lnSpc>
              <a:spcAft>
                <a:spcPts val="600"/>
              </a:spcAft>
              <a:buFont typeface="Arial" panose="020B0604020202020204" pitchFamily="34" charset="0"/>
              <a:buChar char="•"/>
            </a:pPr>
            <a:r>
              <a:rPr lang="en-US" sz="1600" dirty="0"/>
              <a:t>Work out clear timelines (milestones) and success measures which are directly linked to what “good” looks like.</a:t>
            </a:r>
          </a:p>
          <a:p>
            <a:pPr marL="342900" indent="-228600">
              <a:lnSpc>
                <a:spcPct val="90000"/>
              </a:lnSpc>
              <a:spcAft>
                <a:spcPts val="600"/>
              </a:spcAft>
              <a:buFont typeface="Arial" panose="020B0604020202020204" pitchFamily="34" charset="0"/>
              <a:buChar char="•"/>
            </a:pPr>
            <a:endParaRPr lang="en-US" sz="1600" dirty="0"/>
          </a:p>
          <a:p>
            <a:pPr marL="342900" indent="-228600">
              <a:lnSpc>
                <a:spcPct val="90000"/>
              </a:lnSpc>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355307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unlit desk">
            <a:extLst>
              <a:ext uri="{FF2B5EF4-FFF2-40B4-BE49-F238E27FC236}">
                <a16:creationId xmlns:a16="http://schemas.microsoft.com/office/drawing/2014/main" id="{C27F5C13-C8A0-2A49-D3EB-1B0FB4E930D2}"/>
              </a:ext>
            </a:extLst>
          </p:cNvPr>
          <p:cNvPicPr>
            <a:picLocks noChangeAspect="1"/>
          </p:cNvPicPr>
          <p:nvPr/>
        </p:nvPicPr>
        <p:blipFill rotWithShape="1">
          <a:blip r:embed="rId2"/>
          <a:srcRect l="16111" r="2435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7ACFEC77-9280-C3D2-C229-971736C32DAF}"/>
              </a:ext>
            </a:extLst>
          </p:cNvPr>
          <p:cNvSpPr txBox="1"/>
          <p:nvPr/>
        </p:nvSpPr>
        <p:spPr>
          <a:xfrm>
            <a:off x="6394518" y="454801"/>
            <a:ext cx="4840010" cy="3843666"/>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t>Think about and understand the most common work from home / remote working challenges and what you can do about them.  They are likely to be:</a:t>
            </a:r>
          </a:p>
          <a:p>
            <a:pPr marL="742950" lvl="1" indent="-228600">
              <a:lnSpc>
                <a:spcPct val="90000"/>
              </a:lnSpc>
              <a:spcAft>
                <a:spcPts val="600"/>
              </a:spcAft>
              <a:buFont typeface="Arial" panose="020B0604020202020204" pitchFamily="34" charset="0"/>
              <a:buChar char="•"/>
            </a:pPr>
            <a:r>
              <a:rPr lang="en-US" sz="1600" dirty="0"/>
              <a:t>Zoom fatigue</a:t>
            </a:r>
          </a:p>
          <a:p>
            <a:pPr marL="742950" lvl="1" indent="-228600">
              <a:lnSpc>
                <a:spcPct val="90000"/>
              </a:lnSpc>
              <a:spcAft>
                <a:spcPts val="600"/>
              </a:spcAft>
              <a:buFont typeface="Arial" panose="020B0604020202020204" pitchFamily="34" charset="0"/>
              <a:buChar char="•"/>
            </a:pPr>
            <a:r>
              <a:rPr lang="en-US" sz="1600" dirty="0"/>
              <a:t>Isolation and lack of time with colleagues</a:t>
            </a:r>
          </a:p>
          <a:p>
            <a:pPr marL="742950" lvl="1" indent="-228600">
              <a:lnSpc>
                <a:spcPct val="90000"/>
              </a:lnSpc>
              <a:spcAft>
                <a:spcPts val="600"/>
              </a:spcAft>
              <a:buFont typeface="Arial" panose="020B0604020202020204" pitchFamily="34" charset="0"/>
              <a:buChar char="•"/>
            </a:pPr>
            <a:r>
              <a:rPr lang="en-US" sz="1600" dirty="0"/>
              <a:t>Lack of communication</a:t>
            </a:r>
          </a:p>
          <a:p>
            <a:pPr marL="742950" lvl="1" indent="-228600">
              <a:lnSpc>
                <a:spcPct val="90000"/>
              </a:lnSpc>
              <a:spcAft>
                <a:spcPts val="600"/>
              </a:spcAft>
              <a:buFont typeface="Arial" panose="020B0604020202020204" pitchFamily="34" charset="0"/>
              <a:buChar char="•"/>
            </a:pPr>
            <a:r>
              <a:rPr lang="en-US" sz="1600" dirty="0"/>
              <a:t>Distractions</a:t>
            </a:r>
          </a:p>
          <a:p>
            <a:pPr marL="514350" lvl="1">
              <a:lnSpc>
                <a:spcPct val="90000"/>
              </a:lnSpc>
              <a:spcAft>
                <a:spcPts val="600"/>
              </a:spcAft>
            </a:pPr>
            <a:endParaRPr lang="en-US" sz="2000" dirty="0"/>
          </a:p>
          <a:p>
            <a:pPr marL="285750" indent="-228600">
              <a:lnSpc>
                <a:spcPct val="90000"/>
              </a:lnSpc>
              <a:spcAft>
                <a:spcPts val="600"/>
              </a:spcAft>
              <a:buFont typeface="Arial" panose="020B0604020202020204" pitchFamily="34" charset="0"/>
              <a:buChar char="•"/>
            </a:pPr>
            <a:r>
              <a:rPr lang="en-US" sz="2000" dirty="0"/>
              <a:t>Provide the right tools.  Think about what they need and need access to in order for them to do the job properly and deliver the “good” that you have identified.</a:t>
            </a:r>
          </a:p>
          <a:p>
            <a:pPr marL="57150">
              <a:lnSpc>
                <a:spcPct val="90000"/>
              </a:lnSpc>
              <a:spcAft>
                <a:spcPts val="600"/>
              </a:spcAft>
            </a:pPr>
            <a:endParaRPr lang="en-US" sz="2000" dirty="0"/>
          </a:p>
          <a:p>
            <a:pPr marL="285750" indent="-228600">
              <a:lnSpc>
                <a:spcPct val="90000"/>
              </a:lnSpc>
              <a:spcAft>
                <a:spcPts val="600"/>
              </a:spcAft>
              <a:buFont typeface="Arial" panose="020B0604020202020204" pitchFamily="34" charset="0"/>
              <a:buChar char="•"/>
            </a:pPr>
            <a:r>
              <a:rPr lang="en-US" sz="2000" dirty="0"/>
              <a:t>Watch out for signs of stress, anxiety and burnout.  Understand the signs and look for them.  Asking your team periodically if they are OK is almost certainly not enough.  Ask them again and look for signs that performance is falling.</a:t>
            </a:r>
          </a:p>
        </p:txBody>
      </p:sp>
    </p:spTree>
    <p:extLst>
      <p:ext uri="{BB962C8B-B14F-4D97-AF65-F5344CB8AC3E}">
        <p14:creationId xmlns:p14="http://schemas.microsoft.com/office/powerpoint/2010/main" val="132308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dissolv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dissolv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open door on a blue wall">
            <a:extLst>
              <a:ext uri="{FF2B5EF4-FFF2-40B4-BE49-F238E27FC236}">
                <a16:creationId xmlns:a16="http://schemas.microsoft.com/office/drawing/2014/main" id="{A0B5E98A-E55C-1A3C-C6DE-7967B3690523}"/>
              </a:ext>
            </a:extLst>
          </p:cNvPr>
          <p:cNvPicPr>
            <a:picLocks noChangeAspect="1"/>
          </p:cNvPicPr>
          <p:nvPr/>
        </p:nvPicPr>
        <p:blipFill rotWithShape="1">
          <a:blip r:embed="rId2"/>
          <a:srcRect r="4425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F677881F-9914-2D4B-84A5-FC514779ADA5}"/>
              </a:ext>
            </a:extLst>
          </p:cNvPr>
          <p:cNvSpPr txBox="1"/>
          <p:nvPr/>
        </p:nvSpPr>
        <p:spPr>
          <a:xfrm>
            <a:off x="6434275" y="785191"/>
            <a:ext cx="4840010" cy="4850296"/>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r>
              <a:rPr lang="en-US" sz="2400" dirty="0"/>
              <a:t>Set clear parameters.  Flexible working is great, but you need to protect your staff from allowing work to bleed too much into home life.  Remember, we are not working from home – we are not largely living at work!</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Communicate – regularly and in ways specific to the individual staff members.  </a:t>
            </a:r>
            <a:r>
              <a:rPr lang="en-US" sz="2400" b="1" dirty="0"/>
              <a:t>Remember that open door supervision doesn’t work remotely because the door is in a different building to the people being supervised.</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85312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ny Questions?">
            <a:extLst>
              <a:ext uri="{FF2B5EF4-FFF2-40B4-BE49-F238E27FC236}">
                <a16:creationId xmlns:a16="http://schemas.microsoft.com/office/drawing/2014/main" id="{AB85A716-1D9E-2E81-C280-D0E83EC157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95" r="4087"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5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F21EF6-4AFA-33A2-14E4-8689AE6DFD84}"/>
              </a:ext>
            </a:extLst>
          </p:cNvPr>
          <p:cNvSpPr txBox="1"/>
          <p:nvPr/>
        </p:nvSpPr>
        <p:spPr>
          <a:xfrm>
            <a:off x="0" y="536107"/>
            <a:ext cx="12192000" cy="646331"/>
          </a:xfrm>
          <a:prstGeom prst="rect">
            <a:avLst/>
          </a:prstGeom>
          <a:noFill/>
        </p:spPr>
        <p:txBody>
          <a:bodyPr wrap="square" rtlCol="0">
            <a:spAutoFit/>
          </a:bodyPr>
          <a:lstStyle/>
          <a:p>
            <a:pPr algn="ctr"/>
            <a:r>
              <a:rPr lang="en-US" sz="3600" b="1" dirty="0"/>
              <a:t>Welcome &amp; Introductions</a:t>
            </a:r>
          </a:p>
        </p:txBody>
      </p:sp>
      <p:pic>
        <p:nvPicPr>
          <p:cNvPr id="3" name="Picture 2">
            <a:extLst>
              <a:ext uri="{FF2B5EF4-FFF2-40B4-BE49-F238E27FC236}">
                <a16:creationId xmlns:a16="http://schemas.microsoft.com/office/drawing/2014/main" id="{0F8A1FAA-3BD1-099D-FA99-1170AC2CE4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846" y="1609783"/>
            <a:ext cx="2651170" cy="1819218"/>
          </a:xfrm>
          <a:prstGeom prst="rect">
            <a:avLst/>
          </a:prstGeom>
          <a:noFill/>
          <a:ln>
            <a:solidFill>
              <a:schemeClr val="accent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B26E6BD9-0EB2-AA26-53E1-F1ABD0A343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99666" y="1609783"/>
            <a:ext cx="2731103" cy="1819217"/>
          </a:xfrm>
          <a:prstGeom prst="rect">
            <a:avLst/>
          </a:prstGeom>
          <a:noFill/>
          <a:ln>
            <a:solidFill>
              <a:schemeClr val="accent1"/>
            </a:solidFill>
          </a:ln>
          <a:effectLst>
            <a:outerShdw blurRad="50800" dist="38100" dir="8100000" algn="tr" rotWithShape="0">
              <a:prstClr val="black">
                <a:alpha val="40000"/>
              </a:prstClr>
            </a:outerShdw>
          </a:effectLst>
        </p:spPr>
      </p:pic>
      <p:sp>
        <p:nvSpPr>
          <p:cNvPr id="6" name="TextBox 5">
            <a:extLst>
              <a:ext uri="{FF2B5EF4-FFF2-40B4-BE49-F238E27FC236}">
                <a16:creationId xmlns:a16="http://schemas.microsoft.com/office/drawing/2014/main" id="{AF97C034-E720-3D41-7E00-39BAC723307E}"/>
              </a:ext>
            </a:extLst>
          </p:cNvPr>
          <p:cNvSpPr txBox="1"/>
          <p:nvPr/>
        </p:nvSpPr>
        <p:spPr>
          <a:xfrm>
            <a:off x="3019846" y="3637359"/>
            <a:ext cx="2651170" cy="800219"/>
          </a:xfrm>
          <a:prstGeom prst="rect">
            <a:avLst/>
          </a:prstGeom>
          <a:noFill/>
        </p:spPr>
        <p:txBody>
          <a:bodyPr wrap="square" rtlCol="0">
            <a:spAutoFit/>
          </a:bodyPr>
          <a:lstStyle/>
          <a:p>
            <a:pPr algn="ctr"/>
            <a:r>
              <a:rPr lang="en-US" sz="2800" dirty="0"/>
              <a:t>Vicky Ling</a:t>
            </a:r>
          </a:p>
          <a:p>
            <a:pPr algn="ctr"/>
            <a:r>
              <a:rPr lang="en-US" dirty="0" err="1"/>
              <a:t>vicky@vling.co.uk</a:t>
            </a:r>
            <a:endParaRPr lang="en-US" dirty="0"/>
          </a:p>
        </p:txBody>
      </p:sp>
      <p:sp>
        <p:nvSpPr>
          <p:cNvPr id="7" name="TextBox 6">
            <a:extLst>
              <a:ext uri="{FF2B5EF4-FFF2-40B4-BE49-F238E27FC236}">
                <a16:creationId xmlns:a16="http://schemas.microsoft.com/office/drawing/2014/main" id="{C4329693-83D9-CF96-C437-AA58228CCBBC}"/>
              </a:ext>
            </a:extLst>
          </p:cNvPr>
          <p:cNvSpPr txBox="1"/>
          <p:nvPr/>
        </p:nvSpPr>
        <p:spPr>
          <a:xfrm>
            <a:off x="6299665" y="3637359"/>
            <a:ext cx="2731103" cy="800219"/>
          </a:xfrm>
          <a:prstGeom prst="rect">
            <a:avLst/>
          </a:prstGeom>
          <a:noFill/>
        </p:spPr>
        <p:txBody>
          <a:bodyPr wrap="square" rtlCol="0">
            <a:spAutoFit/>
          </a:bodyPr>
          <a:lstStyle/>
          <a:p>
            <a:pPr algn="ctr"/>
            <a:r>
              <a:rPr lang="en-US" sz="2800" dirty="0"/>
              <a:t>Matt Howgate</a:t>
            </a:r>
          </a:p>
          <a:p>
            <a:pPr algn="ctr"/>
            <a:r>
              <a:rPr lang="en-US" dirty="0" err="1"/>
              <a:t>matt@mhconsult.co.uk</a:t>
            </a:r>
            <a:endParaRPr lang="en-US" dirty="0"/>
          </a:p>
        </p:txBody>
      </p:sp>
      <p:pic>
        <p:nvPicPr>
          <p:cNvPr id="1026" name="Picture 2" descr="A blue and white sign with white text&#10;&#10;Description automatically generated">
            <a:extLst>
              <a:ext uri="{FF2B5EF4-FFF2-40B4-BE49-F238E27FC236}">
                <a16:creationId xmlns:a16="http://schemas.microsoft.com/office/drawing/2014/main" id="{BD5658B6-E896-CA79-37E8-84690E59F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822" y="5111749"/>
            <a:ext cx="3529176" cy="10206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a:extLst>
              <a:ext uri="{FF2B5EF4-FFF2-40B4-BE49-F238E27FC236}">
                <a16:creationId xmlns:a16="http://schemas.microsoft.com/office/drawing/2014/main" id="{2392E034-6B95-1C5A-A07A-60A438B76B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111749"/>
            <a:ext cx="3724178" cy="1121462"/>
          </a:xfrm>
          <a:prstGeom prst="rect">
            <a:avLst/>
          </a:prstGeom>
        </p:spPr>
      </p:pic>
    </p:spTree>
    <p:extLst>
      <p:ext uri="{BB962C8B-B14F-4D97-AF65-F5344CB8AC3E}">
        <p14:creationId xmlns:p14="http://schemas.microsoft.com/office/powerpoint/2010/main" val="245832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F21EF6-4AFA-33A2-14E4-8689AE6DFD84}"/>
              </a:ext>
            </a:extLst>
          </p:cNvPr>
          <p:cNvSpPr txBox="1"/>
          <p:nvPr/>
        </p:nvSpPr>
        <p:spPr>
          <a:xfrm>
            <a:off x="0" y="337028"/>
            <a:ext cx="12192000" cy="646331"/>
          </a:xfrm>
          <a:prstGeom prst="rect">
            <a:avLst/>
          </a:prstGeom>
          <a:noFill/>
        </p:spPr>
        <p:txBody>
          <a:bodyPr wrap="square" rtlCol="0">
            <a:spAutoFit/>
          </a:bodyPr>
          <a:lstStyle/>
          <a:p>
            <a:pPr algn="ctr"/>
            <a:r>
              <a:rPr lang="en-US" sz="3600" b="1" dirty="0"/>
              <a:t>What gets your vote?</a:t>
            </a:r>
          </a:p>
        </p:txBody>
      </p:sp>
      <p:pic>
        <p:nvPicPr>
          <p:cNvPr id="3" name="Picture 2" descr="Skyscrapers shown from view looking up">
            <a:extLst>
              <a:ext uri="{FF2B5EF4-FFF2-40B4-BE49-F238E27FC236}">
                <a16:creationId xmlns:a16="http://schemas.microsoft.com/office/drawing/2014/main" id="{0F8A1FAA-3BD1-099D-FA99-1170AC2CE463}"/>
              </a:ext>
            </a:extLst>
          </p:cNvPr>
          <p:cNvPicPr/>
          <p:nvPr/>
        </p:nvPicPr>
        <p:blipFill>
          <a:blip r:embed="rId2">
            <a:extLst>
              <a:ext uri="{28A0092B-C50C-407E-A947-70E740481C1C}">
                <a14:useLocalDpi xmlns:a14="http://schemas.microsoft.com/office/drawing/2010/main" val="0"/>
              </a:ext>
            </a:extLst>
          </a:blip>
          <a:srcRect/>
          <a:stretch/>
        </p:blipFill>
        <p:spPr bwMode="auto">
          <a:xfrm>
            <a:off x="2169551" y="1224086"/>
            <a:ext cx="3528000" cy="1944000"/>
          </a:xfrm>
          <a:prstGeom prst="rect">
            <a:avLst/>
          </a:prstGeom>
          <a:noFill/>
          <a:ln>
            <a:solidFill>
              <a:schemeClr val="accent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B26E6BD9-0EB2-AA26-53E1-F1ABD0A343BE}"/>
              </a:ext>
            </a:extLst>
          </p:cNvPr>
          <p:cNvPicPr/>
          <p:nvPr/>
        </p:nvPicPr>
        <p:blipFill>
          <a:blip r:embed="rId3">
            <a:extLst>
              <a:ext uri="{28A0092B-C50C-407E-A947-70E740481C1C}">
                <a14:useLocalDpi xmlns:a14="http://schemas.microsoft.com/office/drawing/2010/main" val="0"/>
              </a:ext>
            </a:extLst>
          </a:blip>
          <a:srcRect/>
          <a:stretch/>
        </p:blipFill>
        <p:spPr bwMode="auto">
          <a:xfrm>
            <a:off x="6096000" y="1223698"/>
            <a:ext cx="3528000" cy="1902352"/>
          </a:xfrm>
          <a:prstGeom prst="rect">
            <a:avLst/>
          </a:prstGeom>
          <a:noFill/>
          <a:ln>
            <a:solidFill>
              <a:schemeClr val="accent1"/>
            </a:solidFill>
          </a:ln>
          <a:effectLst>
            <a:outerShdw blurRad="50800" dist="38100" dir="8100000" algn="tr" rotWithShape="0">
              <a:prstClr val="black">
                <a:alpha val="40000"/>
              </a:prstClr>
            </a:outerShdw>
          </a:effectLst>
        </p:spPr>
      </p:pic>
      <p:sp>
        <p:nvSpPr>
          <p:cNvPr id="6" name="TextBox 5">
            <a:extLst>
              <a:ext uri="{FF2B5EF4-FFF2-40B4-BE49-F238E27FC236}">
                <a16:creationId xmlns:a16="http://schemas.microsoft.com/office/drawing/2014/main" id="{AF97C034-E720-3D41-7E00-39BAC723307E}"/>
              </a:ext>
            </a:extLst>
          </p:cNvPr>
          <p:cNvSpPr txBox="1"/>
          <p:nvPr/>
        </p:nvSpPr>
        <p:spPr>
          <a:xfrm>
            <a:off x="4501256" y="5936197"/>
            <a:ext cx="2651170" cy="584775"/>
          </a:xfrm>
          <a:prstGeom prst="rect">
            <a:avLst/>
          </a:prstGeom>
          <a:noFill/>
        </p:spPr>
        <p:txBody>
          <a:bodyPr wrap="square" rtlCol="0">
            <a:spAutoFit/>
          </a:bodyPr>
          <a:lstStyle/>
          <a:p>
            <a:pPr algn="ctr"/>
            <a:r>
              <a:rPr lang="en-US" sz="3200" dirty="0"/>
              <a:t>Hybrid?</a:t>
            </a:r>
          </a:p>
        </p:txBody>
      </p:sp>
      <p:sp>
        <p:nvSpPr>
          <p:cNvPr id="7" name="TextBox 6">
            <a:extLst>
              <a:ext uri="{FF2B5EF4-FFF2-40B4-BE49-F238E27FC236}">
                <a16:creationId xmlns:a16="http://schemas.microsoft.com/office/drawing/2014/main" id="{C4329693-83D9-CF96-C437-AA58228CCBBC}"/>
              </a:ext>
            </a:extLst>
          </p:cNvPr>
          <p:cNvSpPr txBox="1"/>
          <p:nvPr/>
        </p:nvSpPr>
        <p:spPr>
          <a:xfrm>
            <a:off x="6494448" y="3146680"/>
            <a:ext cx="2731103" cy="584775"/>
          </a:xfrm>
          <a:prstGeom prst="rect">
            <a:avLst/>
          </a:prstGeom>
          <a:noFill/>
        </p:spPr>
        <p:txBody>
          <a:bodyPr wrap="square" rtlCol="0">
            <a:spAutoFit/>
          </a:bodyPr>
          <a:lstStyle/>
          <a:p>
            <a:pPr algn="ctr"/>
            <a:r>
              <a:rPr lang="en-US" sz="3200" dirty="0"/>
              <a:t>Remote? </a:t>
            </a:r>
          </a:p>
        </p:txBody>
      </p:sp>
      <p:pic>
        <p:nvPicPr>
          <p:cNvPr id="5" name="Picture 4">
            <a:extLst>
              <a:ext uri="{FF2B5EF4-FFF2-40B4-BE49-F238E27FC236}">
                <a16:creationId xmlns:a16="http://schemas.microsoft.com/office/drawing/2014/main" id="{69787B74-B36C-C514-9194-49451CA6F884}"/>
              </a:ext>
            </a:extLst>
          </p:cNvPr>
          <p:cNvPicPr/>
          <p:nvPr/>
        </p:nvPicPr>
        <p:blipFill>
          <a:blip r:embed="rId4">
            <a:extLst>
              <a:ext uri="{28A0092B-C50C-407E-A947-70E740481C1C}">
                <a14:useLocalDpi xmlns:a14="http://schemas.microsoft.com/office/drawing/2010/main" val="0"/>
              </a:ext>
            </a:extLst>
          </a:blip>
          <a:srcRect/>
          <a:stretch/>
        </p:blipFill>
        <p:spPr bwMode="auto">
          <a:xfrm>
            <a:off x="3933550" y="4071497"/>
            <a:ext cx="3528000" cy="1792000"/>
          </a:xfrm>
          <a:prstGeom prst="rect">
            <a:avLst/>
          </a:prstGeom>
          <a:noFill/>
          <a:ln>
            <a:solidFill>
              <a:schemeClr val="accent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6B1A3D92-95DF-FA48-F1D5-BBD7E1049A00}"/>
              </a:ext>
            </a:extLst>
          </p:cNvPr>
          <p:cNvSpPr txBox="1"/>
          <p:nvPr/>
        </p:nvSpPr>
        <p:spPr>
          <a:xfrm>
            <a:off x="2567999" y="3219380"/>
            <a:ext cx="2731103" cy="584775"/>
          </a:xfrm>
          <a:prstGeom prst="rect">
            <a:avLst/>
          </a:prstGeom>
          <a:noFill/>
        </p:spPr>
        <p:txBody>
          <a:bodyPr wrap="square" rtlCol="0">
            <a:spAutoFit/>
          </a:bodyPr>
          <a:lstStyle/>
          <a:p>
            <a:pPr algn="ctr"/>
            <a:r>
              <a:rPr lang="en-US" sz="3200" dirty="0"/>
              <a:t>In the Office? </a:t>
            </a:r>
          </a:p>
        </p:txBody>
      </p:sp>
    </p:spTree>
    <p:extLst>
      <p:ext uri="{BB962C8B-B14F-4D97-AF65-F5344CB8AC3E}">
        <p14:creationId xmlns:p14="http://schemas.microsoft.com/office/powerpoint/2010/main" val="403024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31592-B52F-F6EE-1DAD-E2339FB7F65B}"/>
              </a:ext>
            </a:extLst>
          </p:cNvPr>
          <p:cNvSpPr>
            <a:spLocks noGrp="1"/>
          </p:cNvSpPr>
          <p:nvPr>
            <p:ph type="title"/>
          </p:nvPr>
        </p:nvSpPr>
        <p:spPr>
          <a:xfrm>
            <a:off x="762000" y="1138036"/>
            <a:ext cx="4085665" cy="1402470"/>
          </a:xfrm>
        </p:spPr>
        <p:txBody>
          <a:bodyPr anchor="t">
            <a:normAutofit/>
          </a:bodyPr>
          <a:lstStyle/>
          <a:p>
            <a:r>
              <a:rPr lang="en-GB" sz="3200"/>
              <a:t>Recent research </a:t>
            </a:r>
          </a:p>
        </p:txBody>
      </p:sp>
      <p:cxnSp>
        <p:nvCxnSpPr>
          <p:cNvPr id="18" name="Straight Connector 1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1B19F6-4374-5F0D-2535-363D25ECCE33}"/>
              </a:ext>
            </a:extLst>
          </p:cNvPr>
          <p:cNvSpPr>
            <a:spLocks noGrp="1"/>
          </p:cNvSpPr>
          <p:nvPr>
            <p:ph idx="1"/>
          </p:nvPr>
        </p:nvSpPr>
        <p:spPr>
          <a:xfrm>
            <a:off x="762000" y="2050474"/>
            <a:ext cx="4632036" cy="4091910"/>
          </a:xfrm>
        </p:spPr>
        <p:txBody>
          <a:bodyPr>
            <a:normAutofit fontScale="92500" lnSpcReduction="20000"/>
          </a:bodyPr>
          <a:lstStyle/>
          <a:p>
            <a:r>
              <a:rPr lang="en-GB" sz="2400" dirty="0">
                <a:hlinkClick r:id="rId2"/>
              </a:rPr>
              <a:t>Legal Futures 2023 </a:t>
            </a:r>
            <a:r>
              <a:rPr lang="en-GB" sz="2400" dirty="0"/>
              <a:t>found that currently 58% were hybrid working, 13% fully remote and 29% in the office full time</a:t>
            </a:r>
          </a:p>
          <a:p>
            <a:r>
              <a:rPr lang="en-GB" sz="2400" dirty="0"/>
              <a:t>The majority of lawyers preferred hybrid or remote working</a:t>
            </a:r>
          </a:p>
          <a:p>
            <a:r>
              <a:rPr lang="en-GB" sz="2400" dirty="0"/>
              <a:t>A recent </a:t>
            </a:r>
            <a:r>
              <a:rPr lang="en-GB" sz="2400" dirty="0">
                <a:hlinkClick r:id="rId3"/>
              </a:rPr>
              <a:t>American Bar Association study </a:t>
            </a:r>
            <a:r>
              <a:rPr lang="en-GB" sz="2400" dirty="0"/>
              <a:t>found that young lawyers feel so strongly about remote working that 44% of them say they would leave their current jobs for a greater ability to work remotely elsewhere</a:t>
            </a:r>
          </a:p>
          <a:p>
            <a:r>
              <a:rPr lang="en-GB" sz="2400" dirty="0">
                <a:hlinkClick r:id="rId4"/>
              </a:rPr>
              <a:t>BigHand</a:t>
            </a:r>
            <a:r>
              <a:rPr lang="en-GB" sz="2400" dirty="0"/>
              <a:t> found that </a:t>
            </a:r>
            <a:r>
              <a:rPr lang="en-GB" sz="2400" dirty="0">
                <a:effectLst/>
                <a:latin typeface="Calibri" panose="020F0502020204030204" pitchFamily="34" charset="0"/>
                <a:ea typeface="Calibri" panose="020F0502020204030204" pitchFamily="34" charset="0"/>
                <a:cs typeface="Calibri" panose="020F0502020204030204" pitchFamily="34" charset="0"/>
              </a:rPr>
              <a:t>almost as many would leave if they had to attend office more than three days a week</a:t>
            </a:r>
            <a:endParaRPr lang="en-GB" sz="2400" dirty="0">
              <a:latin typeface="Calibri" panose="020F0502020204030204" pitchFamily="34" charset="0"/>
              <a:cs typeface="Calibri" panose="020F0502020204030204" pitchFamily="34" charset="0"/>
            </a:endParaRPr>
          </a:p>
          <a:p>
            <a:endParaRPr lang="en-GB" sz="1600" dirty="0"/>
          </a:p>
        </p:txBody>
      </p:sp>
      <p:pic>
        <p:nvPicPr>
          <p:cNvPr id="5" name="Picture 4">
            <a:extLst>
              <a:ext uri="{FF2B5EF4-FFF2-40B4-BE49-F238E27FC236}">
                <a16:creationId xmlns:a16="http://schemas.microsoft.com/office/drawing/2014/main" id="{3CAA4193-D147-B560-3EA3-4A36956034E7}"/>
              </a:ext>
            </a:extLst>
          </p:cNvPr>
          <p:cNvPicPr>
            <a:picLocks noChangeAspect="1"/>
          </p:cNvPicPr>
          <p:nvPr/>
        </p:nvPicPr>
        <p:blipFill rotWithShape="1">
          <a:blip r:embed="rId5"/>
          <a:srcRect l="35290" r="11060"/>
          <a:stretch/>
        </p:blipFill>
        <p:spPr>
          <a:xfrm>
            <a:off x="5650992" y="10"/>
            <a:ext cx="6541008" cy="6857990"/>
          </a:xfrm>
          <a:prstGeom prst="rect">
            <a:avLst/>
          </a:prstGeom>
        </p:spPr>
      </p:pic>
    </p:spTree>
    <p:extLst>
      <p:ext uri="{BB962C8B-B14F-4D97-AF65-F5344CB8AC3E}">
        <p14:creationId xmlns:p14="http://schemas.microsoft.com/office/powerpoint/2010/main" val="38242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4674-DFD9-5C80-7C2B-82C8E19141B5}"/>
              </a:ext>
            </a:extLst>
          </p:cNvPr>
          <p:cNvSpPr>
            <a:spLocks noGrp="1"/>
          </p:cNvSpPr>
          <p:nvPr>
            <p:ph type="title"/>
          </p:nvPr>
        </p:nvSpPr>
        <p:spPr>
          <a:xfrm>
            <a:off x="762000" y="1138036"/>
            <a:ext cx="4085665" cy="1402470"/>
          </a:xfrm>
        </p:spPr>
        <p:txBody>
          <a:bodyPr anchor="t">
            <a:normAutofit/>
          </a:bodyPr>
          <a:lstStyle/>
          <a:p>
            <a:r>
              <a:rPr lang="en-GB" sz="3200"/>
              <a:t>Back to the office?</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FA8312-7699-23D6-401E-1A4FBCA78BA5}"/>
              </a:ext>
            </a:extLst>
          </p:cNvPr>
          <p:cNvSpPr>
            <a:spLocks noGrp="1"/>
          </p:cNvSpPr>
          <p:nvPr>
            <p:ph idx="1"/>
          </p:nvPr>
        </p:nvSpPr>
        <p:spPr>
          <a:xfrm>
            <a:off x="762000" y="1911928"/>
            <a:ext cx="4085665" cy="4230456"/>
          </a:xfrm>
        </p:spPr>
        <p:txBody>
          <a:bodyPr>
            <a:noAutofit/>
          </a:bodyPr>
          <a:lstStyle/>
          <a:p>
            <a:r>
              <a:rPr lang="en-GB" sz="2400" dirty="0"/>
              <a:t>BigHand found around 40% of firms wanted staff to increase their days in the office</a:t>
            </a:r>
          </a:p>
          <a:p>
            <a:r>
              <a:rPr lang="en-GB" sz="2400" dirty="0"/>
              <a:t>This was due to the challenges presented by managing staff remotely and perceived drop in productivity </a:t>
            </a:r>
          </a:p>
          <a:p>
            <a:r>
              <a:rPr lang="en-GB" sz="2400" dirty="0"/>
              <a:t>However, 2/3rds of respondents said they had experienced no drop in productivity</a:t>
            </a:r>
          </a:p>
        </p:txBody>
      </p:sp>
      <p:pic>
        <p:nvPicPr>
          <p:cNvPr id="5" name="Picture 4" descr="Working space background">
            <a:extLst>
              <a:ext uri="{FF2B5EF4-FFF2-40B4-BE49-F238E27FC236}">
                <a16:creationId xmlns:a16="http://schemas.microsoft.com/office/drawing/2014/main" id="{3737B768-DA18-A3A2-6005-1CBB13F5DAF9}"/>
              </a:ext>
            </a:extLst>
          </p:cNvPr>
          <p:cNvPicPr>
            <a:picLocks noChangeAspect="1"/>
          </p:cNvPicPr>
          <p:nvPr/>
        </p:nvPicPr>
        <p:blipFill rotWithShape="1">
          <a:blip r:embed="rId2"/>
          <a:srcRect l="36336" r="-1" b="-1"/>
          <a:stretch/>
        </p:blipFill>
        <p:spPr>
          <a:xfrm>
            <a:off x="5650992" y="10"/>
            <a:ext cx="6541008" cy="6857990"/>
          </a:xfrm>
          <a:prstGeom prst="rect">
            <a:avLst/>
          </a:prstGeom>
        </p:spPr>
      </p:pic>
    </p:spTree>
    <p:extLst>
      <p:ext uri="{BB962C8B-B14F-4D97-AF65-F5344CB8AC3E}">
        <p14:creationId xmlns:p14="http://schemas.microsoft.com/office/powerpoint/2010/main" val="398154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A910A-1214-40C1-A731-AF1A8C835E88}"/>
              </a:ext>
            </a:extLst>
          </p:cNvPr>
          <p:cNvSpPr>
            <a:spLocks noGrp="1"/>
          </p:cNvSpPr>
          <p:nvPr>
            <p:ph type="title"/>
          </p:nvPr>
        </p:nvSpPr>
        <p:spPr>
          <a:xfrm>
            <a:off x="686834" y="591344"/>
            <a:ext cx="3200400" cy="5585619"/>
          </a:xfrm>
        </p:spPr>
        <p:txBody>
          <a:bodyPr>
            <a:normAutofit/>
          </a:bodyPr>
          <a:lstStyle/>
          <a:p>
            <a:r>
              <a:rPr lang="en-GB" sz="4100" dirty="0">
                <a:solidFill>
                  <a:srgbClr val="FFFFFF"/>
                </a:solidFill>
              </a:rPr>
              <a:t>Law Society Guidance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B5F4A43-E25A-046E-8BC3-42A884747467}"/>
              </a:ext>
            </a:extLst>
          </p:cNvPr>
          <p:cNvSpPr>
            <a:spLocks noGrp="1"/>
          </p:cNvSpPr>
          <p:nvPr>
            <p:ph idx="1"/>
          </p:nvPr>
        </p:nvSpPr>
        <p:spPr>
          <a:xfrm>
            <a:off x="4447308" y="591344"/>
            <a:ext cx="6906491" cy="5585619"/>
          </a:xfrm>
        </p:spPr>
        <p:txBody>
          <a:bodyPr anchor="ctr">
            <a:normAutofit/>
          </a:bodyPr>
          <a:lstStyle/>
          <a:p>
            <a:r>
              <a:rPr lang="en-GB" sz="2600" dirty="0">
                <a:effectLst/>
                <a:latin typeface="Calibri" panose="020F0502020204030204" pitchFamily="34" charset="0"/>
                <a:ea typeface="Calibri" panose="020F0502020204030204" pitchFamily="34" charset="0"/>
                <a:cs typeface="Calibri" panose="020F0502020204030204" pitchFamily="34" charset="0"/>
                <a:hlinkClick r:id="rId2"/>
              </a:rPr>
              <a:t>Law Society guidance </a:t>
            </a:r>
            <a:r>
              <a:rPr lang="en-GB" sz="2600" dirty="0">
                <a:effectLst/>
                <a:latin typeface="Calibri" panose="020F0502020204030204" pitchFamily="34" charset="0"/>
                <a:ea typeface="Calibri" panose="020F0502020204030204" pitchFamily="34" charset="0"/>
                <a:cs typeface="Calibri" panose="020F0502020204030204" pitchFamily="34" charset="0"/>
              </a:rPr>
              <a:t>on how supervision of junior staff and trainee lawyers can be effective in a hybrid working environment</a:t>
            </a:r>
          </a:p>
          <a:p>
            <a:pPr lvl="1"/>
            <a:r>
              <a:rPr lang="en-US" b="0" i="0" dirty="0">
                <a:solidFill>
                  <a:srgbClr val="000000"/>
                </a:solidFill>
                <a:effectLst/>
              </a:rPr>
              <a:t>phone calls</a:t>
            </a:r>
          </a:p>
          <a:p>
            <a:pPr lvl="1"/>
            <a:r>
              <a:rPr lang="en-US" b="0" i="0" dirty="0">
                <a:solidFill>
                  <a:srgbClr val="000000"/>
                </a:solidFill>
                <a:effectLst/>
              </a:rPr>
              <a:t>video conferencing</a:t>
            </a:r>
          </a:p>
          <a:p>
            <a:pPr lvl="1"/>
            <a:r>
              <a:rPr lang="en-US" b="0" i="0" dirty="0">
                <a:solidFill>
                  <a:srgbClr val="000000"/>
                </a:solidFill>
                <a:effectLst/>
              </a:rPr>
              <a:t>email</a:t>
            </a:r>
          </a:p>
          <a:p>
            <a:pPr algn="l">
              <a:buFont typeface="Arial" panose="020B0604020202020204" pitchFamily="34" charset="0"/>
              <a:buChar char="•"/>
            </a:pPr>
            <a:r>
              <a:rPr lang="en-US" sz="2400" b="0" i="0" dirty="0">
                <a:solidFill>
                  <a:srgbClr val="000000"/>
                </a:solidFill>
                <a:effectLst/>
              </a:rPr>
              <a:t>other appropriate measures available, e.g. Teams, other software platforms</a:t>
            </a:r>
          </a:p>
          <a:p>
            <a:pPr algn="l"/>
            <a:r>
              <a:rPr lang="en-US" sz="2400" b="0" i="0" dirty="0">
                <a:solidFill>
                  <a:srgbClr val="000000"/>
                </a:solidFill>
                <a:effectLst/>
              </a:rPr>
              <a:t>Depending on the nature of the work junior staff are carrying out, a mix of different communication methods may be appropriate</a:t>
            </a:r>
          </a:p>
          <a:p>
            <a:pPr algn="l"/>
            <a:r>
              <a:rPr lang="en-US" sz="2400" b="0" i="0" dirty="0">
                <a:solidFill>
                  <a:srgbClr val="000000"/>
                </a:solidFill>
                <a:effectLst/>
              </a:rPr>
              <a:t>However, it's important that junior staff communicate regularly in person when possible, whichever other methods are used</a:t>
            </a:r>
            <a:r>
              <a:rPr lang="en-GB" sz="2600" dirty="0">
                <a:effectLst/>
                <a:latin typeface="Calibri" panose="020F0502020204030204" pitchFamily="34" charset="0"/>
                <a:ea typeface="Calibri" panose="020F0502020204030204" pitchFamily="34" charset="0"/>
                <a:cs typeface="Calibri" panose="020F0502020204030204" pitchFamily="34" charset="0"/>
              </a:rPr>
              <a:t> </a:t>
            </a:r>
          </a:p>
          <a:p>
            <a:endParaRPr lang="en-GB" sz="2600" dirty="0">
              <a:effectLst/>
              <a:latin typeface="Calibri" panose="020F0502020204030204" pitchFamily="34" charset="0"/>
              <a:ea typeface="Calibri" panose="020F0502020204030204" pitchFamily="34" charset="0"/>
              <a:cs typeface="Calibri" panose="020F0502020204030204" pitchFamily="34" charset="0"/>
            </a:endParaRPr>
          </a:p>
          <a:p>
            <a:endParaRPr lang="en-GB" sz="2600" dirty="0"/>
          </a:p>
        </p:txBody>
      </p:sp>
    </p:spTree>
    <p:extLst>
      <p:ext uri="{BB962C8B-B14F-4D97-AF65-F5344CB8AC3E}">
        <p14:creationId xmlns:p14="http://schemas.microsoft.com/office/powerpoint/2010/main" val="340328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75312F-08FB-B9B5-7436-59AC78824DC9}"/>
              </a:ext>
            </a:extLst>
          </p:cNvPr>
          <p:cNvSpPr>
            <a:spLocks noGrp="1"/>
          </p:cNvSpPr>
          <p:nvPr>
            <p:ph type="title"/>
          </p:nvPr>
        </p:nvSpPr>
        <p:spPr>
          <a:xfrm>
            <a:off x="838200" y="556995"/>
            <a:ext cx="10515600" cy="1133693"/>
          </a:xfrm>
        </p:spPr>
        <p:txBody>
          <a:bodyPr>
            <a:normAutofit/>
          </a:bodyPr>
          <a:lstStyle/>
          <a:p>
            <a:r>
              <a:rPr lang="en-GB" sz="2900" b="1" dirty="0">
                <a:latin typeface="+mn-lt"/>
                <a:hlinkClick r:id="rId2"/>
              </a:rPr>
              <a:t>SRA guidance on supervision – Nov 2022</a:t>
            </a:r>
            <a:br>
              <a:rPr lang="en-GB" sz="2900" dirty="0"/>
            </a:br>
            <a:endParaRPr lang="en-GB" sz="2900" dirty="0">
              <a:latin typeface="+mn-lt"/>
            </a:endParaRPr>
          </a:p>
        </p:txBody>
      </p:sp>
      <p:graphicFrame>
        <p:nvGraphicFramePr>
          <p:cNvPr id="7" name="Content Placeholder 2">
            <a:extLst>
              <a:ext uri="{FF2B5EF4-FFF2-40B4-BE49-F238E27FC236}">
                <a16:creationId xmlns:a16="http://schemas.microsoft.com/office/drawing/2014/main" id="{B1E3B37B-4AE4-4FC6-A4D1-7FAF9ECF3D1A}"/>
              </a:ext>
            </a:extLst>
          </p:cNvPr>
          <p:cNvGraphicFramePr>
            <a:graphicFrameLocks noGrp="1"/>
          </p:cNvGraphicFramePr>
          <p:nvPr>
            <p:ph idx="1"/>
            <p:extLst>
              <p:ext uri="{D42A27DB-BD31-4B8C-83A1-F6EECF244321}">
                <p14:modId xmlns:p14="http://schemas.microsoft.com/office/powerpoint/2010/main" val="10673947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566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9 Data Security Best Practices For your Enterprise">
            <a:extLst>
              <a:ext uri="{FF2B5EF4-FFF2-40B4-BE49-F238E27FC236}">
                <a16:creationId xmlns:a16="http://schemas.microsoft.com/office/drawing/2014/main" id="{EA56B27D-C191-B97A-993A-C4D1B9E71F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73" b="529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1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732D4-6AE9-D30F-E012-B4007CF10F7F}"/>
              </a:ext>
            </a:extLst>
          </p:cNvPr>
          <p:cNvSpPr>
            <a:spLocks noGrp="1"/>
          </p:cNvSpPr>
          <p:nvPr>
            <p:ph type="title"/>
          </p:nvPr>
        </p:nvSpPr>
        <p:spPr>
          <a:xfrm>
            <a:off x="686834" y="591344"/>
            <a:ext cx="3200400" cy="5585619"/>
          </a:xfrm>
        </p:spPr>
        <p:txBody>
          <a:bodyPr>
            <a:normAutofit/>
          </a:bodyPr>
          <a:lstStyle/>
          <a:p>
            <a:r>
              <a:rPr lang="en-GB" dirty="0">
                <a:solidFill>
                  <a:srgbClr val="FFFFFF"/>
                </a:solidFill>
              </a:rPr>
              <a:t>Standard Civil Contract 2018 –  From 01 November 2023</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4958DBF-D639-93BA-3931-F45AF907440C}"/>
              </a:ext>
            </a:extLst>
          </p:cNvPr>
          <p:cNvSpPr>
            <a:spLocks noGrp="1"/>
          </p:cNvSpPr>
          <p:nvPr>
            <p:ph idx="1"/>
          </p:nvPr>
        </p:nvSpPr>
        <p:spPr>
          <a:xfrm>
            <a:off x="4447308" y="591344"/>
            <a:ext cx="6906491" cy="5585619"/>
          </a:xfrm>
        </p:spPr>
        <p:txBody>
          <a:bodyPr anchor="ctr">
            <a:normAutofit/>
          </a:bodyPr>
          <a:lstStyle/>
          <a:p>
            <a:pPr marL="0" indent="0">
              <a:buNone/>
            </a:pPr>
            <a:r>
              <a:rPr lang="en-GB" sz="1800" i="1" dirty="0">
                <a:latin typeface="Calibri" panose="020F0502020204030204" pitchFamily="34" charset="0"/>
                <a:cs typeface="Calibri" panose="020F0502020204030204" pitchFamily="34" charset="0"/>
              </a:rPr>
              <a:t> </a:t>
            </a:r>
          </a:p>
          <a:p>
            <a:pPr marL="0" indent="0">
              <a:buNone/>
            </a:pPr>
            <a:r>
              <a:rPr lang="en-US" sz="1800" b="1" dirty="0"/>
              <a:t>Amended text para 2.21</a:t>
            </a:r>
          </a:p>
          <a:p>
            <a:pPr marL="0" indent="0">
              <a:buNone/>
            </a:pPr>
            <a:r>
              <a:rPr lang="en-US" sz="1800" i="1" dirty="0"/>
              <a:t>Arrangements must be in place to ensure that each Supervisor is able to conduct their role effectively including but not limited to: </a:t>
            </a:r>
          </a:p>
          <a:p>
            <a:pPr marL="0" indent="0">
              <a:buNone/>
            </a:pPr>
            <a:r>
              <a:rPr lang="en-US" sz="1800" i="1" dirty="0"/>
              <a:t>(a) designating time to conduct supervision of each Caseworker; </a:t>
            </a:r>
          </a:p>
          <a:p>
            <a:pPr marL="0" indent="0">
              <a:buNone/>
            </a:pPr>
            <a:r>
              <a:rPr lang="en-US" sz="1800" i="1" dirty="0"/>
              <a:t>(b) </a:t>
            </a:r>
            <a:r>
              <a:rPr lang="en-US" sz="1800" i="1" strike="sngStrike" dirty="0"/>
              <a:t>designating at least one day per calendar month to be in</a:t>
            </a:r>
            <a:r>
              <a:rPr lang="en-US" sz="1800" i="1" dirty="0"/>
              <a:t> attendance at each Office at which they supervise staff </a:t>
            </a:r>
            <a:r>
              <a:rPr lang="en-US" sz="1800" i="1" dirty="0">
                <a:solidFill>
                  <a:srgbClr val="FF0000"/>
                </a:solidFill>
              </a:rPr>
              <a:t>where you determine that this is required </a:t>
            </a:r>
            <a:r>
              <a:rPr lang="en-US" sz="1800" i="1" strike="sngStrike" dirty="0"/>
              <a:t>(which must coincide with attendance by staff supervised)</a:t>
            </a:r>
            <a:r>
              <a:rPr lang="en-US" sz="1800" i="1" dirty="0"/>
              <a:t>; and </a:t>
            </a:r>
          </a:p>
          <a:p>
            <a:pPr marL="0" indent="0">
              <a:buNone/>
            </a:pPr>
            <a:r>
              <a:rPr lang="en-US" sz="1800" i="1" dirty="0"/>
              <a:t>(c) ensuring that the level of supervision provided reflects the skills, knowledge and experience of the individual Caseworker.</a:t>
            </a:r>
          </a:p>
          <a:p>
            <a:pPr marL="0" indent="0">
              <a:buNone/>
            </a:pPr>
            <a:r>
              <a:rPr lang="en-US" sz="1800" b="1" dirty="0"/>
              <a:t>Amended text para 2.23</a:t>
            </a:r>
          </a:p>
          <a:p>
            <a:pPr marL="0" indent="0">
              <a:buNone/>
            </a:pPr>
            <a:r>
              <a:rPr lang="en-US" sz="1800" i="1" dirty="0"/>
              <a:t>Where a Caseworker undertakes Contract Work in a location other than where their Supervisor is based, the Supervisor must conduct, </a:t>
            </a:r>
            <a:r>
              <a:rPr lang="en-US" sz="1800" i="1" strike="sngStrike" dirty="0"/>
              <a:t>as a minimum</a:t>
            </a:r>
            <a:r>
              <a:rPr lang="en-US" sz="1800" i="1" dirty="0"/>
              <a:t>, face to face supervision </a:t>
            </a:r>
            <a:r>
              <a:rPr lang="en-US" sz="1800" i="1" strike="sngStrike" dirty="0"/>
              <a:t>at least once per calendar month </a:t>
            </a:r>
            <a:r>
              <a:rPr lang="en-US" sz="1800" i="1" dirty="0"/>
              <a:t>with the parties present in the same physical location </a:t>
            </a:r>
            <a:r>
              <a:rPr lang="en-US" sz="1800" i="1" dirty="0">
                <a:solidFill>
                  <a:srgbClr val="FF0000"/>
                </a:solidFill>
              </a:rPr>
              <a:t>where you determine that this is required</a:t>
            </a:r>
            <a:r>
              <a:rPr lang="en-US" sz="1800" i="1" dirty="0"/>
              <a:t>.</a:t>
            </a:r>
          </a:p>
          <a:p>
            <a:pPr marL="0" indent="0">
              <a:buNone/>
            </a:pPr>
            <a:endParaRPr lang="en-GB" sz="1800" i="1" dirty="0"/>
          </a:p>
        </p:txBody>
      </p:sp>
    </p:spTree>
    <p:extLst>
      <p:ext uri="{BB962C8B-B14F-4D97-AF65-F5344CB8AC3E}">
        <p14:creationId xmlns:p14="http://schemas.microsoft.com/office/powerpoint/2010/main" val="60726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827</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Managing Remotely and Hybrid Working</vt:lpstr>
      <vt:lpstr>PowerPoint Presentation</vt:lpstr>
      <vt:lpstr>PowerPoint Presentation</vt:lpstr>
      <vt:lpstr>Recent research </vt:lpstr>
      <vt:lpstr>Back to the office?</vt:lpstr>
      <vt:lpstr>Law Society Guidance</vt:lpstr>
      <vt:lpstr>SRA guidance on supervision – Nov 2022 </vt:lpstr>
      <vt:lpstr>PowerPoint Presentation</vt:lpstr>
      <vt:lpstr>Standard Civil Contract 2018 –  From 01 November 2023</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Remotely and Hybrid Working</dc:title>
  <dc:creator>vicky  ling</dc:creator>
  <cp:lastModifiedBy>vicky  ling</cp:lastModifiedBy>
  <cp:revision>10</cp:revision>
  <dcterms:created xsi:type="dcterms:W3CDTF">2023-10-06T17:10:40Z</dcterms:created>
  <dcterms:modified xsi:type="dcterms:W3CDTF">2023-11-10T09:06:15Z</dcterms:modified>
</cp:coreProperties>
</file>